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362" r:id="rId3"/>
    <p:sldId id="262" r:id="rId4"/>
    <p:sldId id="263" r:id="rId5"/>
    <p:sldId id="363" r:id="rId6"/>
    <p:sldId id="265" r:id="rId7"/>
    <p:sldId id="266" r:id="rId8"/>
    <p:sldId id="267" r:id="rId9"/>
    <p:sldId id="344" r:id="rId10"/>
    <p:sldId id="357" r:id="rId11"/>
    <p:sldId id="341" r:id="rId12"/>
    <p:sldId id="345" r:id="rId13"/>
    <p:sldId id="358" r:id="rId14"/>
    <p:sldId id="342" r:id="rId15"/>
    <p:sldId id="346" r:id="rId16"/>
    <p:sldId id="359" r:id="rId17"/>
    <p:sldId id="343" r:id="rId18"/>
    <p:sldId id="347" r:id="rId19"/>
    <p:sldId id="360" r:id="rId20"/>
    <p:sldId id="370" r:id="rId21"/>
    <p:sldId id="371" r:id="rId22"/>
    <p:sldId id="348" r:id="rId23"/>
    <p:sldId id="349" r:id="rId24"/>
    <p:sldId id="361" r:id="rId25"/>
    <p:sldId id="268" r:id="rId26"/>
    <p:sldId id="350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352928" cy="6048672"/>
          </a:xfrm>
        </p:spPr>
        <p:txBody>
          <a:bodyPr>
            <a:normAutofit fontScale="92500" lnSpcReduction="2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9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 Důchody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 pojmem </a:t>
            </a: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důchod</a:t>
            </a:r>
            <a:r>
              <a:rPr lang="cs-CZ" altLang="cs-CZ" sz="35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ve finanční matematice rozumíme </a:t>
            </a:r>
            <a:r>
              <a:rPr lang="cs-CZ" altLang="cs-CZ" sz="35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pravidelně se opakující systém plateb</a:t>
            </a:r>
            <a:r>
              <a:rPr lang="cs-CZ" altLang="cs-CZ" sz="35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počítání důchodů nás bude zajímat především jeho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současná hodnota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která je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 součtu všech budoucích plateb diskontovaných k dnešnímu datu.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se zjišťuje také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budoucí hodnota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důchodu, označená </a:t>
            </a:r>
            <a:r>
              <a:rPr lang="cs-CZ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jakožto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součet budoucích hodnot všech výplat.</a:t>
            </a:r>
          </a:p>
        </p:txBody>
      </p:sp>
    </p:spTree>
    <p:extLst>
      <p:ext uri="{BB962C8B-B14F-4D97-AF65-F5344CB8AC3E}">
        <p14:creationId xmlns:p14="http://schemas.microsoft.com/office/powerpoint/2010/main" val="159592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počátkem roku po dobu 5 let. S výplatami, které činí 1 200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Řešení: Současnou hodnotu zjistíme ze vztahu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Současná hodnota důchodu činí 5 455,10 Kč. Jinými slovy, abychom mohli na počátku každého roku po dobu 5 let pobírat důchod ve výši 1 000 Kč, musíme teď složit částku 5 455,10 Kč.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511" y="4221088"/>
            <a:ext cx="481853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121539" y="3005807"/>
                <a:ext cx="2900922" cy="8463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</m:d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539" y="3005807"/>
                <a:ext cx="2900922" cy="8463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385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764704"/>
                <a:ext cx="8784976" cy="5649808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Důchod polhůtní roční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Předpokládáme, že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anuita ve výši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vyplácena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koncem každého roku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při roční neměnné úrokové míře </a:t>
                </a:r>
                <a:r>
                  <a:rPr lang="cs-CZ" alt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(s ročním úročením).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Výplatní období je tedy jeden rok a je shodné s úrokovým obdobím.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sz="2400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400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sz="24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cs-CZ" sz="24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400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sz="2400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764704"/>
                <a:ext cx="8784976" cy="5649808"/>
              </a:xfrm>
              <a:blipFill rotWithShape="1">
                <a:blip r:embed="rId2"/>
                <a:stretch>
                  <a:fillRect l="-624" t="-2373" r="-22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4291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roku po dobu 5 let. S výplatami, které činí 1 200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6158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roku po dobu 5 let. S výplatami, které činí 1 200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Řešení: Současnou hodnotu zjistíme ze vztahu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Současná hodnota důchodu činí 5195, 40 Kč.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3933056"/>
            <a:ext cx="4032448" cy="97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459836" y="3005807"/>
                <a:ext cx="2224327" cy="8463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i="1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i="1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i="1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836" y="3005807"/>
                <a:ext cx="2224327" cy="8463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9100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548680"/>
                <a:ext cx="8784976" cy="5937840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Důchod předlhůtní področní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Předpokládáme, že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anuita ve výši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vyplácena 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počátkem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každé </a:t>
                </a:r>
                <a:r>
                  <a:rPr lang="cs-CZ" altLang="cs-CZ" sz="2800" b="1" i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altLang="cs-CZ" sz="2800" b="1" kern="0" dirty="0" err="1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tiny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roku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 dobu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při neměnné nominální (roční) úrokové míře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přičemž úrok je připsán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-krát za rok.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Výplatní období je tedy jedna </a:t>
                </a:r>
                <a:r>
                  <a:rPr lang="cs-CZ" alt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altLang="cs-CZ" sz="28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tina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roku a je shodné s úrokovým obdobím.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1800" b="0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altLang="cs-CZ" sz="1800" b="0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altLang="cs-CZ" sz="1800" b="0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altLang="cs-CZ" sz="1800" b="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altLang="cs-CZ" sz="1800" b="0" i="1" kern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altLang="cs-CZ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18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cs-CZ" sz="1800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altLang="cs-CZ" sz="1800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altLang="cs-CZ" sz="1800" b="0" i="1" kern="0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altLang="cs-CZ" sz="1800" b="0" i="1" kern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altLang="cs-CZ" sz="1800" b="0" i="1" kern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</m:num>
                                        <m:den>
                                          <m:r>
                                            <a:rPr lang="cs-CZ" altLang="cs-CZ" sz="1800" b="0" i="1" kern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altLang="cs-CZ" sz="18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𝑚𝑛</m:t>
                              </m:r>
                            </m:sup>
                          </m:sSup>
                        </m:num>
                        <m:den>
                          <m:r>
                            <a:rPr lang="cs-CZ" altLang="cs-CZ" sz="1800" b="0" i="1" kern="0" smtClea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cs-CZ" sz="1800" b="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18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18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18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18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altLang="cs-CZ" sz="1800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den>
                          </m:f>
                        </m:den>
                      </m:f>
                    </m:oMath>
                  </m:oMathPara>
                </a14:m>
                <a:endParaRPr lang="cs-CZ" alt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548680"/>
                <a:ext cx="8784976" cy="5937840"/>
              </a:xfrm>
              <a:blipFill rotWithShape="1">
                <a:blip r:embed="rId2"/>
                <a:stretch>
                  <a:fillRect l="-624" t="-2259" r="-6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7363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počátkem každého měsíce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dobu 5 let. S výplatami, které činí 100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Úroky jsou připisovány měsíčně.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4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38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07504" y="188640"/>
                <a:ext cx="8784976" cy="6225872"/>
              </a:xfrm>
            </p:spPr>
            <p:txBody>
              <a:bodyPr>
                <a:normAutofit fontScale="55000" lnSpcReduction="20000"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4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Příklad</a:t>
                </a:r>
                <a:r>
                  <a:rPr lang="cs-CZ" altLang="cs-CZ" sz="4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Vypočtete současnou hodnotu důchodu vypláceného vždy </a:t>
                </a:r>
                <a:r>
                  <a:rPr lang="cs-CZ" altLang="cs-CZ" sz="44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počátkem každého měsíce </a:t>
                </a:r>
                <a:r>
                  <a:rPr lang="cs-CZ" altLang="cs-CZ" sz="4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 dobu 5 let. S výplatami, které činí 100 Kč, začneme hned. Úroková míra činí 5% </a:t>
                </a:r>
                <a:r>
                  <a:rPr lang="cs-CZ" altLang="cs-CZ" sz="44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p.a</a:t>
                </a:r>
                <a:r>
                  <a:rPr lang="cs-CZ" altLang="cs-CZ" sz="4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Úroky jsou připisovány měsíčně.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44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</a:t>
                </a:r>
                <a:r>
                  <a:rPr lang="cs-CZ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Současnou hodnotu zjistíme ze vztahu</a:t>
                </a: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600" i="1" kern="0" dirty="0">
                  <a:solidFill>
                    <a:srgbClr val="000000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600" i="1" kern="0" dirty="0">
                  <a:solidFill>
                    <a:srgbClr val="000000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6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altLang="cs-CZ" sz="26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altLang="cs-CZ" sz="26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altLang="cs-CZ" sz="2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altLang="cs-CZ" sz="2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altLang="cs-CZ" sz="2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2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cs-CZ" sz="2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altLang="cs-CZ" sz="2600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altLang="cs-CZ" sz="2600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altLang="cs-CZ" sz="2600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altLang="cs-CZ" sz="2600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</m:num>
                                        <m:den>
                                          <m:r>
                                            <a:rPr lang="cs-CZ" altLang="cs-CZ" sz="2600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altLang="cs-CZ" sz="2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𝑚𝑛</m:t>
                              </m:r>
                            </m:sup>
                          </m:sSup>
                        </m:num>
                        <m:den>
                          <m:r>
                            <a:rPr lang="cs-CZ" altLang="cs-CZ" sz="26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cs-CZ" sz="2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sz="26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2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2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altLang="cs-CZ" sz="2600" i="1" ker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den>
                          </m:f>
                        </m:den>
                      </m:f>
                    </m:oMath>
                  </m:oMathPara>
                </a14:m>
                <a:endParaRPr lang="cs-CZ" altLang="cs-CZ" sz="38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1900" i="1" kern="0" dirty="0">
                  <a:solidFill>
                    <a:srgbClr val="000000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3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Současná hodnota daného měsíčního důchodu je v případě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měsíčního úročení 5 321,10 Kč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7504" y="188640"/>
                <a:ext cx="8784976" cy="6225872"/>
              </a:xfrm>
              <a:blipFill rotWithShape="1">
                <a:blip r:embed="rId2"/>
                <a:stretch>
                  <a:fillRect l="-486" r="-14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835696" y="4005064"/>
                <a:ext cx="5184576" cy="1429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altLang="cs-CZ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altLang="cs-CZ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=100</m:t>
                      </m:r>
                      <m:f>
                        <m:fPr>
                          <m:ctrlPr>
                            <a:rPr lang="cs-CZ" altLang="cs-CZ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altLang="cs-CZ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cs-CZ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altLang="cs-CZ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altLang="cs-CZ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altLang="cs-CZ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altLang="cs-CZ" b="0" i="1" kern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0,05</m:t>
                                          </m:r>
                                        </m:num>
                                        <m:den>
                                          <m:r>
                                            <a:rPr lang="cs-CZ" altLang="cs-CZ" b="0" i="1" kern="0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altLang="cs-CZ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12</m:t>
                              </m:r>
                              <m:r>
                                <a:rPr lang="cs-CZ" altLang="cs-CZ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∙5</m:t>
                              </m:r>
                            </m:sup>
                          </m:sSup>
                        </m:num>
                        <m:den>
                          <m:r>
                            <a:rPr lang="cs-CZ" altLang="cs-CZ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0,05</m:t>
                                  </m:r>
                                </m:num>
                                <m:den>
                                  <m:r>
                                    <a:rPr lang="cs-CZ" altLang="cs-CZ" b="0" i="1" kern="0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den>
                          </m:f>
                        </m:den>
                      </m:f>
                      <m:r>
                        <a:rPr lang="cs-CZ" altLang="cs-CZ" b="0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=5321,10 </m:t>
                      </m:r>
                      <m:r>
                        <a:rPr lang="cs-CZ" altLang="cs-CZ" b="0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cs-CZ" altLang="cs-CZ" b="0" i="1" kern="0" smtClea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č</m:t>
                      </m:r>
                    </m:oMath>
                  </m:oMathPara>
                </a14:m>
                <a:endParaRPr lang="cs-CZ" altLang="cs-CZ" b="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005064"/>
                <a:ext cx="5184576" cy="1429943"/>
              </a:xfrm>
              <a:prstGeom prst="rect">
                <a:avLst/>
              </a:prstGeom>
              <a:blipFill rotWithShape="1">
                <a:blip r:embed="rId3"/>
                <a:stretch>
                  <a:fillRect t="-25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0762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548680"/>
                <a:ext cx="8784976" cy="5937840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Důchod polhůtní področní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Předpokládáme, že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anuita ve výši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vyplácena 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koncem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každé </a:t>
                </a:r>
                <a:r>
                  <a:rPr lang="cs-CZ" altLang="cs-CZ" sz="2800" b="1" i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altLang="cs-CZ" sz="2800" b="1" kern="0" dirty="0" err="1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tiny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roku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 dobu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při neměnné nominální (roční) úrokové míře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přičemž úrok je připsán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-krát za rok.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Výplatní období je tedy jedna </a:t>
                </a:r>
                <a:r>
                  <a:rPr lang="cs-CZ" alt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cs-CZ" altLang="cs-CZ" sz="2800" kern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tina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roku a je shodné s úrokovým obdobím.</a:t>
                </a: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0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altLang="cs-CZ" sz="20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altLang="cs-CZ" sz="2000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altLang="cs-CZ" sz="20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altLang="cs-CZ" sz="2000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altLang="cs-CZ" sz="20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sz="20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cs-CZ" sz="20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altLang="cs-CZ" sz="2000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altLang="cs-CZ" sz="2000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altLang="cs-CZ" sz="2000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altLang="cs-CZ" sz="2000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</m:num>
                                        <m:den>
                                          <m:r>
                                            <a:rPr lang="cs-CZ" altLang="cs-CZ" sz="2000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altLang="cs-CZ" sz="2000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𝑚𝑛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cs-CZ" altLang="cs-CZ" sz="20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sz="20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cs-CZ" altLang="cs-CZ" sz="2000" b="0" i="1" kern="0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altLang="cs-CZ" sz="40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548680"/>
                <a:ext cx="8784976" cy="5937840"/>
              </a:xfrm>
              <a:blipFill rotWithShape="1">
                <a:blip r:embed="rId2"/>
                <a:stretch>
                  <a:fillRect l="-624" t="-2259" r="-1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184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 každého měsíce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dobu 5 let. S výplatami, které činí 100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Úroky jsou připisovány měsíčně.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02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 fontScale="92500" lnSpcReduction="10000"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 každého měsíce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dobu 5 let. S výplatami, které činí 100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Úroky jsou připisovány měsíčně.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Současnou hodnotu zjistíme ze vztahu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Současná hodnota daného měsíčního důchodu je v případě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měsíčního úročení 5 299,10 Kč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99542"/>
            <a:ext cx="3782261" cy="996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286616" y="2784208"/>
                <a:ext cx="2570767" cy="1289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altLang="cs-CZ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altLang="cs-CZ" i="1" kern="0">
                          <a:solidFill>
                            <a:srgbClr val="0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f>
                        <m:fPr>
                          <m:ctrlPr>
                            <a:rPr lang="cs-CZ" altLang="cs-CZ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altLang="cs-CZ" i="1" kern="0">
                              <a:solidFill>
                                <a:srgbClr val="0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altLang="cs-CZ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cs-CZ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altLang="cs-CZ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altLang="cs-CZ" i="1" ker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altLang="cs-CZ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altLang="cs-CZ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</m:num>
                                        <m:den>
                                          <m:r>
                                            <a:rPr lang="cs-CZ" altLang="cs-CZ" i="1" ker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  <a:cs typeface="Times New Roman" panose="02020603050405020304" pitchFamily="18" charset="0"/>
                                            </a:rPr>
                                            <m:t>𝑚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𝑚𝑛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num>
                            <m:den>
                              <m:r>
                                <a:rPr lang="cs-CZ" altLang="cs-CZ" i="1" kern="0">
                                  <a:solidFill>
                                    <a:srgbClr val="0000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616" y="2784208"/>
                <a:ext cx="2570767" cy="12895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82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8424936" cy="4824536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Vymyslete, kde se s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důchody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tj. s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pravidelně se opakujícími platbami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setkáváte v běžném životě. </a:t>
            </a:r>
          </a:p>
        </p:txBody>
      </p:sp>
    </p:spTree>
    <p:extLst>
      <p:ext uri="{BB962C8B-B14F-4D97-AF65-F5344CB8AC3E}">
        <p14:creationId xmlns:p14="http://schemas.microsoft.com/office/powerpoint/2010/main" val="1947608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548680"/>
            <a:ext cx="8892480" cy="5688632"/>
          </a:xfrm>
        </p:spPr>
        <p:txBody>
          <a:bodyPr>
            <a:normAutofit fontScale="85000" lnSpcReduction="2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 Excelu lze vypočítat současnou hodnotu důchodu pomocí příkazu 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SOUČHODNOTA(sazba;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splátka;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souč.h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.;[typ])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sazba = úroková míra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celkový počet úrokových období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h.= počáteční stav na účtu (nepovinné)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 = 0 (pro polhůtní) nebo 1 (pro předlhůtní)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Opět je nutné, aby jednotky sazby a hodnoty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odpovídaly.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pokud jsou platby prováděné měsíčně po 3 roky a při roční úrokové sazbě 5 procent, je sazba 5%/12 a </a:t>
            </a:r>
            <a:r>
              <a:rPr 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pper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3·12.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jsou splátky našimi příjmy, ne výdaji, musí být zadány jako </a:t>
            </a: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záporná čísla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372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916832"/>
            <a:ext cx="8280920" cy="43204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Zkontrolujte správnost svých výpočtů u probraných příkladů pomocí příkazu SOUČHODNOTA.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828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23528" y="476672"/>
                <a:ext cx="8208912" cy="6048672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8.2 Důchody věčné</a:t>
                </a: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tomto případě jsou </a:t>
                </a:r>
                <a:r>
                  <a:rPr lang="cs-CZ" sz="2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anuity v hodnotě </a:t>
                </a:r>
                <a:r>
                  <a:rPr lang="cs-CZ" sz="24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sz="2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vypláceny v pravidelných intervalech stále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(do nekonečna). </a:t>
                </a: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toho důvodu je věčný důchod </a:t>
                </a:r>
                <a:r>
                  <a:rPr lang="cs-CZ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limitním případem 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příslušného </a:t>
                </a:r>
                <a:r>
                  <a:rPr lang="cs-CZ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dočasného důchodu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Výpočty současných hodnot věčných důchodů lze provést pomocí výpočtu limity z důchodu dočasného. </a:t>
                </a: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Současná hodnota </a:t>
                </a:r>
                <a:r>
                  <a:rPr lang="cs-CZ" sz="24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předlhůtního věčného ročního </a:t>
                </a:r>
                <a:r>
                  <a:rPr lang="cs-CZ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důchodu:</a:t>
                </a:r>
              </a:p>
              <a:p>
                <a:pPr marL="0" lvl="0" indent="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𝑃𝑉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  <m:r>
                            <a:rPr lang="cs-CZ" sz="2400" i="1">
                              <a:latin typeface="Cambria Math"/>
                            </a:rPr>
                            <m:t>(1+</m:t>
                          </m:r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  <m:r>
                            <a:rPr lang="cs-CZ" sz="2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4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Současná hodnota </a:t>
                </a:r>
                <a:r>
                  <a:rPr lang="cs-CZ" sz="24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polhůtního věčného ročního </a:t>
                </a:r>
                <a:r>
                  <a:rPr lang="cs-CZ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důchodu:</a:t>
                </a:r>
              </a:p>
              <a:p>
                <a:pPr marL="0" lvl="0" indent="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latin typeface="Cambria Math"/>
                        </a:rPr>
                        <m:t>𝑃𝑉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4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23528" y="476672"/>
                <a:ext cx="8208912" cy="6048672"/>
              </a:xfrm>
              <a:blipFill>
                <a:blip r:embed="rId2"/>
                <a:stretch>
                  <a:fillRect l="-445" t="-16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7519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věčného důchodu 1 200 Kč vypláceného  </a:t>
            </a: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lphaLcParenR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počátkem, </a:t>
            </a: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lphaLcParenR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každého roku při úrokové míre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698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věčného důchodu 1 200 Kč vypláceného  </a:t>
            </a: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lphaLcParenR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počátkem, </a:t>
            </a:r>
          </a:p>
          <a:p>
            <a:pPr marL="514350" lvl="0" indent="-51435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lphaLcParenR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koncem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každého roku při úrokové míre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Současné hodnoty věčných důchodů činí 25 200 a 24 000 Kč.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56992"/>
            <a:ext cx="4555173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18584"/>
            <a:ext cx="449429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73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124744"/>
            <a:ext cx="8064896" cy="540060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věčného důchodu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0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výpočtu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ceny konzoly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je obligace s časové neomezeným vyplácením kupónových plateb,</a:t>
            </a:r>
          </a:p>
          <a:p>
            <a:pPr marL="457200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výpočtu hodnoty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kde se předpokládá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časové neomezené vyplácení dividend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5601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23528" y="476672"/>
                <a:ext cx="8208912" cy="6048672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sz="3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8.3 Důchody odložené</a:t>
                </a: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 rozdíl od bezprostředního důchodu zde budeme předpokládat, že </a:t>
                </a:r>
                <a:r>
                  <a:rPr lang="cs-CZ" sz="2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výplata důchodu bude opožděna o </a:t>
                </a:r>
                <a:r>
                  <a:rPr lang="cs-CZ" sz="24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cs-CZ" sz="2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let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lvl="0" indent="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Současnou hodnotu odloženého důchodu 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získáme </a:t>
                </a:r>
                <a:r>
                  <a:rPr lang="cs-CZ" sz="2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diskontováním současné hodnoty 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příslušného </a:t>
                </a:r>
                <a:r>
                  <a:rPr lang="cs-CZ" sz="24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bezprostředního důchodu o dobu odkladu</a:t>
                </a:r>
                <a:r>
                  <a:rPr lang="cs-CZ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lvl="0" indent="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diskontování se používá u ročních důchodů </a:t>
                </a:r>
                <a:r>
                  <a:rPr lang="cs-CZ" sz="24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diskontní faktor </a:t>
                </a:r>
                <a14:m>
                  <m:oMath xmlns:m="http://schemas.openxmlformats.org/officeDocument/2006/math">
                    <m:r>
                      <a:rPr lang="cs-CZ" sz="2400" i="1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400" i="1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4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1+</m:t>
                        </m:r>
                        <m:r>
                          <a:rPr lang="cs-CZ" sz="2400" i="1" ker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𝑖</m:t>
                        </m:r>
                      </m:den>
                    </m:f>
                    <m:r>
                      <a:rPr lang="cs-CZ" sz="2400" ker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2400" kern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u področních </a:t>
                </a:r>
                <a14:m>
                  <m:oMath xmlns:m="http://schemas.openxmlformats.org/officeDocument/2006/math">
                    <m:r>
                      <a:rPr lang="cs-CZ" sz="24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4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cs-CZ" sz="24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cs-CZ" sz="24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den>
                        </m:f>
                      </m:den>
                    </m:f>
                  </m:oMath>
                </a14:m>
                <a:endParaRPr lang="cs-CZ" sz="24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případě </a:t>
                </a:r>
                <a:r>
                  <a:rPr lang="cs-CZ" sz="24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področních</a:t>
                </a:r>
                <a:r>
                  <a:rPr lang="cs-CZ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důchodů je třeba </a:t>
                </a:r>
                <a:r>
                  <a:rPr lang="cs-CZ" sz="2400" b="1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diskontovat o </a:t>
                </a:r>
                <a:r>
                  <a:rPr lang="cs-CZ" sz="2400" b="1" i="1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km</a:t>
                </a:r>
                <a:r>
                  <a:rPr lang="cs-CZ" sz="2400" b="1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výplatních období</a:t>
                </a:r>
                <a:r>
                  <a:rPr lang="cs-CZ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lvl="0" indent="0" fontAlgn="base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400" kern="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23528" y="476672"/>
                <a:ext cx="8208912" cy="6048672"/>
              </a:xfrm>
              <a:blipFill>
                <a:blip r:embed="rId2"/>
                <a:stretch>
                  <a:fillRect l="-445" t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48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5793824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pojmenování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výplaty u důchodu</a:t>
            </a:r>
            <a:r>
              <a:rPr lang="cs-CZ" altLang="cs-CZ" sz="3200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používá také pojem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anuita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Výplatním obdobím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rozumíme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období mezi dvěma výplatami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stejně dlouhé jako úrokové období nebo může být kratší.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09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80920" cy="5976664"/>
          </a:xfrm>
        </p:spPr>
        <p:txBody>
          <a:bodyPr>
            <a:normAutofit fontScale="85000" lnSpcReduction="20000"/>
          </a:bodyPr>
          <a:lstStyle/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35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Klasifikace důchodů</a:t>
            </a:r>
            <a:r>
              <a:rPr lang="pl-PL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pl-PL" altLang="cs-CZ" sz="32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doby výplat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dočasný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věčný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toho, je-li </a:t>
            </a: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výplata uskutečněna na začátku či na konci pravidelného intervalu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toho, </a:t>
            </a: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odkdy se s výplatami začíná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bezprostřední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odložený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toho, je-li </a:t>
            </a: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výplatní období dlouhé jeden rok nebo je kratší než jeden rok</a:t>
            </a:r>
            <a:r>
              <a:rPr lang="pl-PL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roční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důchody </a:t>
            </a:r>
            <a:r>
              <a:rPr lang="pl-PL" alt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področní</a:t>
            </a:r>
            <a:r>
              <a:rPr lang="pl-PL" alt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85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700808"/>
            <a:ext cx="7488832" cy="4824536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 důchodů, které jste vymysleli v předchozím příkladu, určete jejich druh.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208912" cy="6048672"/>
          </a:xfrm>
        </p:spPr>
        <p:txBody>
          <a:bodyPr>
            <a:normAutofit/>
          </a:bodyPr>
          <a:lstStyle/>
          <a:p>
            <a:pPr marL="0" lvl="0" indent="0" algn="ctr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35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 Důchody dočasné bezprostřední</a:t>
            </a:r>
          </a:p>
          <a:p>
            <a:pPr marL="0" lvl="0" indent="0" algn="ctr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5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Anuita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(výplata důchodu) je v tomto případě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omezena </a:t>
            </a:r>
            <a:r>
              <a:rPr lang="cs-CZ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časovými obdobími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vyplácením anuit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výši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Kč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začne ihned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5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5616624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typy důchodů budeme dále dělit takto: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cs-CZ" sz="3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 roční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cs-CZ" sz="3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 roční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cs-CZ" sz="3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 področní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Důchod </a:t>
            </a:r>
            <a:r>
              <a:rPr lang="cs-CZ" sz="3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 področní</a:t>
            </a:r>
          </a:p>
          <a:p>
            <a:pPr marL="320040" lvl="1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0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83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764704"/>
                <a:ext cx="8784976" cy="5649808"/>
              </a:xfrm>
            </p:spPr>
            <p:txBody>
              <a:bodyPr>
                <a:normAutofit/>
              </a:bodyPr>
              <a:lstStyle/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Důchod předlhůtní roční</a:t>
                </a:r>
              </a:p>
              <a:p>
                <a:pPr marL="0" lvl="0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Předpokládáme, že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anuita ve výši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Kč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vyplácena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počátkem každého roku 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při roční neměnné úrokové míře </a:t>
                </a:r>
                <a:r>
                  <a:rPr lang="cs-CZ" altLang="cs-CZ" sz="28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(s ročním úročením).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Výplatní období je tedy jeden rok a je shodné s úrokovým obdobím.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  <a:cs typeface="Times New Roman" panose="02020603050405020304" pitchFamily="18" charset="0"/>
                        </a:rPr>
                        <m:t>𝑃𝑉</m:t>
                      </m:r>
                      <m:r>
                        <a:rPr lang="cs-CZ" sz="2400" b="0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1+</m:t>
                          </m:r>
                          <m:r>
                            <a:rPr lang="cs-CZ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</m:d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(1+</m:t>
                                  </m:r>
                                  <m:r>
                                    <a:rPr lang="cs-CZ" sz="24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cs-CZ" sz="24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4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764704"/>
                <a:ext cx="8784976" cy="5649808"/>
              </a:xfrm>
              <a:blipFill rotWithShape="1">
                <a:blip r:embed="rId2"/>
                <a:stretch>
                  <a:fillRect l="-624" t="-2373" r="-22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45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Vypočtete současnou hodnotu důchodu vypláceného vždy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počátkem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roku po dobu 5 let. S výplatami, které činí 1 200 Kč, začneme hned. Úroková míra činí 5%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98710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1698</TotalTime>
  <Words>1253</Words>
  <Application>Microsoft Office PowerPoint</Application>
  <PresentationFormat>Předvádění na obrazovce (4:3)</PresentationFormat>
  <Paragraphs>178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266</cp:revision>
  <dcterms:created xsi:type="dcterms:W3CDTF">2019-08-02T15:17:46Z</dcterms:created>
  <dcterms:modified xsi:type="dcterms:W3CDTF">2022-04-12T09:48:10Z</dcterms:modified>
</cp:coreProperties>
</file>