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9" r:id="rId2"/>
    <p:sldId id="315" r:id="rId3"/>
    <p:sldId id="257" r:id="rId4"/>
    <p:sldId id="258" r:id="rId5"/>
    <p:sldId id="316" r:id="rId6"/>
    <p:sldId id="260" r:id="rId7"/>
    <p:sldId id="261" r:id="rId8"/>
    <p:sldId id="262" r:id="rId9"/>
    <p:sldId id="263" r:id="rId10"/>
    <p:sldId id="320" r:id="rId11"/>
    <p:sldId id="264" r:id="rId12"/>
    <p:sldId id="265" r:id="rId13"/>
    <p:sldId id="266" r:id="rId14"/>
    <p:sldId id="267" r:id="rId15"/>
    <p:sldId id="31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90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D\Mvso\AME\Seminarky\Zaor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Průměrná hrubá měsíční mzda v</a:t>
            </a:r>
            <a:r>
              <a:rPr lang="cs-CZ" baseline="0" dirty="0"/>
              <a:t> ČR v letech 2005 - 2017</a:t>
            </a:r>
            <a:endParaRPr lang="cs-CZ" dirty="0"/>
          </a:p>
        </c:rich>
      </c:tx>
      <c:layout>
        <c:manualLayout>
          <c:xMode val="edge"/>
          <c:yMode val="edge"/>
          <c:x val="0.15562388672320904"/>
          <c:y val="2.473909903730503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List1!$C$8:$C$20</c:f>
              <c:numCache>
                <c:formatCode>0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xVal>
          <c:yVal>
            <c:numRef>
              <c:f>List1!$D$8:$D$20</c:f>
              <c:numCache>
                <c:formatCode>General</c:formatCode>
                <c:ptCount val="13"/>
                <c:pt idx="0">
                  <c:v>18283</c:v>
                </c:pt>
                <c:pt idx="1">
                  <c:v>19447</c:v>
                </c:pt>
                <c:pt idx="2">
                  <c:v>20927</c:v>
                </c:pt>
                <c:pt idx="3">
                  <c:v>22653</c:v>
                </c:pt>
                <c:pt idx="4">
                  <c:v>23425</c:v>
                </c:pt>
                <c:pt idx="5">
                  <c:v>23903</c:v>
                </c:pt>
                <c:pt idx="6">
                  <c:v>24466</c:v>
                </c:pt>
                <c:pt idx="7">
                  <c:v>25100</c:v>
                </c:pt>
                <c:pt idx="8">
                  <c:v>25051</c:v>
                </c:pt>
                <c:pt idx="9">
                  <c:v>25753</c:v>
                </c:pt>
                <c:pt idx="10">
                  <c:v>26629</c:v>
                </c:pt>
                <c:pt idx="11">
                  <c:v>27790</c:v>
                </c:pt>
                <c:pt idx="12">
                  <c:v>29635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511-42B1-91DD-70B34253AB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79888"/>
        <c:axId val="1"/>
      </c:scatterChart>
      <c:valAx>
        <c:axId val="5179888"/>
        <c:scaling>
          <c:orientation val="minMax"/>
          <c:max val="2017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"/>
        <c:crosses val="autoZero"/>
        <c:crossBetween val="midCat"/>
        <c:majorUnit val="1"/>
      </c:val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7988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78277-A8BB-4361-9C4E-4778304E16CC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1268760"/>
            <a:ext cx="8208912" cy="482453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cs-CZ" sz="3600" b="1" cap="al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Matematické aplikace </a:t>
            </a:r>
            <a:br>
              <a:rPr lang="cs-CZ" sz="3600" b="1" cap="al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600" b="1" cap="all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ekonomii</a:t>
            </a:r>
          </a:p>
          <a:p>
            <a:pPr marL="45720" indent="0" algn="ctr">
              <a:buNone/>
            </a:pPr>
            <a:endParaRPr lang="cs-CZ" sz="1400" b="1" cap="all" dirty="0">
              <a:solidFill>
                <a:srgbClr val="F4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2800" dirty="0">
                <a:latin typeface="Times New Roman" pitchFamily="18" charset="0"/>
                <a:cs typeface="Times New Roman" pitchFamily="18" charset="0"/>
              </a:rPr>
              <a:t>doc. RNDr. Martina </a:t>
            </a:r>
            <a:r>
              <a:rPr lang="cs-CZ" altLang="cs-CZ" sz="2800" dirty="0" err="1">
                <a:latin typeface="Times New Roman" pitchFamily="18" charset="0"/>
                <a:cs typeface="Times New Roman" pitchFamily="18" charset="0"/>
              </a:rPr>
              <a:t>Pavlačková</a:t>
            </a:r>
            <a:r>
              <a:rPr lang="cs-CZ" altLang="cs-CZ" sz="2800" dirty="0">
                <a:latin typeface="Times New Roman" pitchFamily="18" charset="0"/>
                <a:cs typeface="Times New Roman" pitchFamily="18" charset="0"/>
              </a:rPr>
              <a:t>, Ph.D.</a:t>
            </a:r>
            <a:endParaRPr lang="cs-CZ" altLang="cs-CZ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8240F18-A4FB-4F73-8DE4-E79EEFB284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037" y="6021288"/>
            <a:ext cx="2073926" cy="67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978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064896" cy="5328592"/>
          </a:xfrm>
        </p:spPr>
        <p:txBody>
          <a:bodyPr/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údajů z následující tabulky určete průměrnou roční výrobu masa v ČR v letech 2011-2015: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22" y="2420888"/>
            <a:ext cx="7580723" cy="1368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3610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95536" y="332656"/>
                <a:ext cx="8064896" cy="5904656"/>
              </a:xfrm>
            </p:spPr>
            <p:txBody>
              <a:bodyPr/>
              <a:lstStyle/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Příklad: 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 základě údajů z následující tabulky určete průměrnou roční výrobu masa v ČR v letech 2011-2015: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8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8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8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Řešení: 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Jedná se o intervalovou časovou řadu. Pro výpočet průměrné výroby masa použijeme aritmetický průměr:</a:t>
                </a:r>
              </a:p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  <m:r>
                      <a:rPr lang="cs-CZ" altLang="cs-CZ" sz="2800" i="1" ker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1217</m:t>
                        </m:r>
                        <m: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cs-CZ" altLang="cs-CZ" sz="28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1236</m:t>
                        </m:r>
                        <m: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cs-CZ" altLang="cs-CZ" sz="28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1273</m:t>
                        </m:r>
                        <m: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cs-CZ" altLang="cs-CZ" sz="28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1289+1297</m:t>
                        </m:r>
                      </m:num>
                      <m:den>
                        <m:r>
                          <a:rPr lang="cs-CZ" altLang="cs-CZ" sz="28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1262,4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Závěr: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letech 2011-2015 se v ČR vyrobilo průměrně 1262 tis. tun masa ročně.</a:t>
                </a:r>
              </a:p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§"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95536" y="332656"/>
                <a:ext cx="8064896" cy="5904656"/>
              </a:xfrm>
              <a:blipFill>
                <a:blip r:embed="rId2"/>
                <a:stretch>
                  <a:fillRect l="-756" t="-1860" b="-258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88" y="1556792"/>
            <a:ext cx="7580723" cy="1368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8904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208912" cy="5793824"/>
          </a:xfrm>
        </p:spPr>
        <p:txBody>
          <a:bodyPr>
            <a:normAutofit/>
          </a:bodyPr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2. časová řada </a:t>
            </a: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okamžikových ukazatelů</a:t>
            </a:r>
            <a:endParaRPr 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cs-CZ" sz="28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řad okamžikového typu 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ukazatel vztahuje 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k přesně definovanému okamžiku.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ukazatele tedy nezávisí na délce intervalu, za který je sledován. 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s těmito řadami je o něco složitější. Na rozdíl od předešlého typu </a:t>
            </a: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nemá smysl 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</a:t>
            </a: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sčítat hodnoty řady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350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1196752"/>
            <a:ext cx="8712968" cy="5328592"/>
          </a:xfrm>
        </p:spPr>
        <p:txBody>
          <a:bodyPr/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okamžikových časových řad: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fontAlgn="base">
              <a:lnSpc>
                <a:spcPct val="90000"/>
              </a:lnSpc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zaměstnanců dané firmy k prvnímu dni v měsíci</a:t>
            </a:r>
          </a:p>
          <a:p>
            <a:pPr marL="742950" lvl="1" indent="-285750" fontAlgn="base">
              <a:lnSpc>
                <a:spcPct val="90000"/>
              </a:lnSpc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Míra nezaměstnanosti v Olomouci k 1.lednu </a:t>
            </a:r>
          </a:p>
          <a:p>
            <a:pPr marL="457200" lvl="1" indent="0" fontAlgn="base">
              <a:lnSpc>
                <a:spcPct val="90000"/>
              </a:lnSpc>
              <a:spcAft>
                <a:spcPct val="0"/>
              </a:spcAft>
              <a:buClr>
                <a:srgbClr val="9999CC"/>
              </a:buClr>
              <a:buSzPct val="80000"/>
              <a:buNone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v jednotlivých letech…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833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251520" y="731520"/>
                <a:ext cx="8784976" cy="5649808"/>
              </a:xfrm>
            </p:spPr>
            <p:txBody>
              <a:bodyPr/>
              <a:lstStyle/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Místo aritmetického průměru se u </a:t>
                </a:r>
                <a:r>
                  <a:rPr lang="cs-CZ" altLang="cs-CZ" sz="32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okamžikových časových řad </a:t>
                </a:r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používá tzv. </a:t>
                </a:r>
                <a:r>
                  <a:rPr lang="cs-CZ" alt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chronologický průměr</a:t>
                </a:r>
                <a:r>
                  <a:rPr lang="cs-CZ" altLang="cs-CZ" sz="32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45720" indent="0">
                  <a:buNone/>
                </a:pPr>
                <a:endParaRPr lang="cs-CZ" dirty="0"/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altLang="cs-CZ" sz="36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cs-CZ" altLang="cs-CZ" sz="36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acc>
                      <m:r>
                        <a:rPr lang="cs-CZ" altLang="cs-CZ" sz="36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36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altLang="cs-CZ" sz="360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cs-CZ" sz="3600" i="1" kern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cs-CZ" sz="3600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cs-CZ" altLang="cs-CZ" sz="3600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altLang="cs-CZ" sz="3600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cs-CZ" altLang="cs-CZ" sz="36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cs-CZ" sz="3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36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altLang="cs-CZ" sz="36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cs-CZ" sz="36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+…</m:t>
                          </m:r>
                          <m:sSub>
                            <m:sSubPr>
                              <m:ctrlPr>
                                <a:rPr lang="cs-CZ" altLang="cs-CZ" sz="360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3600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altLang="cs-CZ" sz="3600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cs-CZ" altLang="cs-CZ" sz="3600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cs-CZ" altLang="cs-CZ" sz="36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cs-CZ" altLang="cs-CZ" sz="3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cs-CZ" sz="3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cs-CZ" sz="36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cs-CZ" altLang="cs-CZ" sz="3600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altLang="cs-CZ" sz="36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cs-CZ" altLang="cs-CZ" sz="36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cs-CZ" altLang="cs-CZ" sz="3600" b="0" i="1" kern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251520" y="731520"/>
                <a:ext cx="8784976" cy="5649808"/>
              </a:xfrm>
              <a:blipFill rotWithShape="1">
                <a:blip r:embed="rId2"/>
                <a:stretch>
                  <a:fillRect l="-902" t="-2373" r="-13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4450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692696"/>
            <a:ext cx="8496944" cy="5832648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údajů z následující tabulky určete průměrný počet zaměstnanců v určitém podniku v roce 2018.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875" y="2253691"/>
            <a:ext cx="8463295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2521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23528" y="548680"/>
                <a:ext cx="8496944" cy="5976664"/>
              </a:xfrm>
            </p:spPr>
            <p:txBody>
              <a:bodyPr>
                <a:normAutofit/>
              </a:bodyPr>
              <a:lstStyle/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Příklad: 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 základě údajů z následující tabulky určete průměrný počet zaměstnanců v určitém podniku v roce 2018.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8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8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8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Řešení: 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Jedná se o okamžikovou časovou řadu. Pro výpočet průměrného počtu zaměstnanců proto použijeme chronologický průměr:</a:t>
                </a:r>
              </a:p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  <m:r>
                      <a:rPr lang="cs-CZ" altLang="cs-CZ" sz="2800" i="1" ker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altLang="cs-CZ" sz="280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280</m:t>
                            </m:r>
                          </m:num>
                          <m:den>
                            <m:r>
                              <a:rPr lang="cs-CZ" altLang="cs-CZ" sz="2800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cs-CZ" altLang="cs-CZ" sz="28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+260+250+220+</m:t>
                        </m:r>
                        <m:f>
                          <m:fPr>
                            <m:ctrlPr>
                              <a:rPr lang="cs-CZ" altLang="cs-CZ" sz="28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200</m:t>
                            </m:r>
                          </m:num>
                          <m:den>
                            <m:r>
                              <a:rPr lang="cs-CZ" altLang="cs-CZ" sz="2800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cs-CZ" altLang="cs-CZ" sz="28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242,5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Závěr: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Průměrný počet zaměstnanců v daném podniku v roce 2018 byl 243.</a:t>
                </a:r>
              </a:p>
              <a:p>
                <a:pPr marL="4572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23528" y="548680"/>
                <a:ext cx="8496944" cy="5976664"/>
              </a:xfrm>
              <a:blipFill>
                <a:blip r:embed="rId2"/>
                <a:stretch>
                  <a:fillRect l="-717" t="-1735" r="-15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16832"/>
            <a:ext cx="74866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560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352928" cy="5793824"/>
          </a:xfrm>
        </p:spPr>
        <p:txBody>
          <a:bodyPr/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 3. časová řada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odvozených charakteristik</a:t>
            </a: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Získá se z intervalových nebo okamžikových časových řad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nejčastěji 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dělením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nebo 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součtem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Příklad: Počet osob registrovaných na ÚP v Olomouci připadajících na 1 volné pracovní místo k 1. dni v měsíci. </a:t>
            </a:r>
            <a:endParaRPr lang="cs-CZ" altLang="cs-CZ" sz="3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030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352928" cy="5793824"/>
          </a:xfrm>
        </p:spPr>
        <p:txBody>
          <a:bodyPr/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6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 Míry dynamiky časových řad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Základní chování časové řady charakterizují (kromě již zmíněného aritmetického a chronologického průměru) tzv. 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míry dynamiky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030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260652"/>
                <a:ext cx="8676456" cy="6264692"/>
              </a:xfrm>
            </p:spPr>
            <p:txBody>
              <a:bodyPr>
                <a:normAutofit fontScale="92500" lnSpcReduction="10000"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Jako </a:t>
                </a:r>
                <a:r>
                  <a:rPr lang="cs-CZ" alt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míry dynamiky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používáme tyto ukazatele: </a:t>
                </a:r>
              </a:p>
              <a:p>
                <a:pPr marL="662940" lvl="1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r>
                  <a:rPr lang="cs-CZ" altLang="cs-CZ" sz="24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absolutní přírůstky 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= změna hodnoty v čase </a:t>
                </a:r>
                <a:r>
                  <a:rPr lang="cs-CZ" altLang="cs-CZ" sz="2400" i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oproti času </a:t>
                </a:r>
                <a:r>
                  <a:rPr lang="cs-CZ" altLang="cs-CZ" sz="2400" i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t-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cs-CZ" b="1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cs-CZ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sub>
                      </m:sSub>
                      <m:r>
                        <a:rPr lang="cs-CZ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1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cs-CZ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sub>
                      </m:sSub>
                      <m:r>
                        <a:rPr lang="cs-CZ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b="1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cs-CZ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  <m:r>
                            <a:rPr lang="cs-CZ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cs-CZ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cs-CZ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 </m:t>
                      </m:r>
                      <m:r>
                        <a:rPr lang="cs-CZ" b="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cs-CZ" b="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=2, 3,...,</m:t>
                      </m:r>
                      <m:r>
                        <a:rPr lang="cs-CZ" b="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𝑛</m:t>
                      </m:r>
                    </m:oMath>
                  </m:oMathPara>
                </a14:m>
                <a:endParaRPr lang="cs-CZ" altLang="cs-CZ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4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662940" lvl="1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r>
                  <a:rPr lang="cs-CZ" altLang="cs-CZ" sz="24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průměrný absolutní přírůstek 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= o kolik se průměrně měnila hodnota za čas. jednotku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endParaRPr lang="cs-CZ" altLang="cs-CZ" sz="24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endParaRPr lang="cs-CZ" altLang="cs-CZ" sz="24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662940" lvl="1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r>
                  <a:rPr lang="cs-CZ" altLang="cs-CZ" sz="24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relativní přírůstky </a:t>
                </a:r>
                <a:r>
                  <a:rPr lang="cs-CZ" altLang="cs-CZ" sz="2400" b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- 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po vynásobení 100 udávají o kolik </a:t>
                </a:r>
                <a:r>
                  <a:rPr lang="en-US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%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se změnila hodnota v čase </a:t>
                </a:r>
                <a:r>
                  <a:rPr lang="cs-CZ" altLang="cs-CZ" sz="2400" i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oproti času </a:t>
                </a:r>
                <a:r>
                  <a:rPr lang="cs-CZ" altLang="cs-CZ" sz="2400" i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t-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marL="320040" lvl="1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600" b="1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𝜹</m:t>
                        </m:r>
                      </m:e>
                      <m:sub>
                        <m:r>
                          <a:rPr lang="cs-CZ" sz="2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sub>
                    </m:sSub>
                    <m:r>
                      <a:rPr lang="cs-CZ" sz="26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600" b="1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</m:sub>
                        </m:sSub>
                        <m:r>
                          <a:rPr lang="cs-CZ" sz="2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  <a:r>
                  <a:rPr lang="cs-CZ" sz="26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cs-CZ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cs-CZ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 3,...,</m:t>
                    </m:r>
                    <m:r>
                      <a:rPr lang="cs-CZ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endParaRPr lang="cs-CZ" altLang="cs-CZ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400" b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662940" lvl="1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r>
                  <a:rPr lang="cs-CZ" altLang="cs-CZ" sz="24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průměrný koeficient růstu </a:t>
                </a:r>
                <a:r>
                  <a:rPr lang="cs-CZ" altLang="cs-CZ" sz="2400" b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- 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po odečtení 1 a vynásobení 100 udává o kolik </a:t>
                </a:r>
                <a:r>
                  <a:rPr lang="en-US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%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se průměrně měnila hodnota za čas. jednotku</a:t>
                </a:r>
              </a:p>
              <a:p>
                <a:pPr mar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6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cs-CZ" sz="2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</m:acc>
                    <m:r>
                      <a:rPr lang="cs-CZ" sz="26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ctrlPr>
                          <a:rPr lang="cs-CZ" sz="2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>
                        <m:r>
                          <a:rPr lang="cs-CZ" sz="2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cs-CZ" sz="2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cs-CZ" sz="2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deg>
                      <m:e>
                        <m:f>
                          <m:fPr>
                            <m:ctrlP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cs-CZ" sz="26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6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cs-CZ" sz="26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cs-CZ" sz="26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6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cs-CZ" sz="26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</m:e>
                    </m:rad>
                  </m:oMath>
                </a14:m>
                <a:endParaRPr lang="cs-CZ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4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260652"/>
                <a:ext cx="8676456" cy="6264692"/>
              </a:xfrm>
              <a:blipFill>
                <a:blip r:embed="rId2"/>
                <a:stretch>
                  <a:fillRect l="-632" t="-14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A18F913C-DBFC-416A-B701-EE70F70165BC}"/>
                  </a:ext>
                </a:extLst>
              </p:cNvPr>
              <p:cNvSpPr txBox="1"/>
              <p:nvPr/>
            </p:nvSpPr>
            <p:spPr>
              <a:xfrm>
                <a:off x="2282869" y="2413863"/>
                <a:ext cx="4578262" cy="6238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>
                              <a:latin typeface="Cambria Math" panose="02040503050406030204" pitchFamily="18" charset="0"/>
                            </a:rPr>
                            <m:t>∆</m:t>
                          </m:r>
                        </m:e>
                      </m:acc>
                      <m:r>
                        <a:rPr lang="en-US" sz="20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  <m:r>
                            <a:rPr lang="en-US" sz="20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000" b="1" i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0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A18F913C-DBFC-416A-B701-EE70F70165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2869" y="2413863"/>
                <a:ext cx="4578262" cy="6238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5030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0E454E-03F6-4320-9D86-C72B7AE6F9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280920" cy="648072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Sylabus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Časové řady a jejich aplikace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Indexy 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Základní pojmy ve finanční matematice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Jednoduché úročení     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Složené úročení              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Investiční rozhodování 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Spoření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Důchody            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Úvěry  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Obligace 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Akcie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059619F-4DBB-4AC0-848D-22A9FA131B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3212976"/>
            <a:ext cx="2894175" cy="2855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05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8208912" cy="53617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altLang="cs-CZ" sz="4000" b="1" dirty="0">
                <a:latin typeface="Times New Roman" pitchFamily="18" charset="0"/>
                <a:cs typeface="Times New Roman" pitchFamily="18" charset="0"/>
              </a:rPr>
              <a:t>1. Časové řady a jejich aplikace</a:t>
            </a:r>
          </a:p>
          <a:p>
            <a:pPr algn="ctr">
              <a:buNone/>
            </a:pP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Časová řada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posloupnost dat, která jsou uspořádána z hlediska času od minulosti do přítomnosti.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Pomocí časových řad lze</a:t>
            </a:r>
          </a:p>
          <a:p>
            <a:pPr marL="742950" lvl="1" indent="-285750" fontAlgn="base"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analyzovat příčiny, které na zkoumané jevy působily a působí,</a:t>
            </a:r>
          </a:p>
          <a:p>
            <a:pPr marL="742950" lvl="1" indent="-285750" fontAlgn="base"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předpovídat budoucí vývoj.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75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424936" cy="5649808"/>
          </a:xfrm>
        </p:spPr>
        <p:txBody>
          <a:bodyPr/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 časovými řadami se běžně setkáváme v nejrůznějších oblastech života. 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Příklady:</a:t>
            </a:r>
          </a:p>
          <a:p>
            <a:pPr marL="742950" lvl="1" indent="-285750" fontAlgn="base"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vývoj hrubého domácího produktu, </a:t>
            </a:r>
          </a:p>
          <a:p>
            <a:pPr marL="742950" lvl="1" indent="-285750" fontAlgn="base"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míry inflace, nezaměstnanosti, </a:t>
            </a:r>
          </a:p>
          <a:p>
            <a:pPr marL="742950" lvl="1" indent="-285750" fontAlgn="base"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kursy cizích měn, </a:t>
            </a:r>
          </a:p>
          <a:p>
            <a:pPr marL="742950" lvl="1" indent="-285750" fontAlgn="base"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ceny akcií, atd.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818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6">
            <a:extLst>
              <a:ext uri="{FF2B5EF4-FFF2-40B4-BE49-F238E27FC236}">
                <a16:creationId xmlns:a16="http://schemas.microsoft.com/office/drawing/2014/main" id="{E235A47A-2C3B-4A76-AFC9-77D510E51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5616" y="476672"/>
            <a:ext cx="6912768" cy="6192688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Grafické znázornění časové řady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vodorovné ose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časová proměnná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na </a:t>
            </a: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svislé ose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hodnoty </a:t>
            </a: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časové řady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07AD4444-A2CB-4B49-880E-42F4F40390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933600"/>
              </p:ext>
            </p:extLst>
          </p:nvPr>
        </p:nvGraphicFramePr>
        <p:xfrm>
          <a:off x="1295636" y="2492896"/>
          <a:ext cx="655272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263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908720"/>
            <a:ext cx="8352928" cy="5328592"/>
          </a:xfrm>
        </p:spPr>
        <p:txBody>
          <a:bodyPr/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Existují </a:t>
            </a:r>
            <a:r>
              <a:rPr lang="cs-CZ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typy časových řad: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rabicPeriod"/>
              <a:defRPr/>
            </a:pP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časová řada </a:t>
            </a:r>
            <a:r>
              <a:rPr lang="cs-CZ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intervalových ukazatelů</a:t>
            </a:r>
          </a:p>
          <a:p>
            <a:pPr marL="514350" lvl="0" indent="-51435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rabicPeriod"/>
              <a:defRPr/>
            </a:pP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časová řada </a:t>
            </a:r>
            <a:r>
              <a:rPr lang="cs-CZ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okamžikových ukazatelů</a:t>
            </a:r>
          </a:p>
          <a:p>
            <a:pPr marL="514350" lvl="0" indent="-51435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rabicPeriod"/>
              <a:defRPr/>
            </a:pP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časová řada </a:t>
            </a:r>
            <a:r>
              <a:rPr lang="cs-CZ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odvozených charakteristik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979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352928" cy="5793824"/>
          </a:xfrm>
        </p:spPr>
        <p:txBody>
          <a:bodyPr/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 1. časová řada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intervalových ukazatelů</a:t>
            </a: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altLang="cs-CZ" sz="32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ukazatele intervalového typu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platí, že jejich velikost přímo úměrně závisí na zvolené délce intervalu.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 těchto případech se často musí data </a:t>
            </a:r>
            <a:r>
              <a:rPr lang="cs-CZ" altLang="cs-CZ" sz="32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převést na srovnatelné hodnoty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např. každý měsíc nemá stejný počet dní. 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924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8568952" cy="5256584"/>
          </a:xfrm>
        </p:spPr>
        <p:txBody>
          <a:bodyPr/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intervalových časových řad: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fontAlgn="base">
              <a:lnSpc>
                <a:spcPct val="90000"/>
              </a:lnSpc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narozených dětí v ČR v letech 2010-2019</a:t>
            </a:r>
          </a:p>
          <a:p>
            <a:pPr marL="742950" lvl="1" indent="-285750" fontAlgn="base">
              <a:lnSpc>
                <a:spcPct val="90000"/>
              </a:lnSpc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Tržby firmy ABC v jednotlivých měsících roku 2019 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099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731520"/>
                <a:ext cx="8280920" cy="5649808"/>
              </a:xfrm>
            </p:spPr>
            <p:txBody>
              <a:bodyPr>
                <a:normAutofit/>
              </a:bodyPr>
              <a:lstStyle/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 dat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32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altLang="cs-CZ" sz="32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cs-CZ" altLang="cs-CZ" sz="32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cs-CZ" altLang="cs-CZ" sz="3200" b="0" i="1" kern="0" smtClea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cs-CZ" altLang="cs-CZ" sz="32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altLang="cs-CZ" sz="3200" b="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cs-CZ" altLang="cs-CZ" sz="32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cs-CZ" altLang="cs-CZ" sz="3200" b="0" i="1" kern="0" smtClea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…,</m:t>
                    </m:r>
                    <m:sSub>
                      <m:sSubPr>
                        <m:ctrlPr>
                          <a:rPr lang="cs-CZ" altLang="cs-CZ" sz="32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altLang="cs-CZ" sz="3200" b="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cs-CZ" altLang="cs-CZ" sz="32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cs-CZ" altLang="cs-CZ" sz="3200" b="0" i="1" kern="0" smtClea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intervalové časové řadě se počítá tzv. </a:t>
                </a:r>
                <a:r>
                  <a:rPr lang="cs-CZ" altLang="cs-CZ" sz="3200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aritmetický průměr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altLang="cs-CZ" sz="32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cs-CZ" altLang="cs-CZ" sz="32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altLang="cs-CZ" sz="32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cs-CZ" altLang="cs-CZ" sz="32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acc>
                      <m:r>
                        <a:rPr lang="cs-CZ" altLang="cs-CZ" sz="32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32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cs-CZ" sz="32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cs-CZ" sz="32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cs-CZ" altLang="cs-CZ" sz="32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Tímto jediným číslem pak charakterizujeme </a:t>
                </a:r>
                <a:r>
                  <a:rPr lang="cs-CZ" altLang="cs-CZ" sz="3200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průměrnou úroveň </a:t>
                </a:r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ukazatele v rámci celého zkoumaného období.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731520"/>
                <a:ext cx="8280920" cy="5649808"/>
              </a:xfrm>
              <a:blipFill>
                <a:blip r:embed="rId2"/>
                <a:stretch>
                  <a:fillRect l="-1031" t="-2373" r="-8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5855066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712</Words>
  <Application>Microsoft Office PowerPoint</Application>
  <PresentationFormat>Předvádění na obrazovce (4:3)</PresentationFormat>
  <Paragraphs>124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Calibri</vt:lpstr>
      <vt:lpstr>Cambria Math</vt:lpstr>
      <vt:lpstr>Georgia</vt:lpstr>
      <vt:lpstr>Times New Roman</vt:lpstr>
      <vt:lpstr>Trebuchet MS</vt:lpstr>
      <vt:lpstr>Wingdings</vt:lpstr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Pavlačková Martina</dc:creator>
  <cp:lastModifiedBy>Pavlačková Martina</cp:lastModifiedBy>
  <cp:revision>55</cp:revision>
  <dcterms:created xsi:type="dcterms:W3CDTF">2020-07-24T10:50:20Z</dcterms:created>
  <dcterms:modified xsi:type="dcterms:W3CDTF">2022-02-16T08:36:56Z</dcterms:modified>
</cp:coreProperties>
</file>