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2.xml" ContentType="application/vnd.openxmlformats-officedocument.presentationml.notesSlide+xml"/>
  <Override PartName="/ppt/theme/themeOverride7.xml" ContentType="application/vnd.openxmlformats-officedocument.themeOverr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4.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notesSlides/notesSlide5.xml" ContentType="application/vnd.openxmlformats-officedocument.presentationml.notesSlide+xml"/>
  <Override PartName="/ppt/theme/themeOverride12.xml" ContentType="application/vnd.openxmlformats-officedocument.themeOverride+xml"/>
  <Override PartName="/ppt/notesSlides/notesSlide6.xml" ContentType="application/vnd.openxmlformats-officedocument.presentationml.notesSlide+xml"/>
  <Override PartName="/ppt/theme/themeOverride13.xml" ContentType="application/vnd.openxmlformats-officedocument.themeOverride+xml"/>
  <Override PartName="/ppt/notesSlides/notesSlide7.xml" ContentType="application/vnd.openxmlformats-officedocument.presentationml.notesSlide+xml"/>
  <Override PartName="/ppt/theme/themeOverride14.xml" ContentType="application/vnd.openxmlformats-officedocument.themeOverride+xml"/>
  <Override PartName="/ppt/notesSlides/notesSlide8.xml" ContentType="application/vnd.openxmlformats-officedocument.presentationml.notesSlide+xml"/>
  <Override PartName="/ppt/theme/themeOverride15.xml" ContentType="application/vnd.openxmlformats-officedocument.themeOverride+xml"/>
  <Override PartName="/ppt/notesSlides/notesSlide9.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notesSlides/notesSlide10.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11.xml" ContentType="application/vnd.openxmlformats-officedocument.presentationml.notesSlide+xml"/>
  <Override PartName="/ppt/theme/themeOverride22.xml" ContentType="application/vnd.openxmlformats-officedocument.themeOverride+xml"/>
  <Override PartName="/ppt/notesSlides/notesSlide12.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notesSlides/notesSlide13.xml" ContentType="application/vnd.openxmlformats-officedocument.presentationml.notesSlide+xml"/>
  <Override PartName="/ppt/theme/themeOverride28.xml" ContentType="application/vnd.openxmlformats-officedocument.themeOverride+xml"/>
  <Override PartName="/ppt/notesSlides/notesSlide14.xml" ContentType="application/vnd.openxmlformats-officedocument.presentationml.notesSl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6"/>
  </p:notesMasterIdLst>
  <p:sldIdLst>
    <p:sldId id="256" r:id="rId3"/>
    <p:sldId id="257" r:id="rId4"/>
    <p:sldId id="258" r:id="rId5"/>
    <p:sldId id="259" r:id="rId6"/>
    <p:sldId id="261" r:id="rId7"/>
    <p:sldId id="262" r:id="rId8"/>
    <p:sldId id="263" r:id="rId9"/>
    <p:sldId id="264" r:id="rId10"/>
    <p:sldId id="265" r:id="rId11"/>
    <p:sldId id="266" r:id="rId12"/>
    <p:sldId id="267" r:id="rId13"/>
    <p:sldId id="290"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E25D4B-F92F-4AF4-9B53-5CACC54BC97D}" type="datetimeFigureOut">
              <a:rPr lang="cs-CZ" smtClean="0"/>
              <a:t>18.02.2022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B01B1-D28F-4DFA-B02C-351B398817B3}" type="slidenum">
              <a:rPr lang="cs-CZ" smtClean="0"/>
              <a:t>‹#›</a:t>
            </a:fld>
            <a:endParaRPr lang="cs-CZ"/>
          </a:p>
        </p:txBody>
      </p:sp>
    </p:spTree>
    <p:extLst>
      <p:ext uri="{BB962C8B-B14F-4D97-AF65-F5344CB8AC3E}">
        <p14:creationId xmlns:p14="http://schemas.microsoft.com/office/powerpoint/2010/main" val="67113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Od poptávky konečných zákazníků je odvozován rozsah aktivit v logistických řetězcích, potřebný k uspokojení zákazníků. Děje se tak v poptávkovém řetězci, jenž je součástí procesního dodavatelského řetězce (</a:t>
            </a:r>
            <a:r>
              <a:rPr lang="cs-CZ" sz="1200" i="1" dirty="0" err="1">
                <a:effectLst/>
                <a:latin typeface="Calibri" panose="020F0502020204030204" pitchFamily="34" charset="0"/>
                <a:ea typeface="Calibri" panose="020F0502020204030204" pitchFamily="34" charset="0"/>
                <a:cs typeface="Times New Roman" panose="02020603050405020304" pitchFamily="18" charset="0"/>
              </a:rPr>
              <a:t>supply</a:t>
            </a:r>
            <a:r>
              <a:rPr lang="cs-CZ" sz="1200" i="1" dirty="0">
                <a:effectLst/>
                <a:latin typeface="Calibri" panose="020F0502020204030204" pitchFamily="34" charset="0"/>
                <a:ea typeface="Calibri" panose="020F0502020204030204" pitchFamily="34" charset="0"/>
                <a:cs typeface="Times New Roman" panose="02020603050405020304" pitchFamily="18" charset="0"/>
              </a:rPr>
              <a:t> </a:t>
            </a:r>
            <a:r>
              <a:rPr lang="cs-CZ" sz="1200" i="1" dirty="0" err="1">
                <a:effectLst/>
                <a:latin typeface="Calibri" panose="020F0502020204030204" pitchFamily="34" charset="0"/>
                <a:ea typeface="Calibri" panose="020F0502020204030204" pitchFamily="34" charset="0"/>
                <a:cs typeface="Times New Roman" panose="02020603050405020304" pitchFamily="18" charset="0"/>
              </a:rPr>
              <a:t>chain</a:t>
            </a:r>
            <a:r>
              <a:rPr lang="cs-CZ" sz="1200" dirty="0">
                <a:effectLst/>
                <a:latin typeface="Calibri" panose="020F0502020204030204" pitchFamily="34" charset="0"/>
                <a:ea typeface="Calibri" panose="020F0502020204030204" pitchFamily="34" charset="0"/>
                <a:cs typeface="Times New Roman" panose="02020603050405020304" pitchFamily="18" charset="0"/>
              </a:rPr>
              <a:t>) a hodnotového řetězce (</a:t>
            </a:r>
            <a:r>
              <a:rPr lang="cs-CZ" sz="1200" i="1" dirty="0" err="1">
                <a:effectLst/>
                <a:latin typeface="Calibri" panose="020F0502020204030204" pitchFamily="34" charset="0"/>
                <a:ea typeface="Calibri" panose="020F0502020204030204" pitchFamily="34" charset="0"/>
                <a:cs typeface="Times New Roman" panose="02020603050405020304" pitchFamily="18" charset="0"/>
              </a:rPr>
              <a:t>value</a:t>
            </a:r>
            <a:r>
              <a:rPr lang="cs-CZ" sz="1200" i="1" dirty="0">
                <a:effectLst/>
                <a:latin typeface="Calibri" panose="020F0502020204030204" pitchFamily="34" charset="0"/>
                <a:ea typeface="Calibri" panose="020F0502020204030204" pitchFamily="34" charset="0"/>
                <a:cs typeface="Times New Roman" panose="02020603050405020304" pitchFamily="18" charset="0"/>
              </a:rPr>
              <a:t> </a:t>
            </a:r>
            <a:r>
              <a:rPr lang="cs-CZ" sz="1200" i="1" dirty="0" err="1">
                <a:effectLst/>
                <a:latin typeface="Calibri" panose="020F0502020204030204" pitchFamily="34" charset="0"/>
                <a:ea typeface="Calibri" panose="020F0502020204030204" pitchFamily="34" charset="0"/>
                <a:cs typeface="Times New Roman" panose="02020603050405020304" pitchFamily="18" charset="0"/>
              </a:rPr>
              <a:t>chain</a:t>
            </a:r>
            <a:r>
              <a:rPr lang="cs-CZ" sz="12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Sled činností, které firma vykonává při konstruování, produkci, prodeji, dodávání a poprodejní podpoře svých produktů, se označuje jako hodnotový řetězec. </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Hodnotový řetězec podniku je zase součástí rozsáhlejšího hodnotového systému: rozsáhlejšího souboru činností, které jsou zapojeny do vytváření hodnoty pro konečného uživatele, bez ohledu na to, kdo tyto činnosti vykonává.</a:t>
            </a:r>
          </a:p>
          <a:p>
            <a:pPr algn="just">
              <a:lnSpc>
                <a:spcPct val="150000"/>
              </a:lnSpc>
              <a:spcBef>
                <a:spcPts val="600"/>
              </a:spcBef>
              <a:spcAft>
                <a:spcPts val="600"/>
              </a:spcAft>
            </a:pP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Například výrobce automobilů musí vozy vybavit pneumatikami.</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V souvislosti s tím musí přijmout řadu rozhodnutí, v hodnotovém řetězci směřujícím vzhůru: např. budeme pneumatiky vyrábět sami nebo je budeme nakupovat od dodavatele?</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Firma musí rovněž přijímat rozhodnutí o činnostech, které se obracejí v hodnotovém řetězci směrem dolů. V dvacátých letech minulého století, kdy osobní automobil stále ještě byl hračkou pro bohaté pány, firma General Motors a jiné ustavily vlastní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divizer</a:t>
            </a:r>
            <a:r>
              <a:rPr lang="cs-CZ" sz="1200" dirty="0">
                <a:effectLst/>
                <a:latin typeface="Calibri" panose="020F0502020204030204" pitchFamily="34" charset="0"/>
                <a:ea typeface="Calibri" panose="020F0502020204030204" pitchFamily="34" charset="0"/>
                <a:cs typeface="Times New Roman" panose="02020603050405020304" pitchFamily="18" charset="0"/>
              </a:rPr>
              <a:t> spotřebitelského financování, které měly zákazníkům umožnit nákup osobních vozů na úvěr. V roce 1930 se ¾ osobních a nákladních vozů nakupovaly na splátky a tržní podíl firmy Ford (která auto na splátky nenabízela), se hluboce propadl.</a:t>
            </a:r>
          </a:p>
          <a:p>
            <a:pPr algn="just">
              <a:lnSpc>
                <a:spcPct val="150000"/>
              </a:lnSpc>
              <a:spcBef>
                <a:spcPts val="600"/>
              </a:spcBef>
              <a:spcAft>
                <a:spcPts val="600"/>
              </a:spcAft>
            </a:pP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4</a:t>
            </a:fld>
            <a:endParaRPr lang="cs-CZ"/>
          </a:p>
        </p:txBody>
      </p:sp>
    </p:spTree>
    <p:extLst>
      <p:ext uri="{BB962C8B-B14F-4D97-AF65-F5344CB8AC3E}">
        <p14:creationId xmlns:p14="http://schemas.microsoft.com/office/powerpoint/2010/main" val="2494646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a:effectLst/>
                <a:latin typeface="Calibri" panose="020F0502020204030204" pitchFamily="34" charset="0"/>
                <a:ea typeface="Times New Roman" panose="02020603050405020304" pitchFamily="18" charset="0"/>
                <a:cs typeface="Times New Roman" panose="02020603050405020304" pitchFamily="18" charset="0"/>
              </a:rPr>
              <a:t>Když jsou prověřeny všechny požadované oblasti a procesy systému managementu jakosti, je podle celkového procentního plnění požadavků každý z potenciálních dodavatelů zařazen do některého ze čtyř kvalifikačních stupňů v souladu s tabulkou 7.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Celkově vysoké hodnocení dodavatele nesmí zakrýt nedostatky, které by se mohly v budoucnu negativně projevit ve schopnosti dodavatele plnit požadavky odběratelů. Zařazení potenciálních dodavatelů do jednotlivých klasifikačních stupňů má pro potenciální dodavatele zásadní praktický význam: zatímco s dodavateli skupiny A jsou uzavírány smlouvy o dodávkách, s dodavateli ve stupni C vůbec nejsou navazovány další vztahy. Stupně AB, resp. B jsou určeny dodavatelům, se kterými jsou navazovány pouze podmíněné krátkodobé vztahy, během nichž musí daný dodavatel prokázat konkrétní zlepšení a usilovat o to, aby byl při následném auditu zařazen do stupně A.</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18</a:t>
            </a:fld>
            <a:endParaRPr lang="cs-CZ"/>
          </a:p>
        </p:txBody>
      </p:sp>
    </p:spTree>
    <p:extLst>
      <p:ext uri="{BB962C8B-B14F-4D97-AF65-F5344CB8AC3E}">
        <p14:creationId xmlns:p14="http://schemas.microsoft.com/office/powerpoint/2010/main" val="3150547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Obecně lze říci, že do hodnoticích kritérií musí být zahrnuty parametry, které ovlivní rozhodnutí o nákupu produktu. U některých produktů to může pouze cena, u některých zase celé spektrum kritérií a cena nebude hrát významnou roli.</a:t>
            </a:r>
          </a:p>
          <a:p>
            <a:pPr algn="just">
              <a:lnSpc>
                <a:spcPct val="125000"/>
              </a:lnSpc>
              <a:spcAft>
                <a:spcPts val="500"/>
              </a:spcAft>
              <a:tabLst>
                <a:tab pos="269875"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Nejpopulárnějším kritériem je kvalita, poté následují dodací podmínky, cena / náklady, výrobní kapacity, služby, management, technologie, výzkum a vývoj, finance, flexibilita, rizika a bezpečnost, environmentální management. Podle provedeného výzkumu 68 článků (87,18%) popisuje kvalitu jako základní kritérium při hodnocení dodavatelů. V odborných článcích se popisují různé atributy kvality, jako „dodržování kvality“, „neustálé zlepšování“,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Six</a:t>
            </a:r>
            <a:r>
              <a:rPr lang="cs-CZ" sz="1200" dirty="0">
                <a:effectLst/>
                <a:latin typeface="Calibri" panose="020F0502020204030204" pitchFamily="34" charset="0"/>
                <a:ea typeface="Calibri" panose="020F0502020204030204" pitchFamily="34" charset="0"/>
                <a:cs typeface="Times New Roman" panose="02020603050405020304" pitchFamily="18" charset="0"/>
              </a:rPr>
              <a:t> Sigma programy“ nebo program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Total</a:t>
            </a:r>
            <a:r>
              <a:rPr lang="cs-CZ" sz="1200"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Quality</a:t>
            </a:r>
            <a:r>
              <a:rPr lang="cs-CZ" sz="1200" dirty="0">
                <a:effectLst/>
                <a:latin typeface="Calibri" panose="020F0502020204030204" pitchFamily="34" charset="0"/>
                <a:ea typeface="Calibri" panose="020F0502020204030204" pitchFamily="34" charset="0"/>
                <a:cs typeface="Times New Roman" panose="02020603050405020304" pitchFamily="18" charset="0"/>
              </a:rPr>
              <a:t> Ho W.,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Xu</a:t>
            </a:r>
            <a:r>
              <a:rPr lang="cs-CZ" sz="1200" dirty="0">
                <a:effectLst/>
                <a:latin typeface="Calibri" panose="020F0502020204030204" pitchFamily="34" charset="0"/>
                <a:ea typeface="Calibri" panose="020F0502020204030204" pitchFamily="34" charset="0"/>
                <a:cs typeface="Times New Roman" panose="02020603050405020304" pitchFamily="18" charset="0"/>
              </a:rPr>
              <a:t> X.,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Dey</a:t>
            </a:r>
            <a:r>
              <a:rPr lang="cs-CZ" sz="1200" dirty="0">
                <a:effectLst/>
                <a:latin typeface="Calibri" panose="020F0502020204030204" pitchFamily="34" charset="0"/>
                <a:ea typeface="Calibri" panose="020F0502020204030204" pitchFamily="34" charset="0"/>
                <a:cs typeface="Times New Roman" panose="02020603050405020304" pitchFamily="18" charset="0"/>
              </a:rPr>
              <a:t> P.K. 2010</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Management, „kvalita služeb“, „zkušenost s kvalitou služeb“ a další. Druhým nejoblíbenějším kritériem jsou podmínky dodání (82,05%). V odborných článcích se popisují různé atributy podmínek dodání, jako „vhodnost termínu dodání“, „dodržení splatnosti“, „stupeň blízkosti“, „dodání a umístění“, „dodací doba“, „spolehlivost dodávek“, „geografické podmínky“ a další. Do této kategorií lze zařádit i úroveň flexibility dodavatele.</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Třetím nejoblíbenějším kritériem je cena / náklady (80,77%). Jeho atributy jsou popisovány jako „konkurenceschopnost nákladů“, „schopnost ke snížení nákladů“, „celkové náklady na dodávky“ a další.</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V současné době existuje řada přístupů k volbě hodnoticích kritérií. Dále jsou uvedeny některé z aktuálních přístupů.</a:t>
            </a:r>
          </a:p>
          <a:p>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22</a:t>
            </a:fld>
            <a:endParaRPr lang="cs-CZ"/>
          </a:p>
        </p:txBody>
      </p:sp>
    </p:spTree>
    <p:extLst>
      <p:ext uri="{BB962C8B-B14F-4D97-AF65-F5344CB8AC3E}">
        <p14:creationId xmlns:p14="http://schemas.microsoft.com/office/powerpoint/2010/main" val="1387109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Jedná se o parametry, které poukazují na stupeň výroby a logistiky, šetrné k životnímu prostředí, jako např.:</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využití technologie šetrné k životnímu prostředí,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použití materiálů šetrných k životnímu prostředí,</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podíl na „zeleném“ trhu,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dodržování environmentální politiky,</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účast na „zelených“ projektech,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školení zaměstnanců,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podpora designu produktu šetrného k životnímu prostředí,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certifikace ochrany životního prostředí atd.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23</a:t>
            </a:fld>
            <a:endParaRPr lang="cs-CZ"/>
          </a:p>
        </p:txBody>
      </p:sp>
    </p:spTree>
    <p:extLst>
      <p:ext uri="{BB962C8B-B14F-4D97-AF65-F5344CB8AC3E}">
        <p14:creationId xmlns:p14="http://schemas.microsoft.com/office/powerpoint/2010/main" val="4067872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Důležitým úkolem logistiky je zabezpečit pokud možno hladké překonávání míst styku a to vzájemným slaďováním, koordinováním článků celého logistického řetězce. Dochází k synergickému efektu.</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U materiálového toku je žádoucí sjednotit přepravní, manipulační a skladovací jednotky a sladit je s expedičními obaly. Těmto jednotkám je nutno přizpůsobit manipulační, dopravní, skladovací a balící technologie, prostředky a zařízení.</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U informačního toku jde např. o koordinaci datových základen všech dílčích informačních systémů (jednotná definice údajů, způsob uložení a aktualizace dat, ale i sjednocení formulářů), jakož i o zabezpečení kompatibility výpočetní a komunikační techniky v celém informačním systému. Toto platí uvnitř podniku, ale i vně, protože logistické podsystémy mají vztahy také k externím organizacím, dodavatelům, odběratelům, dopravcům, zasílatelům. Proto je tak důležitá snaha o vzájemné přizpůsobování logistických systémů různých organizací.</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Při nedostatečně sladěných článcích vznikají na místech styku větší náklady na změnu toku, která musí být provedena většinou ručně, např. překládka do jiných palet, přepsání přepravních údajů do jiného počítače, vypsání nového formuláře.</a:t>
            </a:r>
          </a:p>
          <a:p>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28</a:t>
            </a:fld>
            <a:endParaRPr lang="cs-CZ"/>
          </a:p>
        </p:txBody>
      </p:sp>
    </p:spTree>
    <p:extLst>
      <p:ext uri="{BB962C8B-B14F-4D97-AF65-F5344CB8AC3E}">
        <p14:creationId xmlns:p14="http://schemas.microsoft.com/office/powerpoint/2010/main" val="1394237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Čím rozsáhlejší je logistický řetězec, tím více míst styku je třeba překonávat a tím složitější je jejich sladění. Jejich řešení vyžaduje přístupy technické, ekonomické i organizační, někdy i právní.</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Logistické subsystémy podniku mají vztahy i k jiným organizacím - dodavatelům, odběratelům, dopravcům, z čehož vyplývá snaha o jejich vzájemné přizpůsobování. Na styku systémů postrádajících soulad vznikají vícenáklady transformací toku. Tato transformace pak musí být zajišťována zpravidla ručně. Jako příklad lze uvést překládku materiálu či výrobků do odlišných palet u materiálového toku nebo nové pořizování (nahrávání) předávaných údajů u informačního toku.</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Jedním ze sjednocujících nástrojů při řešení vyskytujících se míst styku je typizace a unifikace. Ta může zahrnovat buď jen vlastní podnik, nebo několik organizací, podílejících se na logistickém řetězci.</a:t>
            </a:r>
          </a:p>
          <a:p>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29</a:t>
            </a:fld>
            <a:endParaRPr lang="cs-CZ"/>
          </a:p>
        </p:txBody>
      </p:sp>
    </p:spTree>
    <p:extLst>
      <p:ext uri="{BB962C8B-B14F-4D97-AF65-F5344CB8AC3E}">
        <p14:creationId xmlns:p14="http://schemas.microsoft.com/office/powerpoint/2010/main" val="14419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Bef>
                <a:spcPts val="600"/>
              </a:spcBef>
              <a:spcAft>
                <a:spcPts val="600"/>
              </a:spcAft>
            </a:pPr>
            <a:r>
              <a:rPr lang="cs-CZ"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Dodavatelský řetězec</a:t>
            </a:r>
            <a:r>
              <a:rPr lang="cs-CZ"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je definován jako vícestupňový systém dodavatelů, výrobců, distributorů, prodejců a zákazníků. Mezi stupni dodavatelského řetězce v obou směrech proudí materiálové, finanční, informační a rozhodovací toky. </a:t>
            </a:r>
          </a:p>
          <a:p>
            <a:pPr algn="just">
              <a:lnSpc>
                <a:spcPct val="150000"/>
              </a:lnSpc>
              <a:spcBef>
                <a:spcPts val="600"/>
              </a:spcBef>
              <a:spcAft>
                <a:spcPts val="600"/>
              </a:spcAft>
            </a:pP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Ve srovnání s logistickým řetězcem se dodavatelský řetězec rozšiřuje po i proti směru materiálového toku – v něm jsou integrovány všechny aktivity počínající těžbou prvotních přírodních zdrojů až po dopravu zboží konečnému zákazníkovi. Koncepce dodavatelského řetězce v sobě dále zahrnuje všechny aktivity spojené s realizací zpětných toků vrácených nebo použitých výrobků, likvidací odpadů apod.</a:t>
            </a:r>
          </a:p>
          <a:p>
            <a:pPr algn="just">
              <a:lnSpc>
                <a:spcPct val="150000"/>
              </a:lnSpc>
              <a:spcBef>
                <a:spcPts val="600"/>
              </a:spcBef>
              <a:spcAft>
                <a:spcPts val="600"/>
              </a:spcAft>
            </a:pPr>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6</a:t>
            </a:fld>
            <a:endParaRPr lang="cs-CZ"/>
          </a:p>
        </p:txBody>
      </p:sp>
    </p:spTree>
    <p:extLst>
      <p:ext uri="{BB962C8B-B14F-4D97-AF65-F5344CB8AC3E}">
        <p14:creationId xmlns:p14="http://schemas.microsoft.com/office/powerpoint/2010/main" val="384883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a:effectLst/>
                <a:latin typeface="Calibri" panose="020F0502020204030204" pitchFamily="34" charset="0"/>
                <a:ea typeface="Calibri" panose="020F0502020204030204" pitchFamily="34" charset="0"/>
                <a:cs typeface="Times New Roman" panose="02020603050405020304" pitchFamily="18" charset="0"/>
              </a:rPr>
              <a:t>Materiálové toky zahrnuji toky nových produktů směrem od dodavatelů k zákazníkům a opačně toky vracení, servisu, recyklace a likvidace produktů. Finanční toky zahrnuji různé druhy plateb, úvěry, toky plynoucí z vlastnických vztahů atd. Informační toky propojují systém informacemi o objednávkách, dodávkách, plánech atd. Rozhodovací toky jsou posloupnosti rozhodnutí účastníků, ovlivňující celkovou výkonnost řetězce.</a:t>
            </a:r>
            <a:endParaRPr lang="cs-CZ" b="1"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7</a:t>
            </a:fld>
            <a:endParaRPr lang="cs-CZ"/>
          </a:p>
        </p:txBody>
      </p:sp>
    </p:spTree>
    <p:extLst>
      <p:ext uri="{BB962C8B-B14F-4D97-AF65-F5344CB8AC3E}">
        <p14:creationId xmlns:p14="http://schemas.microsoft.com/office/powerpoint/2010/main" val="142584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„Sít´“ popisuje složitější strukturu, kde organizace mohou být propletené a existují obousměrné výměny; "řetězec" popisuje jednodušší, sekvenční soubor vztahů.</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Logistická sít je vybraná množina více autonomních organizací, které jsou v přímé nebo nepřímé interakci založené na dohodách mezi organizacemi.</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Dodavatelské řetězce se transformují v dodavatelské sítě, dochází k jejich propojení jak ve vertikálním, tak horizontálním směru. Integrace je nezbytná i u manažerských funkcí, plánování, nákupu, předvídání poptávky, marketingu, financování aj. Konečně funkce dodavatelského řetězce není možná bez vzájemné důvěry, předávání informací a vzájemně prospěšné spolupráce mezi partnery, kteří činnosti v řetězci realizují.</a:t>
            </a:r>
          </a:p>
          <a:p>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9</a:t>
            </a:fld>
            <a:endParaRPr lang="cs-CZ"/>
          </a:p>
        </p:txBody>
      </p:sp>
    </p:spTree>
    <p:extLst>
      <p:ext uri="{BB962C8B-B14F-4D97-AF65-F5344CB8AC3E}">
        <p14:creationId xmlns:p14="http://schemas.microsoft.com/office/powerpoint/2010/main" val="2763453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lgn="just">
              <a:lnSpc>
                <a:spcPct val="150000"/>
              </a:lnSpc>
              <a:spcBef>
                <a:spcPts val="600"/>
              </a:spcBef>
              <a:spcAft>
                <a:spcPts val="600"/>
              </a:spcAft>
              <a:buNone/>
            </a:pPr>
            <a:r>
              <a:rPr lang="cs-CZ" sz="1200" dirty="0">
                <a:effectLst/>
                <a:latin typeface="Calibri" panose="020F0502020204030204" pitchFamily="34" charset="0"/>
                <a:ea typeface="Calibri" panose="020F0502020204030204" pitchFamily="34" charset="0"/>
                <a:cs typeface="Times New Roman" panose="02020603050405020304" pitchFamily="18" charset="0"/>
              </a:rPr>
              <a:t>Procesy hodnocení a výběru dodavatelů jsou běžnými činnostmi v organizacích. Výběr je pro organizaci velmi důležitý. Pokud existuje větší možnost vybírat z většího množství dodavatelů tím je pro firmu obtížnější rozhodnout se pro toho správného dodavatele. Při výběru vhodného dodavatele hraje roli celá řada faktorů (o jaký materiálový prvek se jedná, frekvence a kvantita jeho spotřeby, unikátnost produktů aj). </a:t>
            </a:r>
          </a:p>
          <a:p>
            <a:pPr marL="0" indent="0" algn="just">
              <a:lnSpc>
                <a:spcPct val="150000"/>
              </a:lnSpc>
              <a:spcBef>
                <a:spcPts val="600"/>
              </a:spcBef>
              <a:spcAft>
                <a:spcPts val="600"/>
              </a:spcAft>
              <a:buNone/>
            </a:pPr>
            <a:r>
              <a:rPr lang="cs-CZ" sz="1200" dirty="0">
                <a:effectLst/>
                <a:latin typeface="Calibri" panose="020F0502020204030204" pitchFamily="34" charset="0"/>
                <a:ea typeface="Calibri" panose="020F0502020204030204" pitchFamily="34" charset="0"/>
                <a:cs typeface="Times New Roman" panose="02020603050405020304" pitchFamily="18" charset="0"/>
              </a:rPr>
              <a:t>Výsledkem je tvorba okruhu potencionálních dodavatelů, kteří by byli schopni zajistit dodávky sortimentu na základě kvality, dodací lhůty, vyžadovaných technologii a požadovaných služeb.</a:t>
            </a:r>
          </a:p>
          <a:p>
            <a:pPr marL="0" indent="0" algn="just">
              <a:lnSpc>
                <a:spcPct val="150000"/>
              </a:lnSpc>
              <a:spcBef>
                <a:spcPts val="600"/>
              </a:spcBef>
              <a:spcAft>
                <a:spcPts val="600"/>
              </a:spcAft>
              <a:buNone/>
            </a:pPr>
            <a:r>
              <a:rPr lang="cs-CZ" sz="1200" dirty="0">
                <a:effectLst/>
                <a:latin typeface="Calibri" panose="020F0502020204030204" pitchFamily="34" charset="0"/>
                <a:ea typeface="Calibri" panose="020F0502020204030204" pitchFamily="34" charset="0"/>
                <a:cs typeface="Times New Roman" panose="02020603050405020304" pitchFamily="18" charset="0"/>
              </a:rPr>
              <a:t>Konečným výstupem procesu výběru je pak seznam dodavatelů, se kterými by odběratel uzavřel smlouvu o dodání zboží.</a:t>
            </a:r>
          </a:p>
          <a:p>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12</a:t>
            </a:fld>
            <a:endParaRPr lang="cs-CZ"/>
          </a:p>
        </p:txBody>
      </p:sp>
    </p:spTree>
    <p:extLst>
      <p:ext uri="{BB962C8B-B14F-4D97-AF65-F5344CB8AC3E}">
        <p14:creationId xmlns:p14="http://schemas.microsoft.com/office/powerpoint/2010/main" val="3674112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kumimoji="0" lang="cs-CZ" altLang="cs-CZ"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Při hodnocení vhodnosti dodavatele je nutno určit jak metodu hodnoticích stupnic tak i metodu hodnocení dodavatelů (viz. Tab.4).</a:t>
            </a:r>
            <a:br>
              <a:rPr kumimoji="0" lang="cs-CZ" altLang="cs-CZ" sz="900" b="0" i="0" u="none" strike="noStrike" cap="none" normalizeH="0" baseline="0" dirty="0">
                <a:ln>
                  <a:noFill/>
                </a:ln>
                <a:solidFill>
                  <a:schemeClr val="tx1"/>
                </a:solidFill>
                <a:effectLst/>
              </a:rPr>
            </a:br>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13</a:t>
            </a:fld>
            <a:endParaRPr lang="cs-CZ"/>
          </a:p>
        </p:txBody>
      </p:sp>
    </p:spTree>
    <p:extLst>
      <p:ext uri="{BB962C8B-B14F-4D97-AF65-F5344CB8AC3E}">
        <p14:creationId xmlns:p14="http://schemas.microsoft.com/office/powerpoint/2010/main" val="1781859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a:effectLst/>
                <a:latin typeface="Calibri" panose="020F0502020204030204" pitchFamily="34" charset="0"/>
                <a:ea typeface="Times New Roman" panose="02020603050405020304" pitchFamily="18" charset="0"/>
                <a:cs typeface="Times New Roman" panose="02020603050405020304" pitchFamily="18" charset="0"/>
              </a:rPr>
              <a:t>Tato metoda spočívá v bodovém ohodnocení hlavních ukazatelů výkonnosti dodavatelů.</a:t>
            </a:r>
          </a:p>
          <a:p>
            <a:pPr algn="just">
              <a:lnSpc>
                <a:spcPct val="150000"/>
              </a:lnSpc>
              <a:spcBef>
                <a:spcPts val="600"/>
              </a:spcBef>
              <a:spcAft>
                <a:spcPts val="600"/>
              </a:spcAft>
            </a:pPr>
            <a:r>
              <a:rPr lang="cs-CZ" sz="1200" dirty="0" err="1">
                <a:effectLst/>
                <a:latin typeface="Calibri" panose="020F0502020204030204" pitchFamily="34" charset="0"/>
                <a:ea typeface="Times New Roman" panose="02020603050405020304" pitchFamily="18" charset="0"/>
                <a:cs typeface="Times New Roman" panose="02020603050405020304" pitchFamily="18" charset="0"/>
              </a:rPr>
              <a:t>Scoring</a:t>
            </a: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 model je jednou ze základních metod hodnocení dodavatelů prvního stupně v podnicích vybraného typu. </a:t>
            </a:r>
            <a:r>
              <a:rPr lang="cs-CZ" sz="1200" dirty="0" err="1">
                <a:effectLst/>
                <a:latin typeface="Calibri" panose="020F0502020204030204" pitchFamily="34" charset="0"/>
                <a:ea typeface="Times New Roman" panose="02020603050405020304" pitchFamily="18" charset="0"/>
                <a:cs typeface="Times New Roman" panose="02020603050405020304" pitchFamily="18" charset="0"/>
              </a:rPr>
              <a:t>Scoring</a:t>
            </a: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 modely mají určité výhody při aplikaci v praxi. Jednou ze základních výhod je možnost vyvážení jednotlivých hodnoticích kritérií pro nákupní aktivity podniku z pohledu podnikové strategie na trhu. Nedostatkem existujících </a:t>
            </a:r>
            <a:r>
              <a:rPr lang="cs-CZ" sz="1200" dirty="0" err="1">
                <a:effectLst/>
                <a:latin typeface="Calibri" panose="020F0502020204030204" pitchFamily="34" charset="0"/>
                <a:ea typeface="Times New Roman" panose="02020603050405020304" pitchFamily="18" charset="0"/>
                <a:cs typeface="Times New Roman" panose="02020603050405020304" pitchFamily="18" charset="0"/>
              </a:rPr>
              <a:t>scoring</a:t>
            </a: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  modelů je nedostatečný popis vazeb mezi jednotlivými hodnoticími kritérii.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200" dirty="0">
                <a:effectLst/>
                <a:latin typeface="Calibri" panose="020F0502020204030204" pitchFamily="34" charset="0"/>
                <a:ea typeface="Times New Roman" panose="02020603050405020304" pitchFamily="18" charset="0"/>
                <a:cs typeface="Times New Roman" panose="02020603050405020304" pitchFamily="18" charset="0"/>
              </a:rPr>
              <a:t>Za další nevýhodu současné podoby </a:t>
            </a:r>
            <a:r>
              <a:rPr lang="cs-CZ" sz="1200" dirty="0" err="1">
                <a:effectLst/>
                <a:latin typeface="Calibri" panose="020F0502020204030204" pitchFamily="34" charset="0"/>
                <a:ea typeface="Times New Roman" panose="02020603050405020304" pitchFamily="18" charset="0"/>
                <a:cs typeface="Times New Roman" panose="02020603050405020304" pitchFamily="18" charset="0"/>
              </a:rPr>
              <a:t>scoring</a:t>
            </a: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 modelu lze považovat jeho nekomplexnost. V odborné literatuře se v rámci </a:t>
            </a:r>
            <a:r>
              <a:rPr lang="cs-CZ" sz="1200" dirty="0" err="1">
                <a:effectLst/>
                <a:latin typeface="Calibri" panose="020F0502020204030204" pitchFamily="34" charset="0"/>
                <a:ea typeface="Times New Roman" panose="02020603050405020304" pitchFamily="18" charset="0"/>
                <a:cs typeface="Times New Roman" panose="02020603050405020304" pitchFamily="18" charset="0"/>
              </a:rPr>
              <a:t>scoring</a:t>
            </a: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 modelu uvádí hodnoticí kritéria založená na faktických údajích o produktu. Přitom se však nehodnotí jiné podmínky dodání, jako vzdálenost dodavatele, možnosti rozšíření spolupráce a jiné faktory, které by mohly ovlivnit rozhodnutí podniku pro upevnění vlastní konkurenceschopnosti</a:t>
            </a:r>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14</a:t>
            </a:fld>
            <a:endParaRPr lang="cs-CZ"/>
          </a:p>
        </p:txBody>
      </p:sp>
    </p:spTree>
    <p:extLst>
      <p:ext uri="{BB962C8B-B14F-4D97-AF65-F5344CB8AC3E}">
        <p14:creationId xmlns:p14="http://schemas.microsoft.com/office/powerpoint/2010/main" val="635760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Tato metoda hodnotí soulad podmínek dodání od jednotlivých dodavatelů s</a:t>
            </a:r>
            <a:r>
              <a:rPr lang="cs-CZ" sz="1200" i="1"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optimem stanoveným podnikem. V tomto případě se hodnotí celkové (komplexní) dodací podmínky při volbě konkrétního dodavatele ve výběru. Podmínky přitom obsahují úplné náklady nákupu.</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Úplné náklady nákupu můžeme definovat jako celkové výdaje odběratele vztahující se ke konkrétní dodávce. Výchozí strukturní vztah pro výpočet úplných nákladů nákupu - </a:t>
            </a:r>
            <a:r>
              <a:rPr lang="cs-CZ" sz="1200" i="1" dirty="0">
                <a:effectLst/>
                <a:latin typeface="Calibri" panose="020F0502020204030204" pitchFamily="34" charset="0"/>
                <a:ea typeface="Calibri" panose="020F0502020204030204" pitchFamily="34" charset="0"/>
                <a:cs typeface="Times New Roman" panose="02020603050405020304" pitchFamily="18" charset="0"/>
              </a:rPr>
              <a:t>UNN </a:t>
            </a:r>
            <a:r>
              <a:rPr lang="cs-CZ" sz="1200" dirty="0">
                <a:effectLst/>
                <a:latin typeface="Calibri" panose="020F0502020204030204" pitchFamily="34" charset="0"/>
                <a:ea typeface="Calibri" panose="020F0502020204030204" pitchFamily="34" charset="0"/>
                <a:cs typeface="Times New Roman" panose="02020603050405020304" pitchFamily="18" charset="0"/>
              </a:rPr>
              <a:t>má následující podobu:</a:t>
            </a:r>
          </a:p>
          <a:p>
            <a:pPr marL="180340" algn="ctr">
              <a:lnSpc>
                <a:spcPct val="150000"/>
              </a:lnSpc>
              <a:spcBef>
                <a:spcPts val="600"/>
              </a:spcBef>
              <a:spcAft>
                <a:spcPts val="600"/>
              </a:spcAft>
            </a:pPr>
            <a:r>
              <a:rPr lang="cs-CZ" sz="1200" i="1" dirty="0">
                <a:effectLst/>
                <a:latin typeface="Calibri" panose="020F0502020204030204" pitchFamily="34" charset="0"/>
                <a:ea typeface="Calibri" panose="020F0502020204030204" pitchFamily="34" charset="0"/>
                <a:cs typeface="Times New Roman" panose="02020603050405020304" pitchFamily="18" charset="0"/>
              </a:rPr>
              <a:t>UNN= Cd+ </a:t>
            </a:r>
            <a:r>
              <a:rPr lang="cs-CZ" sz="1200" i="1" dirty="0" err="1">
                <a:effectLst/>
                <a:latin typeface="Calibri" panose="020F0502020204030204" pitchFamily="34" charset="0"/>
                <a:ea typeface="Calibri" panose="020F0502020204030204" pitchFamily="34" charset="0"/>
                <a:cs typeface="Times New Roman" panose="02020603050405020304" pitchFamily="18" charset="0"/>
              </a:rPr>
              <a:t>DVd</a:t>
            </a:r>
            <a:r>
              <a:rPr lang="cs-CZ" sz="1200" i="1"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[Kč/dodávku]                       {10}</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kde:</a:t>
            </a:r>
          </a:p>
          <a:p>
            <a:pPr marL="342900" lvl="0" indent="-342900" algn="l">
              <a:lnSpc>
                <a:spcPct val="150000"/>
              </a:lnSpc>
              <a:spcAft>
                <a:spcPts val="1000"/>
              </a:spcAft>
              <a:buFont typeface="Symbol" panose="05050102010706020507" pitchFamily="18" charset="2"/>
              <a:buChar char=""/>
            </a:pPr>
            <a:r>
              <a:rPr lang="cs-CZ" sz="1200" i="1" dirty="0">
                <a:effectLst/>
                <a:latin typeface="Calibri" panose="020F0502020204030204" pitchFamily="34" charset="0"/>
                <a:ea typeface="Calibri" panose="020F0502020204030204" pitchFamily="34" charset="0"/>
                <a:cs typeface="Times New Roman" panose="02020603050405020304" pitchFamily="18" charset="0"/>
              </a:rPr>
              <a:t>Cd </a:t>
            </a:r>
            <a:r>
              <a:rPr lang="cs-CZ" sz="1200" dirty="0">
                <a:effectLst/>
                <a:latin typeface="Calibri" panose="020F0502020204030204" pitchFamily="34" charset="0"/>
                <a:ea typeface="Calibri" panose="020F0502020204030204" pitchFamily="34" charset="0"/>
                <a:cs typeface="Times New Roman" panose="02020603050405020304" pitchFamily="18" charset="0"/>
              </a:rPr>
              <a:t> je nabízená cena dodávky,</a:t>
            </a:r>
          </a:p>
          <a:p>
            <a:pPr marL="342900" lvl="0" indent="-342900" algn="l">
              <a:lnSpc>
                <a:spcPct val="150000"/>
              </a:lnSpc>
              <a:spcAft>
                <a:spcPts val="1000"/>
              </a:spcAft>
              <a:buFont typeface="Symbol" panose="05050102010706020507" pitchFamily="18" charset="2"/>
              <a:buChar char=""/>
            </a:pPr>
            <a:r>
              <a:rPr lang="cs-CZ" sz="1200" i="1" dirty="0" err="1">
                <a:effectLst/>
                <a:latin typeface="Calibri" panose="020F0502020204030204" pitchFamily="34" charset="0"/>
                <a:ea typeface="Calibri" panose="020F0502020204030204" pitchFamily="34" charset="0"/>
                <a:cs typeface="Times New Roman" panose="02020603050405020304" pitchFamily="18" charset="0"/>
              </a:rPr>
              <a:t>DVd</a:t>
            </a:r>
            <a:r>
              <a:rPr lang="cs-CZ" sz="1200" i="1"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je dodatečné výdaje odběratele vztahující se ke konkrétní dodávce.</a:t>
            </a:r>
          </a:p>
          <a:p>
            <a:pPr algn="just">
              <a:lnSpc>
                <a:spcPct val="150000"/>
              </a:lnSpc>
              <a:spcBef>
                <a:spcPts val="600"/>
              </a:spcBef>
              <a:spcAft>
                <a:spcPts val="6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V případech, kdy odběratel využije pro jakékoliv hodnocení více než jedno kritérium, musí vynést hodnotící výrok až po zvážení všech těchto kritérií. To je i standardní úkol těch, kteří mají hodnocení a výběr budoucích dodavatelů organizovat a realizovat. Tento problém je samozřejmě řešitelný s využitím matematických modelů vícekriteriálního rozhodování – ty jsou však v praxi (i s ohledem na znalosti lidí) často jen obtížně aplikovatelné. </a:t>
            </a:r>
          </a:p>
          <a:p>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15</a:t>
            </a:fld>
            <a:endParaRPr lang="cs-CZ"/>
          </a:p>
        </p:txBody>
      </p:sp>
    </p:spTree>
    <p:extLst>
      <p:ext uri="{BB962C8B-B14F-4D97-AF65-F5344CB8AC3E}">
        <p14:creationId xmlns:p14="http://schemas.microsoft.com/office/powerpoint/2010/main" val="1256721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Základní šablona pro bodové hodnocení otázek je uvedena v tabulce č. 7.</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56DB01B1-D28F-4DFA-B02C-351B398817B3}" type="slidenum">
              <a:rPr lang="cs-CZ" smtClean="0"/>
              <a:t>16</a:t>
            </a:fld>
            <a:endParaRPr lang="cs-CZ"/>
          </a:p>
        </p:txBody>
      </p:sp>
    </p:spTree>
    <p:extLst>
      <p:ext uri="{BB962C8B-B14F-4D97-AF65-F5344CB8AC3E}">
        <p14:creationId xmlns:p14="http://schemas.microsoft.com/office/powerpoint/2010/main" val="2450437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8FCED207-98E7-45FF-B4CF-5978FBA2DF07}" type="datetimeFigureOut">
              <a:rPr lang="cs-CZ" smtClean="0"/>
              <a:t>18.02.2022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101173A-C09B-4B60-8316-5BDA3E669C3B}" type="slidenum">
              <a:rPr lang="cs-CZ" smtClean="0"/>
              <a:t>‹#›</a:t>
            </a:fld>
            <a:endParaRPr lang="cs-CZ"/>
          </a:p>
        </p:txBody>
      </p:sp>
    </p:spTree>
    <p:extLst>
      <p:ext uri="{BB962C8B-B14F-4D97-AF65-F5344CB8AC3E}">
        <p14:creationId xmlns:p14="http://schemas.microsoft.com/office/powerpoint/2010/main" val="274994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FCED207-98E7-45FF-B4CF-5978FBA2DF07}" type="datetimeFigureOut">
              <a:rPr lang="cs-CZ" smtClean="0"/>
              <a:t>18.02.2022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101173A-C09B-4B60-8316-5BDA3E669C3B}" type="slidenum">
              <a:rPr lang="cs-CZ" smtClean="0"/>
              <a:t>‹#›</a:t>
            </a:fld>
            <a:endParaRPr lang="cs-CZ"/>
          </a:p>
        </p:txBody>
      </p:sp>
    </p:spTree>
    <p:extLst>
      <p:ext uri="{BB962C8B-B14F-4D97-AF65-F5344CB8AC3E}">
        <p14:creationId xmlns:p14="http://schemas.microsoft.com/office/powerpoint/2010/main" val="82636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FCED207-98E7-45FF-B4CF-5978FBA2DF07}" type="datetimeFigureOut">
              <a:rPr lang="cs-CZ" smtClean="0"/>
              <a:t>18.02.2022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101173A-C09B-4B60-8316-5BDA3E669C3B}" type="slidenum">
              <a:rPr lang="cs-CZ" smtClean="0"/>
              <a:t>‹#›</a:t>
            </a:fld>
            <a:endParaRPr lang="cs-CZ"/>
          </a:p>
        </p:txBody>
      </p:sp>
    </p:spTree>
    <p:extLst>
      <p:ext uri="{BB962C8B-B14F-4D97-AF65-F5344CB8AC3E}">
        <p14:creationId xmlns:p14="http://schemas.microsoft.com/office/powerpoint/2010/main" val="1550538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D101173A-C09B-4B60-8316-5BDA3E669C3B}" type="slidenum">
              <a:rPr lang="cs-CZ" smtClean="0"/>
              <a:t>‹#›</a:t>
            </a:fld>
            <a:endParaRPr lang="cs-CZ"/>
          </a:p>
        </p:txBody>
      </p:sp>
      <p:sp>
        <p:nvSpPr>
          <p:cNvPr id="5" name="Zástupný symbol pro text 2"/>
          <p:cNvSpPr>
            <a:spLocks noGrp="1"/>
          </p:cNvSpPr>
          <p:nvPr>
            <p:ph idx="1"/>
          </p:nvPr>
        </p:nvSpPr>
        <p:spPr>
          <a:xfrm>
            <a:off x="527382" y="1844824"/>
            <a:ext cx="11486753"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650642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914401" y="2130425"/>
            <a:ext cx="10361084" cy="1468438"/>
          </a:xfrm>
        </p:spPr>
        <p:txBody>
          <a:bodyPr/>
          <a:lstStyle/>
          <a:p>
            <a:r>
              <a:rPr lang="cs-CZ"/>
              <a:t>Klepnutím lze upravit styl předlohy nadpisů.</a:t>
            </a:r>
          </a:p>
        </p:txBody>
      </p:sp>
      <p:sp>
        <p:nvSpPr>
          <p:cNvPr id="3" name="Zástupný symbol pro datum 2"/>
          <p:cNvSpPr>
            <a:spLocks noGrp="1"/>
          </p:cNvSpPr>
          <p:nvPr>
            <p:ph type="dt" idx="10"/>
          </p:nvPr>
        </p:nvSpPr>
        <p:spPr>
          <a:xfrm>
            <a:off x="609601" y="6356350"/>
            <a:ext cx="2842684" cy="363538"/>
          </a:xfrm>
        </p:spPr>
        <p:txBody>
          <a:bodyPr/>
          <a:lstStyle>
            <a:lvl1pPr>
              <a:defRPr/>
            </a:lvl1pPr>
          </a:lstStyle>
          <a:p>
            <a:fld id="{8FCED207-98E7-45FF-B4CF-5978FBA2DF07}" type="datetimeFigureOut">
              <a:rPr lang="cs-CZ" smtClean="0"/>
              <a:t>18.02.2022</a:t>
            </a:fld>
            <a:endParaRPr lang="cs-CZ"/>
          </a:p>
        </p:txBody>
      </p:sp>
      <p:sp>
        <p:nvSpPr>
          <p:cNvPr id="4" name="Zástupný symbol pro číslo snímku 3"/>
          <p:cNvSpPr>
            <a:spLocks noGrp="1"/>
          </p:cNvSpPr>
          <p:nvPr>
            <p:ph type="sldNum" idx="11"/>
          </p:nvPr>
        </p:nvSpPr>
        <p:spPr>
          <a:xfrm>
            <a:off x="8737601" y="6356350"/>
            <a:ext cx="2842684" cy="363538"/>
          </a:xfrm>
        </p:spPr>
        <p:txBody>
          <a:bodyPr/>
          <a:lstStyle>
            <a:lvl1pPr>
              <a:defRPr/>
            </a:lvl1pPr>
          </a:lstStyle>
          <a:p>
            <a:fld id="{D101173A-C09B-4B60-8316-5BDA3E669C3B}" type="slidenum">
              <a:rPr lang="cs-CZ" smtClean="0"/>
              <a:t>‹#›</a:t>
            </a:fld>
            <a:endParaRPr lang="cs-CZ"/>
          </a:p>
        </p:txBody>
      </p:sp>
    </p:spTree>
    <p:extLst>
      <p:ext uri="{BB962C8B-B14F-4D97-AF65-F5344CB8AC3E}">
        <p14:creationId xmlns:p14="http://schemas.microsoft.com/office/powerpoint/2010/main" val="2172229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8FCED207-98E7-45FF-B4CF-5978FBA2DF07}" type="datetimeFigureOut">
              <a:rPr lang="cs-CZ" smtClean="0"/>
              <a:t>18.02.2022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101173A-C09B-4B60-8316-5BDA3E669C3B}" type="slidenum">
              <a:rPr lang="cs-CZ" smtClean="0"/>
              <a:t>‹#›</a:t>
            </a:fld>
            <a:endParaRPr lang="cs-CZ"/>
          </a:p>
        </p:txBody>
      </p:sp>
    </p:spTree>
    <p:extLst>
      <p:ext uri="{BB962C8B-B14F-4D97-AF65-F5344CB8AC3E}">
        <p14:creationId xmlns:p14="http://schemas.microsoft.com/office/powerpoint/2010/main" val="1538553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FCED207-98E7-45FF-B4CF-5978FBA2DF07}" type="datetimeFigureOut">
              <a:rPr lang="cs-CZ" smtClean="0"/>
              <a:t>18.02.2022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101173A-C09B-4B60-8316-5BDA3E669C3B}" type="slidenum">
              <a:rPr lang="cs-CZ" smtClean="0"/>
              <a:t>‹#›</a:t>
            </a:fld>
            <a:endParaRPr lang="cs-CZ"/>
          </a:p>
        </p:txBody>
      </p:sp>
    </p:spTree>
    <p:extLst>
      <p:ext uri="{BB962C8B-B14F-4D97-AF65-F5344CB8AC3E}">
        <p14:creationId xmlns:p14="http://schemas.microsoft.com/office/powerpoint/2010/main" val="550982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8FCED207-98E7-45FF-B4CF-5978FBA2DF07}" type="datetimeFigureOut">
              <a:rPr lang="cs-CZ" smtClean="0"/>
              <a:t>18.02.2022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101173A-C09B-4B60-8316-5BDA3E669C3B}" type="slidenum">
              <a:rPr lang="cs-CZ" smtClean="0"/>
              <a:t>‹#›</a:t>
            </a:fld>
            <a:endParaRPr lang="cs-CZ"/>
          </a:p>
        </p:txBody>
      </p:sp>
    </p:spTree>
    <p:extLst>
      <p:ext uri="{BB962C8B-B14F-4D97-AF65-F5344CB8AC3E}">
        <p14:creationId xmlns:p14="http://schemas.microsoft.com/office/powerpoint/2010/main" val="167619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8FCED207-98E7-45FF-B4CF-5978FBA2DF07}" type="datetimeFigureOut">
              <a:rPr lang="cs-CZ" smtClean="0"/>
              <a:t>18.02.2022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101173A-C09B-4B60-8316-5BDA3E669C3B}" type="slidenum">
              <a:rPr lang="cs-CZ" smtClean="0"/>
              <a:t>‹#›</a:t>
            </a:fld>
            <a:endParaRPr lang="cs-CZ"/>
          </a:p>
        </p:txBody>
      </p:sp>
    </p:spTree>
    <p:extLst>
      <p:ext uri="{BB962C8B-B14F-4D97-AF65-F5344CB8AC3E}">
        <p14:creationId xmlns:p14="http://schemas.microsoft.com/office/powerpoint/2010/main" val="3654546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8FCED207-98E7-45FF-B4CF-5978FBA2DF07}" type="datetimeFigureOut">
              <a:rPr lang="cs-CZ" smtClean="0"/>
              <a:t>18.02.2022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101173A-C09B-4B60-8316-5BDA3E669C3B}" type="slidenum">
              <a:rPr lang="cs-CZ" smtClean="0"/>
              <a:t>‹#›</a:t>
            </a:fld>
            <a:endParaRPr lang="cs-CZ"/>
          </a:p>
        </p:txBody>
      </p:sp>
    </p:spTree>
    <p:extLst>
      <p:ext uri="{BB962C8B-B14F-4D97-AF65-F5344CB8AC3E}">
        <p14:creationId xmlns:p14="http://schemas.microsoft.com/office/powerpoint/2010/main" val="2779907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8FCED207-98E7-45FF-B4CF-5978FBA2DF07}" type="datetimeFigureOut">
              <a:rPr lang="cs-CZ" smtClean="0"/>
              <a:t>18.02.2022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101173A-C09B-4B60-8316-5BDA3E669C3B}" type="slidenum">
              <a:rPr lang="cs-CZ" smtClean="0"/>
              <a:t>‹#›</a:t>
            </a:fld>
            <a:endParaRPr lang="cs-CZ"/>
          </a:p>
        </p:txBody>
      </p:sp>
    </p:spTree>
    <p:extLst>
      <p:ext uri="{BB962C8B-B14F-4D97-AF65-F5344CB8AC3E}">
        <p14:creationId xmlns:p14="http://schemas.microsoft.com/office/powerpoint/2010/main" val="168213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FCED207-98E7-45FF-B4CF-5978FBA2DF07}" type="datetimeFigureOut">
              <a:rPr lang="cs-CZ" smtClean="0"/>
              <a:t>18.02.2022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101173A-C09B-4B60-8316-5BDA3E669C3B}" type="slidenum">
              <a:rPr lang="cs-CZ" smtClean="0"/>
              <a:t>‹#›</a:t>
            </a:fld>
            <a:endParaRPr lang="cs-CZ"/>
          </a:p>
        </p:txBody>
      </p:sp>
    </p:spTree>
    <p:extLst>
      <p:ext uri="{BB962C8B-B14F-4D97-AF65-F5344CB8AC3E}">
        <p14:creationId xmlns:p14="http://schemas.microsoft.com/office/powerpoint/2010/main" val="3834584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ED207-98E7-45FF-B4CF-5978FBA2DF07}" type="datetimeFigureOut">
              <a:rPr lang="cs-CZ" smtClean="0"/>
              <a:t>18.02.2022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D101173A-C09B-4B60-8316-5BDA3E669C3B}" type="slidenum">
              <a:rPr lang="cs-CZ" smtClean="0"/>
              <a:t>‹#›</a:t>
            </a:fld>
            <a:endParaRPr lang="cs-CZ"/>
          </a:p>
        </p:txBody>
      </p:sp>
    </p:spTree>
    <p:extLst>
      <p:ext uri="{BB962C8B-B14F-4D97-AF65-F5344CB8AC3E}">
        <p14:creationId xmlns:p14="http://schemas.microsoft.com/office/powerpoint/2010/main" val="3257081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8FCED207-98E7-45FF-B4CF-5978FBA2DF07}" type="datetimeFigureOut">
              <a:rPr lang="cs-CZ" smtClean="0"/>
              <a:t>18.02.2022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101173A-C09B-4B60-8316-5BDA3E669C3B}" type="slidenum">
              <a:rPr lang="cs-CZ" smtClean="0"/>
              <a:t>‹#›</a:t>
            </a:fld>
            <a:endParaRPr lang="cs-CZ"/>
          </a:p>
        </p:txBody>
      </p:sp>
    </p:spTree>
    <p:extLst>
      <p:ext uri="{BB962C8B-B14F-4D97-AF65-F5344CB8AC3E}">
        <p14:creationId xmlns:p14="http://schemas.microsoft.com/office/powerpoint/2010/main" val="3570757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8FCED207-98E7-45FF-B4CF-5978FBA2DF07}" type="datetimeFigureOut">
              <a:rPr lang="cs-CZ" smtClean="0"/>
              <a:t>18.02.2022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101173A-C09B-4B60-8316-5BDA3E669C3B}" type="slidenum">
              <a:rPr lang="cs-CZ" smtClean="0"/>
              <a:t>‹#›</a:t>
            </a:fld>
            <a:endParaRPr lang="cs-CZ"/>
          </a:p>
        </p:txBody>
      </p:sp>
    </p:spTree>
    <p:extLst>
      <p:ext uri="{BB962C8B-B14F-4D97-AF65-F5344CB8AC3E}">
        <p14:creationId xmlns:p14="http://schemas.microsoft.com/office/powerpoint/2010/main" val="454650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FCED207-98E7-45FF-B4CF-5978FBA2DF07}" type="datetimeFigureOut">
              <a:rPr lang="cs-CZ" smtClean="0"/>
              <a:t>18.02.2022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101173A-C09B-4B60-8316-5BDA3E669C3B}" type="slidenum">
              <a:rPr lang="cs-CZ" smtClean="0"/>
              <a:t>‹#›</a:t>
            </a:fld>
            <a:endParaRPr lang="cs-CZ"/>
          </a:p>
        </p:txBody>
      </p:sp>
    </p:spTree>
    <p:extLst>
      <p:ext uri="{BB962C8B-B14F-4D97-AF65-F5344CB8AC3E}">
        <p14:creationId xmlns:p14="http://schemas.microsoft.com/office/powerpoint/2010/main" val="3513152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FCED207-98E7-45FF-B4CF-5978FBA2DF07}" type="datetimeFigureOut">
              <a:rPr lang="cs-CZ" smtClean="0"/>
              <a:t>18.02.2022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101173A-C09B-4B60-8316-5BDA3E669C3B}" type="slidenum">
              <a:rPr lang="cs-CZ" smtClean="0"/>
              <a:t>‹#›</a:t>
            </a:fld>
            <a:endParaRPr lang="cs-CZ"/>
          </a:p>
        </p:txBody>
      </p:sp>
    </p:spTree>
    <p:extLst>
      <p:ext uri="{BB962C8B-B14F-4D97-AF65-F5344CB8AC3E}">
        <p14:creationId xmlns:p14="http://schemas.microsoft.com/office/powerpoint/2010/main" val="3584105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D101173A-C09B-4B60-8316-5BDA3E669C3B}" type="slidenum">
              <a:rPr lang="cs-CZ" smtClean="0"/>
              <a:t>‹#›</a:t>
            </a:fld>
            <a:endParaRPr lang="cs-CZ"/>
          </a:p>
        </p:txBody>
      </p:sp>
      <p:sp>
        <p:nvSpPr>
          <p:cNvPr id="5" name="Zástupný symbol pro text 2"/>
          <p:cNvSpPr>
            <a:spLocks noGrp="1"/>
          </p:cNvSpPr>
          <p:nvPr>
            <p:ph idx="1"/>
          </p:nvPr>
        </p:nvSpPr>
        <p:spPr>
          <a:xfrm>
            <a:off x="527382" y="1844824"/>
            <a:ext cx="11486753"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058140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914401" y="2130425"/>
            <a:ext cx="10361084" cy="1468438"/>
          </a:xfrm>
        </p:spPr>
        <p:txBody>
          <a:bodyPr/>
          <a:lstStyle/>
          <a:p>
            <a:r>
              <a:rPr lang="cs-CZ"/>
              <a:t>Klepnutím lze upravit styl předlohy nadpisů.</a:t>
            </a:r>
          </a:p>
        </p:txBody>
      </p:sp>
      <p:sp>
        <p:nvSpPr>
          <p:cNvPr id="3" name="Zástupný symbol pro datum 2"/>
          <p:cNvSpPr>
            <a:spLocks noGrp="1"/>
          </p:cNvSpPr>
          <p:nvPr>
            <p:ph type="dt" idx="10"/>
          </p:nvPr>
        </p:nvSpPr>
        <p:spPr>
          <a:xfrm>
            <a:off x="609601" y="6356350"/>
            <a:ext cx="2842684" cy="363538"/>
          </a:xfrm>
        </p:spPr>
        <p:txBody>
          <a:bodyPr/>
          <a:lstStyle>
            <a:lvl1pPr>
              <a:defRPr/>
            </a:lvl1pPr>
          </a:lstStyle>
          <a:p>
            <a:fld id="{8FCED207-98E7-45FF-B4CF-5978FBA2DF07}" type="datetimeFigureOut">
              <a:rPr lang="cs-CZ" smtClean="0"/>
              <a:t>18.02.2022</a:t>
            </a:fld>
            <a:endParaRPr lang="cs-CZ"/>
          </a:p>
        </p:txBody>
      </p:sp>
      <p:sp>
        <p:nvSpPr>
          <p:cNvPr id="4" name="Zástupný symbol pro číslo snímku 3"/>
          <p:cNvSpPr>
            <a:spLocks noGrp="1"/>
          </p:cNvSpPr>
          <p:nvPr>
            <p:ph type="sldNum" idx="11"/>
          </p:nvPr>
        </p:nvSpPr>
        <p:spPr>
          <a:xfrm>
            <a:off x="8737601" y="6356350"/>
            <a:ext cx="2842684" cy="363538"/>
          </a:xfrm>
        </p:spPr>
        <p:txBody>
          <a:bodyPr/>
          <a:lstStyle>
            <a:lvl1pPr>
              <a:defRPr/>
            </a:lvl1pPr>
          </a:lstStyle>
          <a:p>
            <a:fld id="{D101173A-C09B-4B60-8316-5BDA3E669C3B}" type="slidenum">
              <a:rPr lang="cs-CZ" smtClean="0"/>
              <a:t>‹#›</a:t>
            </a:fld>
            <a:endParaRPr lang="cs-CZ"/>
          </a:p>
        </p:txBody>
      </p:sp>
    </p:spTree>
    <p:extLst>
      <p:ext uri="{BB962C8B-B14F-4D97-AF65-F5344CB8AC3E}">
        <p14:creationId xmlns:p14="http://schemas.microsoft.com/office/powerpoint/2010/main" val="265070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8FCED207-98E7-45FF-B4CF-5978FBA2DF07}" type="datetimeFigureOut">
              <a:rPr lang="cs-CZ" smtClean="0"/>
              <a:t>18.02.2022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101173A-C09B-4B60-8316-5BDA3E669C3B}" type="slidenum">
              <a:rPr lang="cs-CZ" smtClean="0"/>
              <a:t>‹#›</a:t>
            </a:fld>
            <a:endParaRPr lang="cs-CZ"/>
          </a:p>
        </p:txBody>
      </p:sp>
    </p:spTree>
    <p:extLst>
      <p:ext uri="{BB962C8B-B14F-4D97-AF65-F5344CB8AC3E}">
        <p14:creationId xmlns:p14="http://schemas.microsoft.com/office/powerpoint/2010/main" val="243161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8FCED207-98E7-45FF-B4CF-5978FBA2DF07}" type="datetimeFigureOut">
              <a:rPr lang="cs-CZ" smtClean="0"/>
              <a:t>18.02.2022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101173A-C09B-4B60-8316-5BDA3E669C3B}" type="slidenum">
              <a:rPr lang="cs-CZ" smtClean="0"/>
              <a:t>‹#›</a:t>
            </a:fld>
            <a:endParaRPr lang="cs-CZ"/>
          </a:p>
        </p:txBody>
      </p:sp>
    </p:spTree>
    <p:extLst>
      <p:ext uri="{BB962C8B-B14F-4D97-AF65-F5344CB8AC3E}">
        <p14:creationId xmlns:p14="http://schemas.microsoft.com/office/powerpoint/2010/main" val="175855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8FCED207-98E7-45FF-B4CF-5978FBA2DF07}" type="datetimeFigureOut">
              <a:rPr lang="cs-CZ" smtClean="0"/>
              <a:t>18.02.2022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101173A-C09B-4B60-8316-5BDA3E669C3B}" type="slidenum">
              <a:rPr lang="cs-CZ" smtClean="0"/>
              <a:t>‹#›</a:t>
            </a:fld>
            <a:endParaRPr lang="cs-CZ"/>
          </a:p>
        </p:txBody>
      </p:sp>
    </p:spTree>
    <p:extLst>
      <p:ext uri="{BB962C8B-B14F-4D97-AF65-F5344CB8AC3E}">
        <p14:creationId xmlns:p14="http://schemas.microsoft.com/office/powerpoint/2010/main" val="166077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8FCED207-98E7-45FF-B4CF-5978FBA2DF07}" type="datetimeFigureOut">
              <a:rPr lang="cs-CZ" smtClean="0"/>
              <a:t>18.02.2022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101173A-C09B-4B60-8316-5BDA3E669C3B}" type="slidenum">
              <a:rPr lang="cs-CZ" smtClean="0"/>
              <a:t>‹#›</a:t>
            </a:fld>
            <a:endParaRPr lang="cs-CZ"/>
          </a:p>
        </p:txBody>
      </p:sp>
    </p:spTree>
    <p:extLst>
      <p:ext uri="{BB962C8B-B14F-4D97-AF65-F5344CB8AC3E}">
        <p14:creationId xmlns:p14="http://schemas.microsoft.com/office/powerpoint/2010/main" val="284962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ED207-98E7-45FF-B4CF-5978FBA2DF07}" type="datetimeFigureOut">
              <a:rPr lang="cs-CZ" smtClean="0"/>
              <a:t>18.02.2022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D101173A-C09B-4B60-8316-5BDA3E669C3B}" type="slidenum">
              <a:rPr lang="cs-CZ" smtClean="0"/>
              <a:t>‹#›</a:t>
            </a:fld>
            <a:endParaRPr lang="cs-CZ"/>
          </a:p>
        </p:txBody>
      </p:sp>
    </p:spTree>
    <p:extLst>
      <p:ext uri="{BB962C8B-B14F-4D97-AF65-F5344CB8AC3E}">
        <p14:creationId xmlns:p14="http://schemas.microsoft.com/office/powerpoint/2010/main" val="111543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8FCED207-98E7-45FF-B4CF-5978FBA2DF07}" type="datetimeFigureOut">
              <a:rPr lang="cs-CZ" smtClean="0"/>
              <a:t>18.02.2022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101173A-C09B-4B60-8316-5BDA3E669C3B}" type="slidenum">
              <a:rPr lang="cs-CZ" smtClean="0"/>
              <a:t>‹#›</a:t>
            </a:fld>
            <a:endParaRPr lang="cs-CZ"/>
          </a:p>
        </p:txBody>
      </p:sp>
    </p:spTree>
    <p:extLst>
      <p:ext uri="{BB962C8B-B14F-4D97-AF65-F5344CB8AC3E}">
        <p14:creationId xmlns:p14="http://schemas.microsoft.com/office/powerpoint/2010/main" val="276872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8FCED207-98E7-45FF-B4CF-5978FBA2DF07}" type="datetimeFigureOut">
              <a:rPr lang="cs-CZ" smtClean="0"/>
              <a:t>18.02.2022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101173A-C09B-4B60-8316-5BDA3E669C3B}" type="slidenum">
              <a:rPr lang="cs-CZ" smtClean="0"/>
              <a:t>‹#›</a:t>
            </a:fld>
            <a:endParaRPr lang="cs-CZ"/>
          </a:p>
        </p:txBody>
      </p:sp>
    </p:spTree>
    <p:extLst>
      <p:ext uri="{BB962C8B-B14F-4D97-AF65-F5344CB8AC3E}">
        <p14:creationId xmlns:p14="http://schemas.microsoft.com/office/powerpoint/2010/main" val="3396787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ED207-98E7-45FF-B4CF-5978FBA2DF07}" type="datetimeFigureOut">
              <a:rPr lang="cs-CZ" smtClean="0"/>
              <a:t>18.02.2022</a:t>
            </a:fld>
            <a:endParaRPr lang="cs-CZ"/>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1173A-C09B-4B60-8316-5BDA3E669C3B}" type="slidenum">
              <a:rPr lang="cs-CZ" smtClean="0"/>
              <a:t>‹#›</a:t>
            </a:fld>
            <a:endParaRPr lang="cs-CZ"/>
          </a:p>
        </p:txBody>
      </p:sp>
    </p:spTree>
    <p:extLst>
      <p:ext uri="{BB962C8B-B14F-4D97-AF65-F5344CB8AC3E}">
        <p14:creationId xmlns:p14="http://schemas.microsoft.com/office/powerpoint/2010/main" val="630294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ED207-98E7-45FF-B4CF-5978FBA2DF07}" type="datetimeFigureOut">
              <a:rPr lang="cs-CZ" smtClean="0"/>
              <a:t>18.02.2022</a:t>
            </a:fld>
            <a:endParaRPr lang="cs-CZ"/>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1173A-C09B-4B60-8316-5BDA3E669C3B}" type="slidenum">
              <a:rPr lang="cs-CZ" smtClean="0"/>
              <a:t>‹#›</a:t>
            </a:fld>
            <a:endParaRPr lang="cs-CZ"/>
          </a:p>
        </p:txBody>
      </p:sp>
    </p:spTree>
    <p:extLst>
      <p:ext uri="{BB962C8B-B14F-4D97-AF65-F5344CB8AC3E}">
        <p14:creationId xmlns:p14="http://schemas.microsoft.com/office/powerpoint/2010/main" val="34247749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4.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v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7.gi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8B3C89-D370-438A-939C-5B412D5A4852}"/>
              </a:ext>
            </a:extLst>
          </p:cNvPr>
          <p:cNvSpPr>
            <a:spLocks noGrp="1"/>
          </p:cNvSpPr>
          <p:nvPr>
            <p:ph type="ctrTitle"/>
          </p:nvPr>
        </p:nvSpPr>
        <p:spPr/>
        <p:txBody>
          <a:bodyPr>
            <a:normAutofit/>
          </a:bodyPr>
          <a:lstStyle/>
          <a:p>
            <a:r>
              <a:rPr lang="cs-CZ" sz="3200" b="1" kern="0" dirty="0" err="1">
                <a:solidFill>
                  <a:srgbClr val="E21A23"/>
                </a:solidFill>
                <a:effectLst/>
                <a:latin typeface="Klavika Medium"/>
                <a:ea typeface="Times New Roman" panose="02020603050405020304" pitchFamily="18" charset="0"/>
                <a:cs typeface="Times New Roman" panose="02020603050405020304" pitchFamily="18" charset="0"/>
              </a:rPr>
              <a:t>Value</a:t>
            </a:r>
            <a:r>
              <a:rPr lang="cs-CZ" sz="3200" b="1" kern="0" dirty="0">
                <a:solidFill>
                  <a:srgbClr val="E21A23"/>
                </a:solidFill>
                <a:effectLst/>
                <a:latin typeface="Klavika Medium"/>
                <a:ea typeface="Times New Roman" panose="02020603050405020304" pitchFamily="18" charset="0"/>
                <a:cs typeface="Times New Roman" panose="02020603050405020304" pitchFamily="18" charset="0"/>
              </a:rPr>
              <a:t> </a:t>
            </a:r>
            <a:r>
              <a:rPr lang="cs-CZ" sz="3200" b="1" kern="0" dirty="0" err="1">
                <a:solidFill>
                  <a:srgbClr val="E21A23"/>
                </a:solidFill>
                <a:effectLst/>
                <a:latin typeface="Klavika Medium"/>
                <a:ea typeface="Times New Roman" panose="02020603050405020304" pitchFamily="18" charset="0"/>
                <a:cs typeface="Times New Roman" panose="02020603050405020304" pitchFamily="18" charset="0"/>
              </a:rPr>
              <a:t>Chain</a:t>
            </a:r>
            <a:r>
              <a:rPr lang="cs-CZ" sz="3200" b="1" kern="0" dirty="0">
                <a:solidFill>
                  <a:srgbClr val="E21A23"/>
                </a:solidFill>
                <a:effectLst/>
                <a:latin typeface="Klavika Medium"/>
                <a:ea typeface="Times New Roman" panose="02020603050405020304" pitchFamily="18" charset="0"/>
                <a:cs typeface="Times New Roman" panose="02020603050405020304" pitchFamily="18" charset="0"/>
              </a:rPr>
              <a:t> Management. Supply </a:t>
            </a:r>
            <a:r>
              <a:rPr lang="cs-CZ" sz="3200" b="1" kern="0" dirty="0" err="1">
                <a:solidFill>
                  <a:srgbClr val="E21A23"/>
                </a:solidFill>
                <a:effectLst/>
                <a:latin typeface="Klavika Medium"/>
                <a:ea typeface="Times New Roman" panose="02020603050405020304" pitchFamily="18" charset="0"/>
                <a:cs typeface="Times New Roman" panose="02020603050405020304" pitchFamily="18" charset="0"/>
              </a:rPr>
              <a:t>Chain</a:t>
            </a:r>
            <a:r>
              <a:rPr lang="cs-CZ" sz="3200" b="1" kern="0" dirty="0">
                <a:solidFill>
                  <a:srgbClr val="E21A23"/>
                </a:solidFill>
                <a:effectLst/>
                <a:latin typeface="Klavika Medium"/>
                <a:ea typeface="Times New Roman" panose="02020603050405020304" pitchFamily="18" charset="0"/>
                <a:cs typeface="Times New Roman" panose="02020603050405020304" pitchFamily="18" charset="0"/>
              </a:rPr>
              <a:t> Management</a:t>
            </a:r>
            <a:endParaRPr lang="cs-CZ" sz="8800" dirty="0"/>
          </a:p>
        </p:txBody>
      </p:sp>
      <p:sp>
        <p:nvSpPr>
          <p:cNvPr id="3" name="Podnadpis 2">
            <a:extLst>
              <a:ext uri="{FF2B5EF4-FFF2-40B4-BE49-F238E27FC236}">
                <a16:creationId xmlns:a16="http://schemas.microsoft.com/office/drawing/2014/main" id="{3FAB5398-7B4B-447B-9C64-74A06E39BEE8}"/>
              </a:ext>
            </a:extLst>
          </p:cNvPr>
          <p:cNvSpPr>
            <a:spLocks noGrp="1"/>
          </p:cNvSpPr>
          <p:nvPr>
            <p:ph type="subTitle" idx="1"/>
          </p:nvPr>
        </p:nvSpPr>
        <p:spPr/>
        <p:txBody>
          <a:bodyPr/>
          <a:lstStyle/>
          <a:p>
            <a:r>
              <a:rPr lang="cs-CZ" dirty="0"/>
              <a:t>2. Týden</a:t>
            </a:r>
          </a:p>
          <a:p>
            <a:r>
              <a:rPr lang="cs-CZ" dirty="0"/>
              <a:t>23.02.2022</a:t>
            </a:r>
          </a:p>
          <a:p>
            <a:endParaRPr lang="cs-CZ" dirty="0"/>
          </a:p>
        </p:txBody>
      </p:sp>
    </p:spTree>
    <p:extLst>
      <p:ext uri="{BB962C8B-B14F-4D97-AF65-F5344CB8AC3E}">
        <p14:creationId xmlns:p14="http://schemas.microsoft.com/office/powerpoint/2010/main" val="204089346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728B18-5F82-43B0-92F0-FEB8B2225CD1}"/>
              </a:ext>
            </a:extLst>
          </p:cNvPr>
          <p:cNvSpPr>
            <a:spLocks noGrp="1"/>
          </p:cNvSpPr>
          <p:nvPr>
            <p:ph type="title"/>
          </p:nvPr>
        </p:nvSpPr>
        <p:spPr>
          <a:xfrm>
            <a:off x="609600" y="571623"/>
            <a:ext cx="10972800" cy="1143000"/>
          </a:xfrm>
        </p:spPr>
        <p:txBody>
          <a:bodyPr>
            <a:normAutofit fontScale="90000"/>
          </a:bodyPr>
          <a:lstStyle/>
          <a:p>
            <a:r>
              <a:rPr lang="cs-CZ" sz="4400" b="1" dirty="0">
                <a:solidFill>
                  <a:srgbClr val="E21A23"/>
                </a:solidFill>
                <a:effectLst/>
                <a:latin typeface="Calibri" panose="020F0502020204030204" pitchFamily="34" charset="0"/>
                <a:ea typeface="Times New Roman" panose="02020603050405020304" pitchFamily="18" charset="0"/>
                <a:cs typeface="Times New Roman" panose="02020603050405020304" pitchFamily="18" charset="0"/>
              </a:rPr>
              <a:t>SCM (Supply </a:t>
            </a:r>
            <a:r>
              <a:rPr lang="cs-CZ" sz="4400" b="1" dirty="0" err="1">
                <a:solidFill>
                  <a:srgbClr val="E21A23"/>
                </a:solidFill>
                <a:effectLst/>
                <a:latin typeface="Calibri" panose="020F0502020204030204" pitchFamily="34" charset="0"/>
                <a:ea typeface="Times New Roman" panose="02020603050405020304" pitchFamily="18" charset="0"/>
                <a:cs typeface="Times New Roman" panose="02020603050405020304" pitchFamily="18" charset="0"/>
              </a:rPr>
              <a:t>Chain</a:t>
            </a:r>
            <a:r>
              <a:rPr lang="cs-CZ" sz="4400" b="1" dirty="0">
                <a:solidFill>
                  <a:srgbClr val="E21A23"/>
                </a:solidFill>
                <a:effectLst/>
                <a:latin typeface="Calibri" panose="020F0502020204030204" pitchFamily="34" charset="0"/>
                <a:ea typeface="Times New Roman" panose="02020603050405020304" pitchFamily="18" charset="0"/>
                <a:cs typeface="Times New Roman" panose="02020603050405020304" pitchFamily="18" charset="0"/>
              </a:rPr>
              <a:t> Management).  </a:t>
            </a:r>
            <a:br>
              <a:rPr lang="cs-CZ" sz="4400" b="1" dirty="0">
                <a:solidFill>
                  <a:srgbClr val="E21A23"/>
                </a:solidFill>
                <a:effectLst/>
                <a:latin typeface="Calibri" panose="020F0502020204030204" pitchFamily="34" charset="0"/>
                <a:ea typeface="Times New Roman" panose="02020603050405020304" pitchFamily="18" charset="0"/>
                <a:cs typeface="Times New Roman" panose="02020603050405020304" pitchFamily="18" charset="0"/>
              </a:rPr>
            </a:br>
            <a:endParaRPr lang="cs-CZ" dirty="0"/>
          </a:p>
        </p:txBody>
      </p:sp>
      <p:sp>
        <p:nvSpPr>
          <p:cNvPr id="3" name="Zástupný obsah 2">
            <a:extLst>
              <a:ext uri="{FF2B5EF4-FFF2-40B4-BE49-F238E27FC236}">
                <a16:creationId xmlns:a16="http://schemas.microsoft.com/office/drawing/2014/main" id="{246F0D68-457F-45D9-B19A-B4B56FB053FF}"/>
              </a:ext>
            </a:extLst>
          </p:cNvPr>
          <p:cNvSpPr>
            <a:spLocks noGrp="1"/>
          </p:cNvSpPr>
          <p:nvPr>
            <p:ph idx="1"/>
          </p:nvPr>
        </p:nvSpPr>
        <p:spPr/>
        <p:txBody>
          <a:bodyPr/>
          <a:lstStyle/>
          <a:p>
            <a:pPr marL="0" indent="0" algn="just">
              <a:lnSpc>
                <a:spcPct val="125000"/>
              </a:lnSpc>
              <a:spcAft>
                <a:spcPts val="1000"/>
              </a:spcAft>
              <a:buNone/>
            </a:pPr>
            <a:r>
              <a:rPr lang="cs-CZ" sz="1200" b="1" dirty="0">
                <a:effectLst/>
                <a:latin typeface="Calibri" panose="020F0502020204030204" pitchFamily="34" charset="0"/>
                <a:ea typeface="Calibri" panose="020F0502020204030204" pitchFamily="34" charset="0"/>
                <a:cs typeface="Times New Roman" panose="02020603050405020304" pitchFamily="18" charset="0"/>
              </a:rPr>
              <a:t>Principy SCM:</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spcAft>
                <a:spcPts val="1000"/>
              </a:spcAft>
              <a:buFont typeface="Arial" panose="020B0604020202020204" pitchFamily="34" charset="0"/>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Plánování a koordinace materiálových toků </a:t>
            </a:r>
          </a:p>
          <a:p>
            <a:pPr marL="342900" lvl="0" indent="-342900" algn="just">
              <a:lnSpc>
                <a:spcPct val="125000"/>
              </a:lnSpc>
              <a:spcAft>
                <a:spcPts val="1000"/>
              </a:spcAft>
              <a:buFont typeface="Arial" panose="020B0604020202020204" pitchFamily="34" charset="0"/>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Spojení trhu, distribuční sítě, výrobního procesu a </a:t>
            </a:r>
            <a:r>
              <a:rPr lang="pl-PL" sz="1200" dirty="0">
                <a:effectLst/>
                <a:latin typeface="Calibri" panose="020F0502020204030204" pitchFamily="34" charset="0"/>
                <a:ea typeface="Calibri" panose="020F0502020204030204" pitchFamily="34" charset="0"/>
                <a:cs typeface="Times New Roman" panose="02020603050405020304" pitchFamily="18" charset="0"/>
              </a:rPr>
              <a:t>dodavatelské činnosti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spcAft>
                <a:spcPts val="1000"/>
              </a:spcAft>
              <a:buFont typeface="Arial" panose="020B0604020202020204" pitchFamily="34" charset="0"/>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Maximalizace hodnoty přidané každou činností nebo členskou organizací v dodavatelském řetězci jak pro zákazníky, tak pro dodavatele</a:t>
            </a:r>
          </a:p>
          <a:p>
            <a:pPr marL="342900" lvl="0" indent="-342900" algn="just">
              <a:lnSpc>
                <a:spcPct val="125000"/>
              </a:lnSpc>
              <a:spcAft>
                <a:spcPts val="1000"/>
              </a:spcAft>
              <a:buFont typeface="Arial" panose="020B0604020202020204" pitchFamily="34" charset="0"/>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Dosažení synergií.</a:t>
            </a:r>
          </a:p>
          <a:p>
            <a:endParaRPr lang="cs-CZ" dirty="0"/>
          </a:p>
        </p:txBody>
      </p:sp>
    </p:spTree>
    <p:extLst>
      <p:ext uri="{BB962C8B-B14F-4D97-AF65-F5344CB8AC3E}">
        <p14:creationId xmlns:p14="http://schemas.microsoft.com/office/powerpoint/2010/main" val="361229229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8F01D5-1346-4AF3-ABEC-0FF59D5BDF6D}"/>
              </a:ext>
            </a:extLst>
          </p:cNvPr>
          <p:cNvSpPr>
            <a:spLocks noGrp="1"/>
          </p:cNvSpPr>
          <p:nvPr>
            <p:ph type="title"/>
          </p:nvPr>
        </p:nvSpPr>
        <p:spPr/>
        <p:txBody>
          <a:bodyPr>
            <a:normAutofit/>
          </a:bodyPr>
          <a:lstStyle/>
          <a:p>
            <a:r>
              <a:rPr lang="cs-CZ" sz="3600" b="1" dirty="0">
                <a:solidFill>
                  <a:srgbClr val="E21A23"/>
                </a:solidFill>
                <a:effectLst/>
                <a:latin typeface="Calibri" panose="020F0502020204030204" pitchFamily="34" charset="0"/>
                <a:ea typeface="Times New Roman" panose="02020603050405020304" pitchFamily="18" charset="0"/>
                <a:cs typeface="Times New Roman" panose="02020603050405020304" pitchFamily="18" charset="0"/>
              </a:rPr>
              <a:t>Dodavatelsko- odběratelské vztahy</a:t>
            </a:r>
            <a:endParaRPr lang="cs-CZ" sz="7200" dirty="0"/>
          </a:p>
        </p:txBody>
      </p:sp>
      <p:sp>
        <p:nvSpPr>
          <p:cNvPr id="3" name="Zástupný obsah 2">
            <a:extLst>
              <a:ext uri="{FF2B5EF4-FFF2-40B4-BE49-F238E27FC236}">
                <a16:creationId xmlns:a16="http://schemas.microsoft.com/office/drawing/2014/main" id="{867811C8-BDF6-4BFE-ABCC-D19E0E5F21A9}"/>
              </a:ext>
            </a:extLst>
          </p:cNvPr>
          <p:cNvSpPr>
            <a:spLocks noGrp="1"/>
          </p:cNvSpPr>
          <p:nvPr>
            <p:ph idx="1"/>
          </p:nvPr>
        </p:nvSpPr>
        <p:spPr/>
        <p:txBody>
          <a:bodyPr>
            <a:normAutofit/>
          </a:bodyPr>
          <a:lstStyle/>
          <a:p>
            <a:pPr algn="just">
              <a:lnSpc>
                <a:spcPct val="150000"/>
              </a:lnSpc>
              <a:spcBef>
                <a:spcPts val="600"/>
              </a:spcBef>
              <a:spcAft>
                <a:spcPts val="600"/>
              </a:spcAft>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Výběr dodavatele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600"/>
              </a:spcBef>
              <a:spcAft>
                <a:spcPts val="6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Při výběru si chce každý odběratel vybrat svého stálého dodavatele. V dnešní době je již široký výběr dodavatelů za výhodnou i nevýhodnou cenu při odpovídající kvalitě.</a:t>
            </a:r>
          </a:p>
          <a:p>
            <a:endParaRPr lang="cs-CZ" dirty="0"/>
          </a:p>
        </p:txBody>
      </p:sp>
    </p:spTree>
    <p:extLst>
      <p:ext uri="{BB962C8B-B14F-4D97-AF65-F5344CB8AC3E}">
        <p14:creationId xmlns:p14="http://schemas.microsoft.com/office/powerpoint/2010/main" val="60576297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48E518-7EC3-43FC-B995-F7A3C30CCF80}"/>
              </a:ext>
            </a:extLst>
          </p:cNvPr>
          <p:cNvSpPr>
            <a:spLocks noGrp="1"/>
          </p:cNvSpPr>
          <p:nvPr>
            <p:ph type="title"/>
          </p:nvPr>
        </p:nvSpPr>
        <p:spPr/>
        <p:txBody>
          <a:bodyPr/>
          <a:lstStyle/>
          <a:p>
            <a:r>
              <a:rPr lang="cs-CZ" sz="4400" b="1" dirty="0">
                <a:solidFill>
                  <a:srgbClr val="E21A23"/>
                </a:solidFill>
                <a:effectLst/>
                <a:latin typeface="Calibri" panose="020F0502020204030204" pitchFamily="34" charset="0"/>
                <a:ea typeface="Times New Roman" panose="02020603050405020304" pitchFamily="18" charset="0"/>
                <a:cs typeface="Times New Roman" panose="02020603050405020304" pitchFamily="18" charset="0"/>
              </a:rPr>
              <a:t>Dodavatelsko- odběratelské vztahy</a:t>
            </a:r>
            <a:endParaRPr lang="cs-CZ" dirty="0"/>
          </a:p>
        </p:txBody>
      </p:sp>
      <p:sp>
        <p:nvSpPr>
          <p:cNvPr id="3" name="Zástupný obsah 2">
            <a:extLst>
              <a:ext uri="{FF2B5EF4-FFF2-40B4-BE49-F238E27FC236}">
                <a16:creationId xmlns:a16="http://schemas.microsoft.com/office/drawing/2014/main" id="{2F290612-9897-4CF3-87DE-C5A932A9AE31}"/>
              </a:ext>
            </a:extLst>
          </p:cNvPr>
          <p:cNvSpPr>
            <a:spLocks noGrp="1"/>
          </p:cNvSpPr>
          <p:nvPr>
            <p:ph idx="1"/>
          </p:nvPr>
        </p:nvSpPr>
        <p:spPr/>
        <p:txBody>
          <a:bodyPr>
            <a:normAutofit fontScale="70000" lnSpcReduction="20000"/>
          </a:bodyPr>
          <a:lstStyle/>
          <a:p>
            <a:pPr algn="just">
              <a:lnSpc>
                <a:spcPct val="150000"/>
              </a:lnSpc>
              <a:spcBef>
                <a:spcPts val="600"/>
              </a:spcBef>
              <a:spcAft>
                <a:spcPts val="600"/>
              </a:spcAft>
            </a:pPr>
            <a:r>
              <a:rPr lang="cs-CZ" sz="3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Proces výběru dodavatele</a:t>
            </a:r>
            <a:endParaRPr lang="cs-CZ"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600"/>
              </a:spcBef>
              <a:spcAft>
                <a:spcPts val="600"/>
              </a:spcAft>
              <a:buNone/>
            </a:pPr>
            <a:r>
              <a:rPr lang="cs-CZ" sz="3200" dirty="0">
                <a:effectLst/>
                <a:latin typeface="Calibri" panose="020F0502020204030204" pitchFamily="34" charset="0"/>
                <a:ea typeface="Calibri" panose="020F0502020204030204" pitchFamily="34" charset="0"/>
                <a:cs typeface="Times New Roman" panose="02020603050405020304" pitchFamily="18" charset="0"/>
              </a:rPr>
              <a:t>Procesy hodnocení a výběru dodavatelů jsou běžnými činnostmi v organizacích. Při výběru vhodného dodavatele hraje roli celá řada faktorů (o jaký materiálový prvek se jedná, frekvence a kvantita jeho spotřeby, unikátnost produktů aj). </a:t>
            </a:r>
          </a:p>
          <a:p>
            <a:pPr marL="0" indent="0" algn="just">
              <a:lnSpc>
                <a:spcPct val="150000"/>
              </a:lnSpc>
              <a:spcBef>
                <a:spcPts val="600"/>
              </a:spcBef>
              <a:spcAft>
                <a:spcPts val="600"/>
              </a:spcAft>
              <a:buNone/>
            </a:pPr>
            <a:r>
              <a:rPr lang="cs-CZ" sz="3200" dirty="0">
                <a:effectLst/>
                <a:latin typeface="Calibri" panose="020F0502020204030204" pitchFamily="34" charset="0"/>
                <a:ea typeface="Calibri" panose="020F0502020204030204" pitchFamily="34" charset="0"/>
                <a:cs typeface="Times New Roman" panose="02020603050405020304" pitchFamily="18" charset="0"/>
              </a:rPr>
              <a:t>Výsledkem je tvorba okruhu potencionálních dodavatelů, kteří by byli schopni zajistit dodávky sortimentu na základě kvality, dodací lhůty, vyžadovaných technologii a požadovaných služeb.</a:t>
            </a:r>
          </a:p>
          <a:p>
            <a:pPr marL="0" indent="0" algn="just">
              <a:lnSpc>
                <a:spcPct val="150000"/>
              </a:lnSpc>
              <a:spcBef>
                <a:spcPts val="600"/>
              </a:spcBef>
              <a:spcAft>
                <a:spcPts val="600"/>
              </a:spcAft>
              <a:buNone/>
            </a:pPr>
            <a:r>
              <a:rPr lang="cs-CZ" sz="3200" dirty="0">
                <a:effectLst/>
                <a:latin typeface="Calibri" panose="020F0502020204030204" pitchFamily="34" charset="0"/>
                <a:ea typeface="Calibri" panose="020F0502020204030204" pitchFamily="34" charset="0"/>
                <a:cs typeface="Times New Roman" panose="02020603050405020304" pitchFamily="18" charset="0"/>
              </a:rPr>
              <a:t>Konečným výstupem procesu výběru je pak seznam dodavatelů, se kterými by odběratel uzavřel smlouvu o dodání zboží.</a:t>
            </a:r>
          </a:p>
          <a:p>
            <a:endParaRPr lang="cs-CZ" dirty="0"/>
          </a:p>
        </p:txBody>
      </p:sp>
    </p:spTree>
    <p:extLst>
      <p:ext uri="{BB962C8B-B14F-4D97-AF65-F5344CB8AC3E}">
        <p14:creationId xmlns:p14="http://schemas.microsoft.com/office/powerpoint/2010/main" val="1821151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B3C752-86E7-4D97-874E-39A7D7836F61}"/>
              </a:ext>
            </a:extLst>
          </p:cNvPr>
          <p:cNvSpPr>
            <a:spLocks noGrp="1"/>
          </p:cNvSpPr>
          <p:nvPr>
            <p:ph type="title"/>
          </p:nvPr>
        </p:nvSpPr>
        <p:spPr>
          <a:xfrm>
            <a:off x="713154" y="1029433"/>
            <a:ext cx="10515600" cy="1325563"/>
          </a:xfrm>
        </p:spPr>
        <p:txBody>
          <a:bodyPr>
            <a:normAutofit fontScale="90000"/>
          </a:bodyPr>
          <a:lstStyle/>
          <a:p>
            <a:pPr marL="0" marR="0" lvl="0" indent="0" defTabSz="914400" rtl="0" eaLnBrk="0" fontAlgn="base" latinLnBrk="0" hangingPunct="0">
              <a:lnSpc>
                <a:spcPct val="100000"/>
              </a:lnSpc>
              <a:spcBef>
                <a:spcPct val="0"/>
              </a:spcBef>
              <a:spcAft>
                <a:spcPct val="0"/>
              </a:spcAft>
              <a:tabLst/>
            </a:pPr>
            <a:r>
              <a:rPr kumimoji="0" lang="cs-CZ" altLang="cs-CZ" sz="4400" b="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Základní metody hodnoticích stupnic a základní metody hodnocení dodavatelů</a:t>
            </a:r>
            <a:endParaRPr lang="cs-CZ" b="1" dirty="0">
              <a:solidFill>
                <a:srgbClr val="C00000"/>
              </a:solidFill>
            </a:endParaRPr>
          </a:p>
        </p:txBody>
      </p:sp>
      <p:graphicFrame>
        <p:nvGraphicFramePr>
          <p:cNvPr id="4" name="Zástupný obsah 3">
            <a:extLst>
              <a:ext uri="{FF2B5EF4-FFF2-40B4-BE49-F238E27FC236}">
                <a16:creationId xmlns:a16="http://schemas.microsoft.com/office/drawing/2014/main" id="{27A9BC15-51DB-4E05-A730-D4F4FA2AB75D}"/>
              </a:ext>
            </a:extLst>
          </p:cNvPr>
          <p:cNvGraphicFramePr>
            <a:graphicFrameLocks noGrp="1"/>
          </p:cNvGraphicFramePr>
          <p:nvPr>
            <p:ph idx="1"/>
          </p:nvPr>
        </p:nvGraphicFramePr>
        <p:xfrm>
          <a:off x="3171190" y="3126391"/>
          <a:ext cx="5849620" cy="1749806"/>
        </p:xfrm>
        <a:graphic>
          <a:graphicData uri="http://schemas.openxmlformats.org/drawingml/2006/table">
            <a:tbl>
              <a:tblPr firstRow="1" firstCol="1" bandRow="1">
                <a:tableStyleId>{5C22544A-7EE6-4342-B048-85BDC9FD1C3A}</a:tableStyleId>
              </a:tblPr>
              <a:tblGrid>
                <a:gridCol w="2924810">
                  <a:extLst>
                    <a:ext uri="{9D8B030D-6E8A-4147-A177-3AD203B41FA5}">
                      <a16:colId xmlns:a16="http://schemas.microsoft.com/office/drawing/2014/main" val="1254491791"/>
                    </a:ext>
                  </a:extLst>
                </a:gridCol>
                <a:gridCol w="2924810">
                  <a:extLst>
                    <a:ext uri="{9D8B030D-6E8A-4147-A177-3AD203B41FA5}">
                      <a16:colId xmlns:a16="http://schemas.microsoft.com/office/drawing/2014/main" val="2515275246"/>
                    </a:ext>
                  </a:extLst>
                </a:gridCol>
              </a:tblGrid>
              <a:tr h="0">
                <a:tc>
                  <a:txBody>
                    <a:bodyPr/>
                    <a:lstStyle/>
                    <a:p>
                      <a:pPr marL="1143000" lvl="2" indent="-228600" algn="l">
                        <a:lnSpc>
                          <a:spcPct val="125000"/>
                        </a:lnSpc>
                        <a:spcAft>
                          <a:spcPts val="1000"/>
                        </a:spcAft>
                        <a:buFont typeface="+mj-lt"/>
                        <a:buAutoNum type="arabicParenR"/>
                      </a:pPr>
                      <a:r>
                        <a:rPr lang="cs-CZ" sz="1100">
                          <a:effectLst/>
                        </a:rPr>
                        <a:t>Základní metody hodnotících stupnic</a:t>
                      </a:r>
                      <a:endParaRPr lang="cs-CZ" sz="1200">
                        <a:effectLst/>
                      </a:endParaRPr>
                    </a:p>
                    <a:p>
                      <a:pPr marL="342900" lvl="0" indent="-342900" algn="l">
                        <a:lnSpc>
                          <a:spcPct val="125000"/>
                        </a:lnSpc>
                        <a:spcAft>
                          <a:spcPts val="1000"/>
                        </a:spcAft>
                        <a:buFont typeface="+mj-lt"/>
                        <a:buAutoNum type="alphaLcParenR"/>
                      </a:pPr>
                      <a:r>
                        <a:rPr lang="cs-CZ" sz="1100">
                          <a:effectLst/>
                        </a:rPr>
                        <a:t>Nominální stupnice</a:t>
                      </a:r>
                      <a:endParaRPr lang="cs-CZ" sz="1200">
                        <a:effectLst/>
                      </a:endParaRPr>
                    </a:p>
                    <a:p>
                      <a:pPr marL="342900" lvl="0" indent="-342900" algn="l">
                        <a:lnSpc>
                          <a:spcPct val="125000"/>
                        </a:lnSpc>
                        <a:spcAft>
                          <a:spcPts val="1000"/>
                        </a:spcAft>
                        <a:buFont typeface="+mj-lt"/>
                        <a:buAutoNum type="alphaLcParenR"/>
                      </a:pPr>
                      <a:r>
                        <a:rPr lang="cs-CZ" sz="1100">
                          <a:effectLst/>
                        </a:rPr>
                        <a:t>Ordinální stupnice</a:t>
                      </a:r>
                      <a:endParaRPr lang="cs-CZ" sz="1200">
                        <a:effectLst/>
                      </a:endParaRPr>
                    </a:p>
                    <a:p>
                      <a:pPr marL="342900" lvl="0" indent="-342900" algn="l">
                        <a:lnSpc>
                          <a:spcPct val="125000"/>
                        </a:lnSpc>
                        <a:spcAft>
                          <a:spcPts val="1000"/>
                        </a:spcAft>
                        <a:buFont typeface="+mj-lt"/>
                        <a:buAutoNum type="alphaLcParenR"/>
                      </a:pPr>
                      <a:r>
                        <a:rPr lang="cs-CZ" sz="1100">
                          <a:effectLst/>
                        </a:rPr>
                        <a:t>Kardinální stupnice</a:t>
                      </a:r>
                      <a:endParaRPr lang="cs-CZ" sz="1200">
                        <a:effectLst/>
                      </a:endParaRPr>
                    </a:p>
                    <a:p>
                      <a:pPr algn="l">
                        <a:lnSpc>
                          <a:spcPct val="125000"/>
                        </a:lnSpc>
                        <a:spcAft>
                          <a:spcPts val="1000"/>
                        </a:spcAft>
                      </a:pPr>
                      <a:r>
                        <a:rPr lang="cs-CZ" sz="1100">
                          <a:effectLst/>
                        </a:rPr>
                        <a:t>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143000" lvl="2" indent="-228600" algn="l">
                        <a:lnSpc>
                          <a:spcPct val="125000"/>
                        </a:lnSpc>
                        <a:spcAft>
                          <a:spcPts val="1000"/>
                        </a:spcAft>
                        <a:buFont typeface="+mj-lt"/>
                        <a:buAutoNum type="arabicParenR"/>
                      </a:pPr>
                      <a:r>
                        <a:rPr lang="cs-CZ" sz="1100" dirty="0">
                          <a:effectLst/>
                        </a:rPr>
                        <a:t>Základní metody hodnocení dodavatelů</a:t>
                      </a:r>
                      <a:endParaRPr lang="cs-CZ" sz="1200" dirty="0">
                        <a:effectLst/>
                      </a:endParaRPr>
                    </a:p>
                    <a:p>
                      <a:pPr marL="342900" lvl="0" indent="-342900" algn="l">
                        <a:lnSpc>
                          <a:spcPct val="125000"/>
                        </a:lnSpc>
                        <a:spcAft>
                          <a:spcPts val="1000"/>
                        </a:spcAft>
                        <a:buFont typeface="+mj-lt"/>
                        <a:buAutoNum type="alphaLcParenR"/>
                      </a:pPr>
                      <a:r>
                        <a:rPr lang="cs-CZ" sz="1100" dirty="0">
                          <a:effectLst/>
                        </a:rPr>
                        <a:t>Prosté hodnocení podle pořadí</a:t>
                      </a:r>
                      <a:endParaRPr lang="cs-CZ" sz="1200" dirty="0">
                        <a:effectLst/>
                      </a:endParaRPr>
                    </a:p>
                    <a:p>
                      <a:pPr marL="342900" lvl="0" indent="-342900" algn="l">
                        <a:lnSpc>
                          <a:spcPct val="125000"/>
                        </a:lnSpc>
                        <a:spcAft>
                          <a:spcPts val="1000"/>
                        </a:spcAft>
                        <a:buFont typeface="+mj-lt"/>
                        <a:buAutoNum type="alphaLcParenR"/>
                      </a:pPr>
                      <a:r>
                        <a:rPr lang="cs-CZ" sz="1100" dirty="0">
                          <a:effectLst/>
                        </a:rPr>
                        <a:t>Váhové hodnocení podle pořadí</a:t>
                      </a:r>
                      <a:endParaRPr lang="cs-CZ" sz="1200" dirty="0">
                        <a:effectLst/>
                      </a:endParaRPr>
                    </a:p>
                    <a:p>
                      <a:pPr marL="342900" lvl="0" indent="-342900" algn="l">
                        <a:lnSpc>
                          <a:spcPct val="125000"/>
                        </a:lnSpc>
                        <a:spcAft>
                          <a:spcPts val="1000"/>
                        </a:spcAft>
                        <a:buFont typeface="+mj-lt"/>
                        <a:buAutoNum type="alphaLcParenR"/>
                      </a:pPr>
                      <a:r>
                        <a:rPr lang="cs-CZ" sz="1100" dirty="0" err="1">
                          <a:effectLst/>
                        </a:rPr>
                        <a:t>Scoring</a:t>
                      </a:r>
                      <a:r>
                        <a:rPr lang="cs-CZ" sz="1100" dirty="0">
                          <a:effectLst/>
                        </a:rPr>
                        <a:t> model</a:t>
                      </a:r>
                      <a:endParaRPr lang="cs-CZ" sz="1200" dirty="0">
                        <a:effectLst/>
                      </a:endParaRPr>
                    </a:p>
                    <a:p>
                      <a:pPr algn="l">
                        <a:lnSpc>
                          <a:spcPct val="125000"/>
                        </a:lnSpc>
                        <a:spcAft>
                          <a:spcPts val="1000"/>
                        </a:spcAft>
                      </a:pPr>
                      <a:r>
                        <a:rPr lang="cs-CZ" sz="1100" dirty="0">
                          <a:effectLst/>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1420152"/>
                  </a:ext>
                </a:extLst>
              </a:tr>
            </a:tbl>
          </a:graphicData>
        </a:graphic>
      </p:graphicFrame>
    </p:spTree>
    <p:extLst>
      <p:ext uri="{BB962C8B-B14F-4D97-AF65-F5344CB8AC3E}">
        <p14:creationId xmlns:p14="http://schemas.microsoft.com/office/powerpoint/2010/main" val="359310007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DB007B-0FDD-4F86-9D52-599A14138713}"/>
              </a:ext>
            </a:extLst>
          </p:cNvPr>
          <p:cNvSpPr>
            <a:spLocks noGrp="1"/>
          </p:cNvSpPr>
          <p:nvPr>
            <p:ph type="title"/>
          </p:nvPr>
        </p:nvSpPr>
        <p:spPr/>
        <p:txBody>
          <a:bodyPr/>
          <a:lstStyle/>
          <a:p>
            <a:r>
              <a:rPr lang="cs-CZ" b="1" dirty="0" err="1">
                <a:solidFill>
                  <a:srgbClr val="C00000"/>
                </a:solidFill>
              </a:rPr>
              <a:t>Scoring</a:t>
            </a:r>
            <a:r>
              <a:rPr lang="cs-CZ" b="1" dirty="0">
                <a:solidFill>
                  <a:srgbClr val="C00000"/>
                </a:solidFill>
              </a:rPr>
              <a:t> model</a:t>
            </a:r>
          </a:p>
        </p:txBody>
      </p:sp>
      <p:sp>
        <p:nvSpPr>
          <p:cNvPr id="3" name="Zástupný obsah 2">
            <a:extLst>
              <a:ext uri="{FF2B5EF4-FFF2-40B4-BE49-F238E27FC236}">
                <a16:creationId xmlns:a16="http://schemas.microsoft.com/office/drawing/2014/main" id="{D4B7E6B4-D61C-424C-B3DA-742190BD3012}"/>
              </a:ext>
            </a:extLst>
          </p:cNvPr>
          <p:cNvSpPr>
            <a:spLocks noGrp="1"/>
          </p:cNvSpPr>
          <p:nvPr>
            <p:ph idx="1"/>
          </p:nvPr>
        </p:nvSpPr>
        <p:spPr>
          <a:xfrm>
            <a:off x="838200" y="1825625"/>
            <a:ext cx="7032218" cy="4351338"/>
          </a:xfrm>
        </p:spPr>
        <p:txBody>
          <a:bodyPr>
            <a:normAutofit/>
          </a:bodyPr>
          <a:lstStyle/>
          <a:p>
            <a:r>
              <a:rPr lang="cs-CZ" sz="1800" dirty="0">
                <a:effectLst/>
                <a:latin typeface="Calibri" panose="020F0502020204030204" pitchFamily="34" charset="0"/>
                <a:ea typeface="Times New Roman" panose="02020603050405020304" pitchFamily="18" charset="0"/>
                <a:cs typeface="Times New Roman" panose="02020603050405020304" pitchFamily="18" charset="0"/>
              </a:rPr>
              <a:t>Tato metoda spočívá v bodovém ohodnocení hlavních ukazatelů výkonnosti dodavatelů.</a:t>
            </a:r>
          </a:p>
          <a:p>
            <a:pPr algn="just">
              <a:lnSpc>
                <a:spcPct val="150000"/>
              </a:lnSpc>
              <a:spcBef>
                <a:spcPts val="600"/>
              </a:spcBef>
              <a:spcAft>
                <a:spcPts val="600"/>
              </a:spcAft>
            </a:pPr>
            <a:r>
              <a:rPr lang="cs-CZ" sz="1800" dirty="0" err="1">
                <a:effectLst/>
                <a:latin typeface="Calibri" panose="020F0502020204030204" pitchFamily="34" charset="0"/>
                <a:ea typeface="Times New Roman" panose="02020603050405020304" pitchFamily="18" charset="0"/>
                <a:cs typeface="Times New Roman" panose="02020603050405020304" pitchFamily="18" charset="0"/>
              </a:rPr>
              <a:t>Scoring</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model je jednou ze základních metod hodnocení dodavatelů prvního stupně v podnicích vybraného typu.</a:t>
            </a:r>
          </a:p>
          <a:p>
            <a:pPr algn="just">
              <a:lnSpc>
                <a:spcPct val="150000"/>
              </a:lnSpc>
              <a:spcBef>
                <a:spcPts val="600"/>
              </a:spcBef>
              <a:spcAft>
                <a:spcPts val="600"/>
              </a:spcAft>
            </a:pPr>
            <a:r>
              <a:rPr lang="cs-CZ" sz="1800" dirty="0">
                <a:latin typeface="Calibri" panose="020F0502020204030204" pitchFamily="34" charset="0"/>
                <a:cs typeface="Times New Roman" panose="02020603050405020304" pitchFamily="18" charset="0"/>
              </a:rPr>
              <a:t>Výhody a nevýhody</a:t>
            </a:r>
          </a:p>
          <a:p>
            <a:pPr algn="just">
              <a:lnSpc>
                <a:spcPct val="150000"/>
              </a:lnSpc>
              <a:spcBef>
                <a:spcPts val="600"/>
              </a:spcBef>
              <a:spcAft>
                <a:spcPts val="600"/>
              </a:spcAft>
            </a:pPr>
            <a:endParaRPr lang="cs-CZ" dirty="0"/>
          </a:p>
        </p:txBody>
      </p:sp>
      <p:pic>
        <p:nvPicPr>
          <p:cNvPr id="5" name="Obrázek 4">
            <a:extLst>
              <a:ext uri="{FF2B5EF4-FFF2-40B4-BE49-F238E27FC236}">
                <a16:creationId xmlns:a16="http://schemas.microsoft.com/office/drawing/2014/main" id="{6177582C-7D49-446E-872E-8EE604427051}"/>
              </a:ext>
            </a:extLst>
          </p:cNvPr>
          <p:cNvPicPr>
            <a:picLocks noChangeAspect="1"/>
          </p:cNvPicPr>
          <p:nvPr/>
        </p:nvPicPr>
        <p:blipFill>
          <a:blip r:embed="rId5"/>
          <a:stretch>
            <a:fillRect/>
          </a:stretch>
        </p:blipFill>
        <p:spPr>
          <a:xfrm>
            <a:off x="7870418" y="1690688"/>
            <a:ext cx="4013672" cy="3028172"/>
          </a:xfrm>
          <a:prstGeom prst="rect">
            <a:avLst/>
          </a:prstGeom>
        </p:spPr>
      </p:pic>
    </p:spTree>
    <p:extLst>
      <p:ext uri="{BB962C8B-B14F-4D97-AF65-F5344CB8AC3E}">
        <p14:creationId xmlns:p14="http://schemas.microsoft.com/office/powerpoint/2010/main" val="113452814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C39C16-2F2E-4B18-A6D8-058C04B9ABD2}"/>
              </a:ext>
            </a:extLst>
          </p:cNvPr>
          <p:cNvSpPr>
            <a:spLocks noGrp="1"/>
          </p:cNvSpPr>
          <p:nvPr>
            <p:ph type="title"/>
          </p:nvPr>
        </p:nvSpPr>
        <p:spPr/>
        <p:txBody>
          <a:bodyPr/>
          <a:lstStyle/>
          <a:p>
            <a:r>
              <a:rPr lang="cs-CZ" b="1" dirty="0">
                <a:solidFill>
                  <a:srgbClr val="C00000"/>
                </a:solidFill>
              </a:rPr>
              <a:t>Metoda srovnání s optimem</a:t>
            </a:r>
          </a:p>
        </p:txBody>
      </p:sp>
      <p:graphicFrame>
        <p:nvGraphicFramePr>
          <p:cNvPr id="4" name="Zástupný obsah 3">
            <a:extLst>
              <a:ext uri="{FF2B5EF4-FFF2-40B4-BE49-F238E27FC236}">
                <a16:creationId xmlns:a16="http://schemas.microsoft.com/office/drawing/2014/main" id="{7639AC60-E412-4C30-84F6-DA6553031BB4}"/>
              </a:ext>
            </a:extLst>
          </p:cNvPr>
          <p:cNvGraphicFramePr>
            <a:graphicFrameLocks noGrp="1"/>
          </p:cNvGraphicFramePr>
          <p:nvPr>
            <p:ph idx="1"/>
            <p:extLst>
              <p:ext uri="{D42A27DB-BD31-4B8C-83A1-F6EECF244321}">
                <p14:modId xmlns:p14="http://schemas.microsoft.com/office/powerpoint/2010/main" val="3185849909"/>
              </p:ext>
            </p:extLst>
          </p:nvPr>
        </p:nvGraphicFramePr>
        <p:xfrm>
          <a:off x="5643803" y="2061074"/>
          <a:ext cx="5849620" cy="4067052"/>
        </p:xfrm>
        <a:graphic>
          <a:graphicData uri="http://schemas.openxmlformats.org/drawingml/2006/table">
            <a:tbl>
              <a:tblPr firstRow="1" firstCol="1" bandRow="1" bandCol="1">
                <a:tableStyleId>{5C22544A-7EE6-4342-B048-85BDC9FD1C3A}</a:tableStyleId>
              </a:tblPr>
              <a:tblGrid>
                <a:gridCol w="1259840">
                  <a:extLst>
                    <a:ext uri="{9D8B030D-6E8A-4147-A177-3AD203B41FA5}">
                      <a16:colId xmlns:a16="http://schemas.microsoft.com/office/drawing/2014/main" val="3834628817"/>
                    </a:ext>
                  </a:extLst>
                </a:gridCol>
                <a:gridCol w="1079500">
                  <a:extLst>
                    <a:ext uri="{9D8B030D-6E8A-4147-A177-3AD203B41FA5}">
                      <a16:colId xmlns:a16="http://schemas.microsoft.com/office/drawing/2014/main" val="3288449265"/>
                    </a:ext>
                  </a:extLst>
                </a:gridCol>
                <a:gridCol w="1169670">
                  <a:extLst>
                    <a:ext uri="{9D8B030D-6E8A-4147-A177-3AD203B41FA5}">
                      <a16:colId xmlns:a16="http://schemas.microsoft.com/office/drawing/2014/main" val="3015244504"/>
                    </a:ext>
                  </a:extLst>
                </a:gridCol>
                <a:gridCol w="1170305">
                  <a:extLst>
                    <a:ext uri="{9D8B030D-6E8A-4147-A177-3AD203B41FA5}">
                      <a16:colId xmlns:a16="http://schemas.microsoft.com/office/drawing/2014/main" val="3529023836"/>
                    </a:ext>
                  </a:extLst>
                </a:gridCol>
                <a:gridCol w="1170305">
                  <a:extLst>
                    <a:ext uri="{9D8B030D-6E8A-4147-A177-3AD203B41FA5}">
                      <a16:colId xmlns:a16="http://schemas.microsoft.com/office/drawing/2014/main" val="2947821995"/>
                    </a:ext>
                  </a:extLst>
                </a:gridCol>
              </a:tblGrid>
              <a:tr h="0">
                <a:tc>
                  <a:txBody>
                    <a:bodyPr/>
                    <a:lstStyle/>
                    <a:p>
                      <a:pPr algn="just">
                        <a:lnSpc>
                          <a:spcPct val="150000"/>
                        </a:lnSpc>
                        <a:spcAft>
                          <a:spcPts val="1000"/>
                        </a:spcAft>
                      </a:pPr>
                      <a:r>
                        <a:rPr lang="cs-CZ" sz="1100">
                          <a:effectLst/>
                        </a:rPr>
                        <a:t>Kritérium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D1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D2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D3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Optimum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445853"/>
                  </a:ext>
                </a:extLst>
              </a:tr>
              <a:tr h="0">
                <a:tc>
                  <a:txBody>
                    <a:bodyPr/>
                    <a:lstStyle/>
                    <a:p>
                      <a:pPr algn="just">
                        <a:lnSpc>
                          <a:spcPct val="150000"/>
                        </a:lnSpc>
                        <a:spcAft>
                          <a:spcPts val="1000"/>
                        </a:spcAft>
                      </a:pPr>
                      <a:r>
                        <a:rPr lang="cs-CZ" sz="1100">
                          <a:effectLst/>
                        </a:rPr>
                        <a:t>Vyzrálost QMS (%)</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91,7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92,4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87,9</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100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027619"/>
                  </a:ext>
                </a:extLst>
              </a:tr>
              <a:tr h="0">
                <a:tc>
                  <a:txBody>
                    <a:bodyPr/>
                    <a:lstStyle/>
                    <a:p>
                      <a:pPr algn="just">
                        <a:lnSpc>
                          <a:spcPct val="150000"/>
                        </a:lnSpc>
                        <a:spcAft>
                          <a:spcPts val="1000"/>
                        </a:spcAft>
                      </a:pPr>
                      <a:r>
                        <a:rPr lang="cs-CZ" sz="1100">
                          <a:effectLst/>
                        </a:rPr>
                        <a:t>Vzdálenost dodavatele (km)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240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126</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406</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Do 100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0293899"/>
                  </a:ext>
                </a:extLst>
              </a:tr>
              <a:tr h="0">
                <a:tc>
                  <a:txBody>
                    <a:bodyPr/>
                    <a:lstStyle/>
                    <a:p>
                      <a:pPr algn="just">
                        <a:lnSpc>
                          <a:spcPct val="150000"/>
                        </a:lnSpc>
                        <a:spcAft>
                          <a:spcPts val="1000"/>
                        </a:spcAft>
                      </a:pPr>
                      <a:r>
                        <a:rPr lang="cs-CZ" sz="1100">
                          <a:effectLst/>
                        </a:rPr>
                        <a:t>Dodací lhůta (týdny)</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dirty="0">
                          <a:effectLst/>
                        </a:rPr>
                        <a:t>5</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3</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2244041"/>
                  </a:ext>
                </a:extLst>
              </a:tr>
              <a:tr h="0">
                <a:tc>
                  <a:txBody>
                    <a:bodyPr/>
                    <a:lstStyle/>
                    <a:p>
                      <a:pPr algn="just">
                        <a:lnSpc>
                          <a:spcPct val="150000"/>
                        </a:lnSpc>
                        <a:spcAft>
                          <a:spcPts val="1000"/>
                        </a:spcAft>
                      </a:pPr>
                      <a:r>
                        <a:rPr lang="cs-CZ" sz="1100">
                          <a:effectLst/>
                        </a:rPr>
                        <a:t>Platební podmínky (počet výhod)</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Množstevní sleva</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Množstevní sleva a odložená splatnost faktur</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Standardní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Standardní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8161231"/>
                  </a:ext>
                </a:extLst>
              </a:tr>
              <a:tr h="0">
                <a:tc>
                  <a:txBody>
                    <a:bodyPr/>
                    <a:lstStyle/>
                    <a:p>
                      <a:pPr algn="just">
                        <a:lnSpc>
                          <a:spcPct val="150000"/>
                        </a:lnSpc>
                        <a:spcAft>
                          <a:spcPts val="1000"/>
                        </a:spcAft>
                      </a:pPr>
                      <a:r>
                        <a:rPr lang="cs-CZ" sz="1100">
                          <a:effectLst/>
                        </a:rPr>
                        <a:t>Index úplných nákladů nákupu (IUNN)</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1,11</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1,07</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1,14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1,00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4149516"/>
                  </a:ext>
                </a:extLst>
              </a:tr>
              <a:tr h="0">
                <a:tc>
                  <a:txBody>
                    <a:bodyPr/>
                    <a:lstStyle/>
                    <a:p>
                      <a:pPr algn="just">
                        <a:lnSpc>
                          <a:spcPct val="150000"/>
                        </a:lnSpc>
                        <a:spcAft>
                          <a:spcPts val="1000"/>
                        </a:spcAft>
                      </a:pPr>
                      <a:r>
                        <a:rPr lang="cs-CZ" sz="1100">
                          <a:effectLst/>
                        </a:rPr>
                        <a:t>Rozsah neshod v předchozích dodávkách (ppm)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635</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420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500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200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5045316"/>
                  </a:ext>
                </a:extLst>
              </a:tr>
              <a:tr h="0">
                <a:tc>
                  <a:txBody>
                    <a:bodyPr/>
                    <a:lstStyle/>
                    <a:p>
                      <a:pPr algn="just">
                        <a:lnSpc>
                          <a:spcPct val="150000"/>
                        </a:lnSpc>
                        <a:spcAft>
                          <a:spcPts val="1000"/>
                        </a:spcAft>
                      </a:pPr>
                      <a:r>
                        <a:rPr lang="cs-CZ" sz="1100">
                          <a:effectLst/>
                        </a:rPr>
                        <a:t>Nabídnutá cena dodávky (Kč)</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cs-CZ" sz="1100">
                          <a:effectLst/>
                        </a:rPr>
                        <a:t>426000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430000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a:effectLst/>
                        </a:rPr>
                        <a:t>428000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gn="just">
                        <a:lnSpc>
                          <a:spcPct val="150000"/>
                        </a:lnSpc>
                        <a:spcAft>
                          <a:spcPts val="1000"/>
                        </a:spcAft>
                      </a:pPr>
                      <a:r>
                        <a:rPr lang="cs-CZ" sz="1100" dirty="0">
                          <a:effectLst/>
                        </a:rPr>
                        <a:t>420000</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9236664"/>
                  </a:ext>
                </a:extLst>
              </a:tr>
            </a:tbl>
          </a:graphicData>
        </a:graphic>
      </p:graphicFrame>
      <p:sp>
        <p:nvSpPr>
          <p:cNvPr id="5" name="Zástupný obsah 2">
            <a:extLst>
              <a:ext uri="{FF2B5EF4-FFF2-40B4-BE49-F238E27FC236}">
                <a16:creationId xmlns:a16="http://schemas.microsoft.com/office/drawing/2014/main" id="{8AE80BFF-B658-412F-9E3B-DD21F7AEE346}"/>
              </a:ext>
            </a:extLst>
          </p:cNvPr>
          <p:cNvSpPr txBox="1">
            <a:spLocks/>
          </p:cNvSpPr>
          <p:nvPr/>
        </p:nvSpPr>
        <p:spPr>
          <a:xfrm>
            <a:off x="838200" y="1825625"/>
            <a:ext cx="4499708" cy="43513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Tato metoda hodnotí soulad podmínek dodání od jednotlivých dodavatelů s</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optimem stanoveným podnikem. V tomto případě se hodnotí celkové (komplexní) dodací podmínky při volbě konkrétního dodavatele ve výběru. Podmínky přitom obsahují úplné náklady nákupu.</a:t>
            </a:r>
          </a:p>
          <a:p>
            <a:pPr marL="0" indent="0" algn="just">
              <a:lnSpc>
                <a:spcPct val="150000"/>
              </a:lnSpc>
              <a:spcBef>
                <a:spcPts val="600"/>
              </a:spcBef>
              <a:spcAft>
                <a:spcPts val="6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Úplné náklady nákupu: </a:t>
            </a:r>
            <a:r>
              <a:rPr lang="cs-CZ" sz="1800" i="1" dirty="0">
                <a:effectLst/>
                <a:latin typeface="Calibri" panose="020F0502020204030204" pitchFamily="34" charset="0"/>
                <a:ea typeface="Calibri" panose="020F0502020204030204" pitchFamily="34" charset="0"/>
                <a:cs typeface="Times New Roman" panose="02020603050405020304" pitchFamily="18" charset="0"/>
              </a:rPr>
              <a:t>UNN= Cd+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DVd</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[Kč/dodávku], kde:</a:t>
            </a:r>
          </a:p>
          <a:p>
            <a:pPr marL="0" lvl="0" indent="0" algn="l">
              <a:lnSpc>
                <a:spcPct val="150000"/>
              </a:lnSpc>
              <a:spcAft>
                <a:spcPts val="1000"/>
              </a:spcAft>
              <a:buNone/>
            </a:pPr>
            <a:r>
              <a:rPr lang="cs-CZ" sz="1800" i="1" dirty="0">
                <a:effectLst/>
                <a:latin typeface="Calibri" panose="020F0502020204030204" pitchFamily="34" charset="0"/>
                <a:ea typeface="Calibri" panose="020F0502020204030204" pitchFamily="34" charset="0"/>
                <a:cs typeface="Times New Roman" panose="02020603050405020304" pitchFamily="18" charset="0"/>
              </a:rPr>
              <a:t>Cd </a:t>
            </a:r>
            <a:r>
              <a:rPr lang="cs-CZ" sz="1800" dirty="0">
                <a:effectLst/>
                <a:latin typeface="Calibri" panose="020F0502020204030204" pitchFamily="34" charset="0"/>
                <a:ea typeface="Calibri" panose="020F0502020204030204" pitchFamily="34" charset="0"/>
                <a:cs typeface="Times New Roman" panose="02020603050405020304" pitchFamily="18" charset="0"/>
              </a:rPr>
              <a:t> je nabízená cena dodávky,</a:t>
            </a:r>
          </a:p>
          <a:p>
            <a:pPr marL="0" lvl="0" indent="0" algn="l">
              <a:lnSpc>
                <a:spcPct val="150000"/>
              </a:lnSpc>
              <a:spcAft>
                <a:spcPts val="1000"/>
              </a:spcAft>
              <a:buNone/>
            </a:pP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DVd</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je dodatečné výdaje odběratele vztahující se ke konkrétní dodávce.</a:t>
            </a:r>
          </a:p>
        </p:txBody>
      </p:sp>
    </p:spTree>
    <p:extLst>
      <p:ext uri="{BB962C8B-B14F-4D97-AF65-F5344CB8AC3E}">
        <p14:creationId xmlns:p14="http://schemas.microsoft.com/office/powerpoint/2010/main" val="382932430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5361D1-3610-42CD-82DD-7D7E85867412}"/>
              </a:ext>
            </a:extLst>
          </p:cNvPr>
          <p:cNvSpPr>
            <a:spLocks noGrp="1"/>
          </p:cNvSpPr>
          <p:nvPr>
            <p:ph type="title"/>
          </p:nvPr>
        </p:nvSpPr>
        <p:spPr/>
        <p:txBody>
          <a:bodyPr>
            <a:normAutofit/>
          </a:bodyPr>
          <a:lstStyle/>
          <a:p>
            <a:r>
              <a:rPr lang="cs-CZ" sz="2800" b="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Hodnocení potenciální způsobilosti dodavatelů</a:t>
            </a:r>
            <a:endParaRPr lang="cs-CZ" sz="6000" dirty="0"/>
          </a:p>
        </p:txBody>
      </p:sp>
      <p:sp>
        <p:nvSpPr>
          <p:cNvPr id="3" name="Zástupný obsah 2">
            <a:extLst>
              <a:ext uri="{FF2B5EF4-FFF2-40B4-BE49-F238E27FC236}">
                <a16:creationId xmlns:a16="http://schemas.microsoft.com/office/drawing/2014/main" id="{10C08E9C-408A-456B-B788-6A5DCDBC5ACE}"/>
              </a:ext>
            </a:extLst>
          </p:cNvPr>
          <p:cNvSpPr>
            <a:spLocks noGrp="1"/>
          </p:cNvSpPr>
          <p:nvPr>
            <p:ph idx="1"/>
          </p:nvPr>
        </p:nvSpPr>
        <p:spPr/>
        <p:txBody>
          <a:bodyPr/>
          <a:lstStyle/>
          <a:p>
            <a:pPr algn="just">
              <a:lnSpc>
                <a:spcPct val="150000"/>
              </a:lnSpc>
              <a:spcAft>
                <a:spcPts val="1000"/>
              </a:spcAft>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Pro plánování, realizaci a vyhodnocování auditů systémů managementu u potenciálních dodavatelů si mají odběratelé vytvářet vhodné metodiky a dokumentované postupy.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V českém prostředí je jednou z nejznámějších a všeobecně respektovaných metodika, která se aplikuje u dodavatelů pro německé automobilky podle manuálu označeného jako </a:t>
            </a:r>
            <a:r>
              <a:rPr lang="cs-CZ"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VDA 6.1.</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Hodnocení stavu</a:t>
            </a: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systému managementu jakosti pak vychází z bodového hodnocení, které auditor přiřazuje každé otázce na základě konkrétních zjištění.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84849949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FCD984-D6C4-4493-BA4F-6FC838582556}"/>
              </a:ext>
            </a:extLst>
          </p:cNvPr>
          <p:cNvSpPr>
            <a:spLocks noGrp="1"/>
          </p:cNvSpPr>
          <p:nvPr>
            <p:ph type="title"/>
          </p:nvPr>
        </p:nvSpPr>
        <p:spPr/>
        <p:txBody>
          <a:bodyPr>
            <a:normAutofit fontScale="90000"/>
          </a:bodyPr>
          <a:lstStyle/>
          <a:p>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Hodnocení potenciální způsobilosti dodavatelů. </a:t>
            </a:r>
            <a:r>
              <a:rPr lang="cs-CZ" sz="4400" b="1" i="1" dirty="0" err="1">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Vda</a:t>
            </a:r>
            <a:r>
              <a:rPr lang="cs-CZ" sz="4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 6.1.</a:t>
            </a:r>
            <a:endParaRPr lang="cs-CZ" dirty="0"/>
          </a:p>
        </p:txBody>
      </p:sp>
      <p:sp>
        <p:nvSpPr>
          <p:cNvPr id="3" name="Zástupný obsah 2">
            <a:extLst>
              <a:ext uri="{FF2B5EF4-FFF2-40B4-BE49-F238E27FC236}">
                <a16:creationId xmlns:a16="http://schemas.microsoft.com/office/drawing/2014/main" id="{25C4F9C4-661D-4F63-9583-B35814A94E83}"/>
              </a:ext>
            </a:extLst>
          </p:cNvPr>
          <p:cNvSpPr>
            <a:spLocks noGrp="1"/>
          </p:cNvSpPr>
          <p:nvPr>
            <p:ph idx="1"/>
          </p:nvPr>
        </p:nvSpPr>
        <p:spPr/>
        <p:txBody>
          <a:bodyPr>
            <a:normAutofit/>
          </a:bodyPr>
          <a:lstStyle/>
          <a:p>
            <a:pPr algn="just">
              <a:lnSpc>
                <a:spcPct val="150000"/>
              </a:lnSpc>
              <a:spcAft>
                <a:spcPts val="1000"/>
              </a:spcAft>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Popis „v systému managementu jakosti je plně stanoveno“ v praxi znamená, že plnění daného požadavku je komplexně popsáno v dokumentaci systému u dodavatele a také je v praxi stoprocentně dodržováno. Výrok „v praxi plně uplatňováno“ znamená, že hodnocený dodavatel naprosto plní určitý požadavek, byť jej nemusí mít formálně popsán ve svých dokumentech. Hodnocení „převážně“ pak dokládá stav, kdy auditor zjistí, že více než 75 % relevantních povinností spojených s určitým požadavkem je prokazatelně plněno a že v tomto ohledu neexistuje žádné zvláštní riziko. Z tabulky je zřejmé, že podobně vedené audity výrazně preferují praktické zvládnutí požadavků před jejich pouhým dokumentováním v příručce jakosti a dalších dokumentech dodavatelů.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graphicFrame>
        <p:nvGraphicFramePr>
          <p:cNvPr id="5" name="Tabulka 4">
            <a:extLst>
              <a:ext uri="{FF2B5EF4-FFF2-40B4-BE49-F238E27FC236}">
                <a16:creationId xmlns:a16="http://schemas.microsoft.com/office/drawing/2014/main" id="{A7C5B25F-502F-44F3-AE0B-5452C8B5FE3D}"/>
              </a:ext>
            </a:extLst>
          </p:cNvPr>
          <p:cNvGraphicFramePr>
            <a:graphicFrameLocks noGrp="1"/>
          </p:cNvGraphicFramePr>
          <p:nvPr>
            <p:extLst>
              <p:ext uri="{D42A27DB-BD31-4B8C-83A1-F6EECF244321}">
                <p14:modId xmlns:p14="http://schemas.microsoft.com/office/powerpoint/2010/main" val="3787452965"/>
              </p:ext>
            </p:extLst>
          </p:nvPr>
        </p:nvGraphicFramePr>
        <p:xfrm>
          <a:off x="4199377" y="4964892"/>
          <a:ext cx="4590415" cy="1277112"/>
        </p:xfrm>
        <a:graphic>
          <a:graphicData uri="http://schemas.openxmlformats.org/drawingml/2006/table">
            <a:tbl>
              <a:tblPr>
                <a:tableStyleId>{5C22544A-7EE6-4342-B048-85BDC9FD1C3A}</a:tableStyleId>
              </a:tblPr>
              <a:tblGrid>
                <a:gridCol w="1458595">
                  <a:extLst>
                    <a:ext uri="{9D8B030D-6E8A-4147-A177-3AD203B41FA5}">
                      <a16:colId xmlns:a16="http://schemas.microsoft.com/office/drawing/2014/main" val="2190541379"/>
                    </a:ext>
                  </a:extLst>
                </a:gridCol>
                <a:gridCol w="542290">
                  <a:extLst>
                    <a:ext uri="{9D8B030D-6E8A-4147-A177-3AD203B41FA5}">
                      <a16:colId xmlns:a16="http://schemas.microsoft.com/office/drawing/2014/main" val="1373629007"/>
                    </a:ext>
                  </a:extLst>
                </a:gridCol>
                <a:gridCol w="521335">
                  <a:extLst>
                    <a:ext uri="{9D8B030D-6E8A-4147-A177-3AD203B41FA5}">
                      <a16:colId xmlns:a16="http://schemas.microsoft.com/office/drawing/2014/main" val="1609108962"/>
                    </a:ext>
                  </a:extLst>
                </a:gridCol>
                <a:gridCol w="770890">
                  <a:extLst>
                    <a:ext uri="{9D8B030D-6E8A-4147-A177-3AD203B41FA5}">
                      <a16:colId xmlns:a16="http://schemas.microsoft.com/office/drawing/2014/main" val="3051787641"/>
                    </a:ext>
                  </a:extLst>
                </a:gridCol>
                <a:gridCol w="615950">
                  <a:extLst>
                    <a:ext uri="{9D8B030D-6E8A-4147-A177-3AD203B41FA5}">
                      <a16:colId xmlns:a16="http://schemas.microsoft.com/office/drawing/2014/main" val="1296875363"/>
                    </a:ext>
                  </a:extLst>
                </a:gridCol>
                <a:gridCol w="681355">
                  <a:extLst>
                    <a:ext uri="{9D8B030D-6E8A-4147-A177-3AD203B41FA5}">
                      <a16:colId xmlns:a16="http://schemas.microsoft.com/office/drawing/2014/main" val="3264976453"/>
                    </a:ext>
                  </a:extLst>
                </a:gridCol>
              </a:tblGrid>
              <a:tr h="194945">
                <a:tc>
                  <a:txBody>
                    <a:bodyPr/>
                    <a:lstStyle/>
                    <a:p>
                      <a:pPr algn="l">
                        <a:lnSpc>
                          <a:spcPct val="150000"/>
                        </a:lnSpc>
                        <a:spcAft>
                          <a:spcPts val="1000"/>
                        </a:spcAft>
                      </a:pPr>
                      <a:r>
                        <a:rPr lang="cs-CZ" sz="1000">
                          <a:effectLst/>
                        </a:rPr>
                        <a:t>Předmět otázek</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5">
                  <a:txBody>
                    <a:bodyPr/>
                    <a:lstStyle/>
                    <a:p>
                      <a:pPr marL="180340" algn="l">
                        <a:lnSpc>
                          <a:spcPct val="150000"/>
                        </a:lnSpc>
                        <a:spcAft>
                          <a:spcPts val="1000"/>
                        </a:spcAft>
                      </a:pPr>
                      <a:r>
                        <a:rPr lang="cs-CZ" sz="1000">
                          <a:effectLst/>
                        </a:rPr>
                        <a:t>Posouzení otázek – body</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198763394"/>
                  </a:ext>
                </a:extLst>
              </a:tr>
              <a:tr h="243840">
                <a:tc>
                  <a:txBody>
                    <a:bodyPr/>
                    <a:lstStyle/>
                    <a:p>
                      <a:pPr algn="l">
                        <a:lnSpc>
                          <a:spcPct val="150000"/>
                        </a:lnSpc>
                        <a:spcAft>
                          <a:spcPts val="1000"/>
                        </a:spcAft>
                      </a:pPr>
                      <a:r>
                        <a:rPr lang="cs-CZ" sz="1000">
                          <a:effectLst/>
                        </a:rPr>
                        <a:t>V systému managementu jakosti je plně stanoveno</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Ano</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Ne</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Ano</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Ne</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Ano/Ne</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63638265"/>
                  </a:ext>
                </a:extLst>
              </a:tr>
              <a:tr h="231140">
                <a:tc>
                  <a:txBody>
                    <a:bodyPr/>
                    <a:lstStyle/>
                    <a:p>
                      <a:pPr algn="l">
                        <a:lnSpc>
                          <a:spcPct val="150000"/>
                        </a:lnSpc>
                        <a:spcAft>
                          <a:spcPts val="1000"/>
                        </a:spcAft>
                      </a:pPr>
                      <a:r>
                        <a:rPr lang="cs-CZ" sz="1000">
                          <a:effectLst/>
                        </a:rPr>
                        <a:t>V praxi plně uplatňováno</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Ano</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Ano</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Převážně</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Převážně</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Ne</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39782972"/>
                  </a:ext>
                </a:extLst>
              </a:tr>
              <a:tr h="158115">
                <a:tc>
                  <a:txBody>
                    <a:bodyPr/>
                    <a:lstStyle/>
                    <a:p>
                      <a:pPr algn="l">
                        <a:lnSpc>
                          <a:spcPct val="150000"/>
                        </a:lnSpc>
                        <a:spcAft>
                          <a:spcPts val="1000"/>
                        </a:spcAft>
                      </a:pPr>
                      <a:r>
                        <a:rPr lang="cs-CZ" sz="1000">
                          <a:effectLst/>
                        </a:rPr>
                        <a:t>Počet bodů</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10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8</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6</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a:effectLst/>
                        </a:rPr>
                        <a:t>4</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80340" algn="l">
                        <a:lnSpc>
                          <a:spcPct val="150000"/>
                        </a:lnSpc>
                        <a:spcAft>
                          <a:spcPts val="1000"/>
                        </a:spcAft>
                      </a:pPr>
                      <a:r>
                        <a:rPr lang="cs-CZ" sz="1000" dirty="0">
                          <a:effectLst/>
                        </a:rPr>
                        <a:t>0</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21560706"/>
                  </a:ext>
                </a:extLst>
              </a:tr>
            </a:tbl>
          </a:graphicData>
        </a:graphic>
      </p:graphicFrame>
    </p:spTree>
    <p:extLst>
      <p:ext uri="{BB962C8B-B14F-4D97-AF65-F5344CB8AC3E}">
        <p14:creationId xmlns:p14="http://schemas.microsoft.com/office/powerpoint/2010/main" val="69396054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5D2E04-3EDF-4905-B075-61FEDC5D755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FDA8B89-D066-43B7-B37A-8C0803011E07}"/>
              </a:ext>
            </a:extLst>
          </p:cNvPr>
          <p:cNvSpPr>
            <a:spLocks noGrp="1"/>
          </p:cNvSpPr>
          <p:nvPr>
            <p:ph idx="1"/>
          </p:nvPr>
        </p:nvSpPr>
        <p:spPr/>
        <p:txBody>
          <a:bodyPr>
            <a:normAutofit/>
          </a:bodyPr>
          <a:lstStyle/>
          <a:p>
            <a:r>
              <a:rPr lang="cs-CZ" sz="2800" dirty="0">
                <a:effectLst/>
                <a:latin typeface="Calibri" panose="020F0502020204030204" pitchFamily="34" charset="0"/>
                <a:ea typeface="Times New Roman" panose="02020603050405020304" pitchFamily="18" charset="0"/>
                <a:cs typeface="Times New Roman" panose="02020603050405020304" pitchFamily="18" charset="0"/>
              </a:rPr>
              <a:t>Když jsou prověřeny všechny požadované oblasti a procesy systému managementu jakosti, je podle celkového procentního plnění požadavků každý z potenciálních dodavatelů zařazen do některého ze čtyř kvalifikačních stupňů. </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graphicFrame>
        <p:nvGraphicFramePr>
          <p:cNvPr id="4" name="Tabulka 3">
            <a:extLst>
              <a:ext uri="{FF2B5EF4-FFF2-40B4-BE49-F238E27FC236}">
                <a16:creationId xmlns:a16="http://schemas.microsoft.com/office/drawing/2014/main" id="{56D0567F-1E94-4493-A6D6-289597E05A77}"/>
              </a:ext>
            </a:extLst>
          </p:cNvPr>
          <p:cNvGraphicFramePr>
            <a:graphicFrameLocks noGrp="1"/>
          </p:cNvGraphicFramePr>
          <p:nvPr>
            <p:extLst>
              <p:ext uri="{D42A27DB-BD31-4B8C-83A1-F6EECF244321}">
                <p14:modId xmlns:p14="http://schemas.microsoft.com/office/powerpoint/2010/main" val="146986715"/>
              </p:ext>
            </p:extLst>
          </p:nvPr>
        </p:nvGraphicFramePr>
        <p:xfrm>
          <a:off x="2766647" y="3574281"/>
          <a:ext cx="5295045" cy="1778635"/>
        </p:xfrm>
        <a:graphic>
          <a:graphicData uri="http://schemas.openxmlformats.org/drawingml/2006/table">
            <a:tbl>
              <a:tblPr firstRow="1" firstCol="1" lastRow="1" lastCol="1" bandRow="1" bandCol="1">
                <a:tableStyleId>{5C22544A-7EE6-4342-B048-85BDC9FD1C3A}</a:tableStyleId>
              </a:tblPr>
              <a:tblGrid>
                <a:gridCol w="1942245">
                  <a:extLst>
                    <a:ext uri="{9D8B030D-6E8A-4147-A177-3AD203B41FA5}">
                      <a16:colId xmlns:a16="http://schemas.microsoft.com/office/drawing/2014/main" val="955929644"/>
                    </a:ext>
                  </a:extLst>
                </a:gridCol>
                <a:gridCol w="1891030">
                  <a:extLst>
                    <a:ext uri="{9D8B030D-6E8A-4147-A177-3AD203B41FA5}">
                      <a16:colId xmlns:a16="http://schemas.microsoft.com/office/drawing/2014/main" val="986639835"/>
                    </a:ext>
                  </a:extLst>
                </a:gridCol>
                <a:gridCol w="1461770">
                  <a:extLst>
                    <a:ext uri="{9D8B030D-6E8A-4147-A177-3AD203B41FA5}">
                      <a16:colId xmlns:a16="http://schemas.microsoft.com/office/drawing/2014/main" val="2074889516"/>
                    </a:ext>
                  </a:extLst>
                </a:gridCol>
              </a:tblGrid>
              <a:tr h="0">
                <a:tc>
                  <a:txBody>
                    <a:bodyPr/>
                    <a:lstStyle/>
                    <a:p>
                      <a:pPr algn="l">
                        <a:lnSpc>
                          <a:spcPct val="150000"/>
                        </a:lnSpc>
                        <a:spcAft>
                          <a:spcPts val="1000"/>
                        </a:spcAft>
                      </a:pPr>
                      <a:r>
                        <a:rPr lang="cs-CZ" sz="1200" dirty="0">
                          <a:effectLst/>
                        </a:rPr>
                        <a:t>Celkové hodnocení systému managementu jakosti dodavatele v </a:t>
                      </a:r>
                      <a:r>
                        <a:rPr lang="fr-FR" sz="1200" dirty="0">
                          <a:effectLst/>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cs-CZ" sz="1200" dirty="0">
                          <a:effectLst/>
                        </a:rPr>
                        <a:t>Verbální hodnocení sytému managementu jakosti dodavatele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cs-CZ" sz="1200" dirty="0">
                          <a:effectLst/>
                        </a:rPr>
                        <a:t>Klasifikace dodavatelů podle stupňů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7050950"/>
                  </a:ext>
                </a:extLst>
              </a:tr>
              <a:tr h="0">
                <a:tc>
                  <a:txBody>
                    <a:bodyPr/>
                    <a:lstStyle/>
                    <a:p>
                      <a:pPr algn="l">
                        <a:lnSpc>
                          <a:spcPct val="150000"/>
                        </a:lnSpc>
                        <a:spcAft>
                          <a:spcPts val="1000"/>
                        </a:spcAft>
                      </a:pPr>
                      <a:r>
                        <a:rPr lang="cs-CZ" sz="1200">
                          <a:effectLst/>
                        </a:rPr>
                        <a:t>Od 90 výše</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cs-CZ" sz="1200">
                          <a:effectLst/>
                        </a:rPr>
                        <a:t>Zcela splněno</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cs-CZ" sz="1200" dirty="0">
                          <a:effectLst/>
                        </a:rPr>
                        <a:t>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6238633"/>
                  </a:ext>
                </a:extLst>
              </a:tr>
              <a:tr h="0">
                <a:tc>
                  <a:txBody>
                    <a:bodyPr/>
                    <a:lstStyle/>
                    <a:p>
                      <a:pPr algn="l">
                        <a:lnSpc>
                          <a:spcPct val="150000"/>
                        </a:lnSpc>
                        <a:spcAft>
                          <a:spcPts val="1000"/>
                        </a:spcAft>
                      </a:pPr>
                      <a:r>
                        <a:rPr lang="cs-CZ" sz="1200">
                          <a:effectLst/>
                        </a:rPr>
                        <a:t>Od 80 do 89,99</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cs-CZ" sz="1200">
                          <a:effectLst/>
                        </a:rPr>
                        <a:t>Převážně plněno</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cs-CZ" sz="1200" dirty="0">
                          <a:effectLst/>
                        </a:rPr>
                        <a:t>AB</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5609070"/>
                  </a:ext>
                </a:extLst>
              </a:tr>
              <a:tr h="0">
                <a:tc>
                  <a:txBody>
                    <a:bodyPr/>
                    <a:lstStyle/>
                    <a:p>
                      <a:pPr algn="l">
                        <a:lnSpc>
                          <a:spcPct val="150000"/>
                        </a:lnSpc>
                        <a:spcAft>
                          <a:spcPts val="1000"/>
                        </a:spcAft>
                      </a:pPr>
                      <a:r>
                        <a:rPr lang="cs-CZ" sz="1200">
                          <a:effectLst/>
                        </a:rPr>
                        <a:t>Od 60 do 79,99</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cs-CZ" sz="1200">
                          <a:effectLst/>
                        </a:rPr>
                        <a:t>Podmíněně plněno</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cs-CZ" sz="1200" dirty="0">
                          <a:effectLst/>
                        </a:rPr>
                        <a:t>B</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3298623"/>
                  </a:ext>
                </a:extLst>
              </a:tr>
              <a:tr h="0">
                <a:tc>
                  <a:txBody>
                    <a:bodyPr/>
                    <a:lstStyle/>
                    <a:p>
                      <a:pPr algn="l">
                        <a:lnSpc>
                          <a:spcPct val="150000"/>
                        </a:lnSpc>
                        <a:spcAft>
                          <a:spcPts val="1000"/>
                        </a:spcAft>
                      </a:pPr>
                      <a:r>
                        <a:rPr lang="cs-CZ" sz="1200">
                          <a:effectLst/>
                        </a:rPr>
                        <a:t>Méně než 60</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cs-CZ" sz="1200">
                          <a:effectLst/>
                        </a:rPr>
                        <a:t>Nesplněno</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1000"/>
                        </a:spcAft>
                      </a:pPr>
                      <a:r>
                        <a:rPr lang="cs-CZ" sz="1200" dirty="0">
                          <a:effectLst/>
                        </a:rPr>
                        <a:t>C</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3864448"/>
                  </a:ext>
                </a:extLst>
              </a:tr>
            </a:tbl>
          </a:graphicData>
        </a:graphic>
      </p:graphicFrame>
    </p:spTree>
    <p:extLst>
      <p:ext uri="{BB962C8B-B14F-4D97-AF65-F5344CB8AC3E}">
        <p14:creationId xmlns:p14="http://schemas.microsoft.com/office/powerpoint/2010/main" val="103253479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DB5C62-100A-47EC-9081-89744F20251A}"/>
              </a:ext>
            </a:extLst>
          </p:cNvPr>
          <p:cNvSpPr>
            <a:spLocks noGrp="1"/>
          </p:cNvSpPr>
          <p:nvPr>
            <p:ph type="title"/>
          </p:nvPr>
        </p:nvSpPr>
        <p:spPr/>
        <p:txBody>
          <a:bodyPr>
            <a:normAutofit/>
          </a:bodyPr>
          <a:lstStyle/>
          <a:p>
            <a:r>
              <a:rPr lang="cs-CZ"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Grafická metoda hodnocení dodavatelů</a:t>
            </a:r>
            <a:endParaRPr lang="cs-CZ" sz="6000" dirty="0">
              <a:solidFill>
                <a:srgbClr val="C00000"/>
              </a:solidFill>
            </a:endParaRPr>
          </a:p>
        </p:txBody>
      </p:sp>
      <p:sp>
        <p:nvSpPr>
          <p:cNvPr id="3" name="Zástupný obsah 2">
            <a:extLst>
              <a:ext uri="{FF2B5EF4-FFF2-40B4-BE49-F238E27FC236}">
                <a16:creationId xmlns:a16="http://schemas.microsoft.com/office/drawing/2014/main" id="{9340475C-6941-4223-84F5-426D167B6FA7}"/>
              </a:ext>
            </a:extLst>
          </p:cNvPr>
          <p:cNvSpPr>
            <a:spLocks noGrp="1"/>
          </p:cNvSpPr>
          <p:nvPr>
            <p:ph idx="1"/>
          </p:nvPr>
        </p:nvSpPr>
        <p:spPr/>
        <p:txBody>
          <a:bodyPr/>
          <a:lstStyle/>
          <a:p>
            <a:pPr marL="0" indent="0">
              <a:buNone/>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Spojením různých bodů nacházejících se na přímkách patřících hodnoceným elementárním kritériím grafu vznikne geometrický tvar, jehož ohraničená plocha je proporcionální celkové výkonnosti dodavatele. Na obrázku 7 je uveden příklad aplikace grafické metody.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pic>
        <p:nvPicPr>
          <p:cNvPr id="4" name="Obrázek 3" descr="skenovani0001">
            <a:extLst>
              <a:ext uri="{FF2B5EF4-FFF2-40B4-BE49-F238E27FC236}">
                <a16:creationId xmlns:a16="http://schemas.microsoft.com/office/drawing/2014/main" id="{C230FE95-16C7-405F-AA4D-C443612CD7C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2235" y="2897834"/>
            <a:ext cx="3895725" cy="3133725"/>
          </a:xfrm>
          <a:prstGeom prst="rect">
            <a:avLst/>
          </a:prstGeom>
          <a:noFill/>
          <a:ln>
            <a:noFill/>
          </a:ln>
        </p:spPr>
      </p:pic>
    </p:spTree>
    <p:extLst>
      <p:ext uri="{BB962C8B-B14F-4D97-AF65-F5344CB8AC3E}">
        <p14:creationId xmlns:p14="http://schemas.microsoft.com/office/powerpoint/2010/main" val="4517209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FA4DE4-68DE-4972-8095-4018ED99E4AA}"/>
              </a:ext>
            </a:extLst>
          </p:cNvPr>
          <p:cNvSpPr>
            <a:spLocks noGrp="1"/>
          </p:cNvSpPr>
          <p:nvPr>
            <p:ph type="title"/>
          </p:nvPr>
        </p:nvSpPr>
        <p:spPr/>
        <p:txBody>
          <a:bodyPr/>
          <a:lstStyle/>
          <a:p>
            <a:r>
              <a:rPr lang="cs-CZ" b="1" dirty="0"/>
              <a:t>Obsah přednášky</a:t>
            </a:r>
          </a:p>
        </p:txBody>
      </p:sp>
      <p:sp>
        <p:nvSpPr>
          <p:cNvPr id="3" name="Zástupný obsah 2">
            <a:extLst>
              <a:ext uri="{FF2B5EF4-FFF2-40B4-BE49-F238E27FC236}">
                <a16:creationId xmlns:a16="http://schemas.microsoft.com/office/drawing/2014/main" id="{DE317636-4816-46F7-9A59-1B595423E0AC}"/>
              </a:ext>
            </a:extLst>
          </p:cNvPr>
          <p:cNvSpPr>
            <a:spLocks noGrp="1"/>
          </p:cNvSpPr>
          <p:nvPr>
            <p:ph idx="1"/>
          </p:nvPr>
        </p:nvSpPr>
        <p:spPr/>
        <p:txBody>
          <a:bodyPr/>
          <a:lstStyle/>
          <a:p>
            <a:pPr marL="0" indent="0">
              <a:buNone/>
            </a:pPr>
            <a:r>
              <a:rPr lang="cs-CZ" dirty="0"/>
              <a:t>1. </a:t>
            </a:r>
            <a:r>
              <a:rPr lang="cs-CZ" dirty="0" err="1"/>
              <a:t>Value</a:t>
            </a:r>
            <a:r>
              <a:rPr lang="cs-CZ" dirty="0"/>
              <a:t> management, management hodnotového řetězce</a:t>
            </a:r>
          </a:p>
          <a:p>
            <a:pPr marL="0" indent="0">
              <a:buNone/>
            </a:pPr>
            <a:r>
              <a:rPr lang="cs-CZ" dirty="0"/>
              <a:t>2. Supply </a:t>
            </a:r>
            <a:r>
              <a:rPr lang="cs-CZ" dirty="0" err="1"/>
              <a:t>chain</a:t>
            </a:r>
            <a:endParaRPr lang="cs-CZ" dirty="0"/>
          </a:p>
          <a:p>
            <a:endParaRPr lang="cs-CZ" dirty="0"/>
          </a:p>
        </p:txBody>
      </p:sp>
    </p:spTree>
    <p:extLst>
      <p:ext uri="{BB962C8B-B14F-4D97-AF65-F5344CB8AC3E}">
        <p14:creationId xmlns:p14="http://schemas.microsoft.com/office/powerpoint/2010/main" val="222718207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B18876-3586-46DD-AB93-9766C2DCCF9B}"/>
              </a:ext>
            </a:extLst>
          </p:cNvPr>
          <p:cNvSpPr>
            <a:spLocks noGrp="1"/>
          </p:cNvSpPr>
          <p:nvPr>
            <p:ph type="title"/>
          </p:nvPr>
        </p:nvSpPr>
        <p:spPr/>
        <p:txBody>
          <a:bodyPr>
            <a:normAutofit/>
          </a:bodyPr>
          <a:lstStyle/>
          <a:p>
            <a:r>
              <a:rPr lang="cs-CZ" sz="2400" b="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Splnění minimálních požadavků k produktu dodání</a:t>
            </a:r>
            <a:endParaRPr lang="cs-CZ" sz="5400" dirty="0"/>
          </a:p>
        </p:txBody>
      </p:sp>
      <p:sp>
        <p:nvSpPr>
          <p:cNvPr id="3" name="Zástupný obsah 2">
            <a:extLst>
              <a:ext uri="{FF2B5EF4-FFF2-40B4-BE49-F238E27FC236}">
                <a16:creationId xmlns:a16="http://schemas.microsoft.com/office/drawing/2014/main" id="{8E866767-A2E3-41B1-999F-79B6E79D7CA4}"/>
              </a:ext>
            </a:extLst>
          </p:cNvPr>
          <p:cNvSpPr>
            <a:spLocks noGrp="1"/>
          </p:cNvSpPr>
          <p:nvPr>
            <p:ph idx="1"/>
          </p:nvPr>
        </p:nvSpPr>
        <p:spPr/>
        <p:txBody>
          <a:bodyPr/>
          <a:lstStyle/>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V praxi se často objevuje hodnocení dodavatelů dle požadovaného nezbytného minima splnění požadavků. Tato metoda hodnocení je nezbytná pro výrobce produktů s poměrně vysokými požadavky na kvalitu. Finální produkty pro zákazníka prvního stupně mohou patřit do vysoce technologických prvků nebo luxusních produktů. Týká se to taky produktů vývojových, inovačních a s unikátními charakteristikami. Podobné hodnocení a následné třídění dodavatelů je pro podnik nezbytností. Pokud ve výběru zůstává několik dodavatelů, volí se dodavatel s nejnižšími celkovými náklady nákupu. </a:t>
            </a:r>
          </a:p>
          <a:p>
            <a:endParaRPr lang="cs-CZ" dirty="0"/>
          </a:p>
        </p:txBody>
      </p:sp>
    </p:spTree>
    <p:extLst>
      <p:ext uri="{BB962C8B-B14F-4D97-AF65-F5344CB8AC3E}">
        <p14:creationId xmlns:p14="http://schemas.microsoft.com/office/powerpoint/2010/main" val="304317592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319161-31CC-4779-A499-32B210F34637}"/>
              </a:ext>
            </a:extLst>
          </p:cNvPr>
          <p:cNvSpPr>
            <a:spLocks noGrp="1"/>
          </p:cNvSpPr>
          <p:nvPr>
            <p:ph type="title"/>
          </p:nvPr>
        </p:nvSpPr>
        <p:spPr/>
        <p:txBody>
          <a:bodyPr>
            <a:normAutofit/>
          </a:bodyPr>
          <a:lstStyle/>
          <a:p>
            <a:r>
              <a:rPr lang="cs-CZ" sz="2400" b="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Expertní systémy pro hodnocení dodavatelů</a:t>
            </a:r>
            <a:endParaRPr lang="cs-CZ" sz="5400" dirty="0"/>
          </a:p>
        </p:txBody>
      </p:sp>
      <p:sp>
        <p:nvSpPr>
          <p:cNvPr id="3" name="Zástupný obsah 2">
            <a:extLst>
              <a:ext uri="{FF2B5EF4-FFF2-40B4-BE49-F238E27FC236}">
                <a16:creationId xmlns:a16="http://schemas.microsoft.com/office/drawing/2014/main" id="{B4DA5FCD-EE15-43E9-A561-B70E5BFAF294}"/>
              </a:ext>
            </a:extLst>
          </p:cNvPr>
          <p:cNvSpPr>
            <a:spLocks noGrp="1"/>
          </p:cNvSpPr>
          <p:nvPr>
            <p:ph idx="1"/>
          </p:nvPr>
        </p:nvSpPr>
        <p:spPr>
          <a:xfrm>
            <a:off x="838200" y="1825625"/>
            <a:ext cx="2651449" cy="4351338"/>
          </a:xfrm>
        </p:spPr>
        <p:txBody>
          <a:bodyPr>
            <a:normAutofit fontScale="62500" lnSpcReduction="20000"/>
          </a:bodyPr>
          <a:lstStyle/>
          <a:p>
            <a:pPr algn="just">
              <a:lnSpc>
                <a:spcPct val="150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tomto případě se hodnotí nejen kvantitativní parametry (cena, vzdálenost, dodací lhůta), ale především kvalitativní závěr experta (špatný, vhodný, výborný, nedostatečný atd).</a:t>
            </a:r>
          </a:p>
          <a:p>
            <a:pPr algn="just">
              <a:lnSpc>
                <a:spcPct val="150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Expertní systémy pracují následně s převedením kvalitativních hodnot na kvantitativní (např. výborně - 5, nedostatečné -1).</a:t>
            </a:r>
          </a:p>
          <a:p>
            <a:pPr algn="just">
              <a:lnSpc>
                <a:spcPct val="150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Příklad struktury expertního systému a jednotlivých parametrů je představen v tabulce :</a:t>
            </a:r>
          </a:p>
          <a:p>
            <a:endParaRPr lang="cs-CZ" dirty="0"/>
          </a:p>
        </p:txBody>
      </p:sp>
      <p:graphicFrame>
        <p:nvGraphicFramePr>
          <p:cNvPr id="4" name="Tabulka 3">
            <a:extLst>
              <a:ext uri="{FF2B5EF4-FFF2-40B4-BE49-F238E27FC236}">
                <a16:creationId xmlns:a16="http://schemas.microsoft.com/office/drawing/2014/main" id="{92783A29-AF24-4278-B8E6-9A6BF1F3C1C7}"/>
              </a:ext>
            </a:extLst>
          </p:cNvPr>
          <p:cNvGraphicFramePr>
            <a:graphicFrameLocks noGrp="1"/>
          </p:cNvGraphicFramePr>
          <p:nvPr>
            <p:extLst>
              <p:ext uri="{D42A27DB-BD31-4B8C-83A1-F6EECF244321}">
                <p14:modId xmlns:p14="http://schemas.microsoft.com/office/powerpoint/2010/main" val="1438251179"/>
              </p:ext>
            </p:extLst>
          </p:nvPr>
        </p:nvGraphicFramePr>
        <p:xfrm>
          <a:off x="4383401" y="1471028"/>
          <a:ext cx="2651449" cy="4351813"/>
        </p:xfrm>
        <a:graphic>
          <a:graphicData uri="http://schemas.openxmlformats.org/drawingml/2006/table">
            <a:tbl>
              <a:tblPr firstRow="1" firstCol="1" bandRow="1">
                <a:tableStyleId>{5C22544A-7EE6-4342-B048-85BDC9FD1C3A}</a:tableStyleId>
              </a:tblPr>
              <a:tblGrid>
                <a:gridCol w="1829291">
                  <a:extLst>
                    <a:ext uri="{9D8B030D-6E8A-4147-A177-3AD203B41FA5}">
                      <a16:colId xmlns:a16="http://schemas.microsoft.com/office/drawing/2014/main" val="2157401353"/>
                    </a:ext>
                  </a:extLst>
                </a:gridCol>
                <a:gridCol w="822158">
                  <a:extLst>
                    <a:ext uri="{9D8B030D-6E8A-4147-A177-3AD203B41FA5}">
                      <a16:colId xmlns:a16="http://schemas.microsoft.com/office/drawing/2014/main" val="460258394"/>
                    </a:ext>
                  </a:extLst>
                </a:gridCol>
              </a:tblGrid>
              <a:tr h="149530">
                <a:tc>
                  <a:txBody>
                    <a:bodyPr/>
                    <a:lstStyle/>
                    <a:p>
                      <a:pPr algn="just">
                        <a:lnSpc>
                          <a:spcPct val="115000"/>
                        </a:lnSpc>
                        <a:spcAft>
                          <a:spcPts val="1000"/>
                        </a:spcAft>
                      </a:pPr>
                      <a:r>
                        <a:rPr lang="en-GB" sz="900">
                          <a:effectLst/>
                        </a:rPr>
                        <a:t>Name of variable</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IDENT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3839408763"/>
                  </a:ext>
                </a:extLst>
              </a:tr>
              <a:tr h="149530">
                <a:tc>
                  <a:txBody>
                    <a:bodyPr/>
                    <a:lstStyle/>
                    <a:p>
                      <a:pPr algn="just">
                        <a:lnSpc>
                          <a:spcPct val="115000"/>
                        </a:lnSpc>
                        <a:spcAft>
                          <a:spcPts val="1000"/>
                        </a:spcAft>
                      </a:pPr>
                      <a:r>
                        <a:rPr lang="en-GB" sz="900">
                          <a:effectLst/>
                        </a:rPr>
                        <a:t>Communication</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COM</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3810519726"/>
                  </a:ext>
                </a:extLst>
              </a:tr>
              <a:tr h="149530">
                <a:tc>
                  <a:txBody>
                    <a:bodyPr/>
                    <a:lstStyle/>
                    <a:p>
                      <a:pPr algn="just">
                        <a:lnSpc>
                          <a:spcPct val="115000"/>
                        </a:lnSpc>
                        <a:spcAft>
                          <a:spcPts val="1000"/>
                        </a:spcAft>
                      </a:pPr>
                      <a:r>
                        <a:rPr lang="en-GB" sz="900">
                          <a:effectLst/>
                        </a:rPr>
                        <a:t>Results of quality control</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RQC</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1409645517"/>
                  </a:ext>
                </a:extLst>
              </a:tr>
              <a:tr h="149530">
                <a:tc>
                  <a:txBody>
                    <a:bodyPr/>
                    <a:lstStyle/>
                    <a:p>
                      <a:pPr algn="just">
                        <a:lnSpc>
                          <a:spcPct val="115000"/>
                        </a:lnSpc>
                        <a:spcAft>
                          <a:spcPts val="1000"/>
                        </a:spcAft>
                      </a:pPr>
                      <a:r>
                        <a:rPr lang="en-GB" sz="900">
                          <a:effectLst/>
                        </a:rPr>
                        <a:t>Rate of technological development</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RTD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1548430346"/>
                  </a:ext>
                </a:extLst>
              </a:tr>
              <a:tr h="149530">
                <a:tc>
                  <a:txBody>
                    <a:bodyPr/>
                    <a:lstStyle/>
                    <a:p>
                      <a:pPr algn="just">
                        <a:lnSpc>
                          <a:spcPct val="115000"/>
                        </a:lnSpc>
                        <a:spcAft>
                          <a:spcPts val="1000"/>
                        </a:spcAft>
                      </a:pPr>
                      <a:r>
                        <a:rPr lang="en-GB" sz="900">
                          <a:effectLst/>
                        </a:rPr>
                        <a:t>Lean production application</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LPA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1393831655"/>
                  </a:ext>
                </a:extLst>
              </a:tr>
              <a:tr h="149530">
                <a:tc>
                  <a:txBody>
                    <a:bodyPr/>
                    <a:lstStyle/>
                    <a:p>
                      <a:pPr algn="just">
                        <a:lnSpc>
                          <a:spcPct val="115000"/>
                        </a:lnSpc>
                        <a:spcAft>
                          <a:spcPts val="1000"/>
                        </a:spcAft>
                      </a:pPr>
                      <a:r>
                        <a:rPr lang="en-GB" sz="900">
                          <a:effectLst/>
                        </a:rPr>
                        <a:t>Processes audit results</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VAP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3266669662"/>
                  </a:ext>
                </a:extLst>
              </a:tr>
              <a:tr h="164495">
                <a:tc>
                  <a:txBody>
                    <a:bodyPr/>
                    <a:lstStyle/>
                    <a:p>
                      <a:pPr algn="just">
                        <a:lnSpc>
                          <a:spcPct val="115000"/>
                        </a:lnSpc>
                        <a:spcAft>
                          <a:spcPts val="1000"/>
                        </a:spcAft>
                      </a:pPr>
                      <a:r>
                        <a:rPr lang="en-GB" sz="1000">
                          <a:effectLst/>
                        </a:rPr>
                        <a:t>References</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1000">
                          <a:effectLst/>
                        </a:rPr>
                        <a:t>REF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147133724"/>
                  </a:ext>
                </a:extLst>
              </a:tr>
              <a:tr h="149530">
                <a:tc>
                  <a:txBody>
                    <a:bodyPr/>
                    <a:lstStyle/>
                    <a:p>
                      <a:pPr algn="just">
                        <a:lnSpc>
                          <a:spcPct val="115000"/>
                        </a:lnSpc>
                        <a:spcAft>
                          <a:spcPts val="1000"/>
                        </a:spcAft>
                      </a:pPr>
                      <a:r>
                        <a:rPr lang="en-GB" sz="900">
                          <a:effectLst/>
                        </a:rPr>
                        <a:t>Time of market</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OPC</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2970833343"/>
                  </a:ext>
                </a:extLst>
              </a:tr>
              <a:tr h="149530">
                <a:tc>
                  <a:txBody>
                    <a:bodyPr/>
                    <a:lstStyle/>
                    <a:p>
                      <a:pPr algn="just">
                        <a:lnSpc>
                          <a:spcPct val="115000"/>
                        </a:lnSpc>
                        <a:spcAft>
                          <a:spcPts val="1000"/>
                        </a:spcAft>
                      </a:pPr>
                      <a:r>
                        <a:rPr lang="en-GB" sz="900">
                          <a:effectLst/>
                        </a:rPr>
                        <a:t>Processes quality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KPC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2629894291"/>
                  </a:ext>
                </a:extLst>
              </a:tr>
              <a:tr h="149530">
                <a:tc>
                  <a:txBody>
                    <a:bodyPr/>
                    <a:lstStyle/>
                    <a:p>
                      <a:pPr algn="just">
                        <a:lnSpc>
                          <a:spcPct val="115000"/>
                        </a:lnSpc>
                        <a:spcAft>
                          <a:spcPts val="1000"/>
                        </a:spcAft>
                      </a:pPr>
                      <a:r>
                        <a:rPr lang="en-GB" sz="900">
                          <a:effectLst/>
                        </a:rPr>
                        <a:t>Compulsory product certification</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CPC</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2120602515"/>
                  </a:ext>
                </a:extLst>
              </a:tr>
              <a:tr h="149530">
                <a:tc>
                  <a:txBody>
                    <a:bodyPr/>
                    <a:lstStyle/>
                    <a:p>
                      <a:pPr algn="just">
                        <a:lnSpc>
                          <a:spcPct val="115000"/>
                        </a:lnSpc>
                        <a:spcAft>
                          <a:spcPts val="1000"/>
                        </a:spcAft>
                      </a:pPr>
                      <a:r>
                        <a:rPr lang="en-GB" sz="900">
                          <a:effectLst/>
                        </a:rPr>
                        <a:t>Results of processes quality control</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PQC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2298772874"/>
                  </a:ext>
                </a:extLst>
              </a:tr>
              <a:tr h="149530">
                <a:tc>
                  <a:txBody>
                    <a:bodyPr/>
                    <a:lstStyle/>
                    <a:p>
                      <a:pPr algn="just">
                        <a:lnSpc>
                          <a:spcPct val="115000"/>
                        </a:lnSpc>
                        <a:spcAft>
                          <a:spcPts val="1000"/>
                        </a:spcAft>
                      </a:pPr>
                      <a:r>
                        <a:rPr lang="en-GB" sz="900">
                          <a:effectLst/>
                        </a:rPr>
                        <a:t>Product quality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PRQ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1840428191"/>
                  </a:ext>
                </a:extLst>
              </a:tr>
              <a:tr h="149530">
                <a:tc>
                  <a:txBody>
                    <a:bodyPr/>
                    <a:lstStyle/>
                    <a:p>
                      <a:pPr algn="just">
                        <a:lnSpc>
                          <a:spcPct val="115000"/>
                        </a:lnSpc>
                        <a:spcAft>
                          <a:spcPts val="1000"/>
                        </a:spcAft>
                      </a:pPr>
                      <a:r>
                        <a:rPr lang="en-GB" sz="900">
                          <a:effectLst/>
                        </a:rPr>
                        <a:t>Quality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PQA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1359697883"/>
                  </a:ext>
                </a:extLst>
              </a:tr>
              <a:tr h="149530">
                <a:tc>
                  <a:txBody>
                    <a:bodyPr/>
                    <a:lstStyle/>
                    <a:p>
                      <a:pPr algn="just">
                        <a:lnSpc>
                          <a:spcPct val="115000"/>
                        </a:lnSpc>
                        <a:spcAft>
                          <a:spcPts val="1000"/>
                        </a:spcAft>
                      </a:pPr>
                      <a:r>
                        <a:rPr lang="en-GB" sz="900">
                          <a:effectLst/>
                        </a:rPr>
                        <a:t>Purchasing value</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PUV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809026406"/>
                  </a:ext>
                </a:extLst>
              </a:tr>
              <a:tr h="149530">
                <a:tc>
                  <a:txBody>
                    <a:bodyPr/>
                    <a:lstStyle/>
                    <a:p>
                      <a:pPr algn="just">
                        <a:lnSpc>
                          <a:spcPct val="115000"/>
                        </a:lnSpc>
                        <a:spcAft>
                          <a:spcPts val="1000"/>
                        </a:spcAft>
                      </a:pPr>
                      <a:r>
                        <a:rPr lang="en-GB" sz="900">
                          <a:effectLst/>
                        </a:rPr>
                        <a:t>Transport costs</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TRC</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3162778519"/>
                  </a:ext>
                </a:extLst>
              </a:tr>
              <a:tr h="149530">
                <a:tc>
                  <a:txBody>
                    <a:bodyPr/>
                    <a:lstStyle/>
                    <a:p>
                      <a:pPr algn="just">
                        <a:lnSpc>
                          <a:spcPct val="115000"/>
                        </a:lnSpc>
                        <a:spcAft>
                          <a:spcPts val="1000"/>
                        </a:spcAft>
                      </a:pPr>
                      <a:r>
                        <a:rPr lang="en-GB" sz="900">
                          <a:effectLst/>
                        </a:rPr>
                        <a:t>Costs of packaging</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COP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2513470774"/>
                  </a:ext>
                </a:extLst>
              </a:tr>
              <a:tr h="149530">
                <a:tc>
                  <a:txBody>
                    <a:bodyPr/>
                    <a:lstStyle/>
                    <a:p>
                      <a:pPr algn="just">
                        <a:lnSpc>
                          <a:spcPct val="115000"/>
                        </a:lnSpc>
                        <a:spcAft>
                          <a:spcPts val="1000"/>
                        </a:spcAft>
                      </a:pPr>
                      <a:r>
                        <a:rPr lang="en-GB" sz="900">
                          <a:effectLst/>
                        </a:rPr>
                        <a:t>Costs of storage</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COS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1905922314"/>
                  </a:ext>
                </a:extLst>
              </a:tr>
              <a:tr h="149530">
                <a:tc>
                  <a:txBody>
                    <a:bodyPr/>
                    <a:lstStyle/>
                    <a:p>
                      <a:pPr algn="just">
                        <a:lnSpc>
                          <a:spcPct val="115000"/>
                        </a:lnSpc>
                        <a:spcAft>
                          <a:spcPts val="1000"/>
                        </a:spcAft>
                      </a:pPr>
                      <a:r>
                        <a:rPr lang="en-GB" sz="900">
                          <a:effectLst/>
                        </a:rPr>
                        <a:t>Costs tariff</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COT</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352643698"/>
                  </a:ext>
                </a:extLst>
              </a:tr>
              <a:tr h="149530">
                <a:tc>
                  <a:txBody>
                    <a:bodyPr/>
                    <a:lstStyle/>
                    <a:p>
                      <a:pPr algn="just">
                        <a:lnSpc>
                          <a:spcPct val="115000"/>
                        </a:lnSpc>
                        <a:spcAft>
                          <a:spcPts val="1000"/>
                        </a:spcAft>
                      </a:pPr>
                      <a:r>
                        <a:rPr lang="en-GB" sz="900">
                          <a:effectLst/>
                        </a:rPr>
                        <a:t>Total costs</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TOC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664047680"/>
                  </a:ext>
                </a:extLst>
              </a:tr>
              <a:tr h="149530">
                <a:tc>
                  <a:txBody>
                    <a:bodyPr/>
                    <a:lstStyle/>
                    <a:p>
                      <a:pPr algn="just">
                        <a:lnSpc>
                          <a:spcPct val="115000"/>
                        </a:lnSpc>
                        <a:spcAft>
                          <a:spcPts val="1000"/>
                        </a:spcAft>
                      </a:pPr>
                      <a:r>
                        <a:rPr lang="en-GB" sz="900">
                          <a:effectLst/>
                        </a:rPr>
                        <a:t>Distance to supplier</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DIS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681323032"/>
                  </a:ext>
                </a:extLst>
              </a:tr>
              <a:tr h="149530">
                <a:tc>
                  <a:txBody>
                    <a:bodyPr/>
                    <a:lstStyle/>
                    <a:p>
                      <a:pPr algn="just">
                        <a:lnSpc>
                          <a:spcPct val="115000"/>
                        </a:lnSpc>
                        <a:spcAft>
                          <a:spcPts val="1000"/>
                        </a:spcAft>
                      </a:pPr>
                      <a:r>
                        <a:rPr lang="en-GB" sz="900">
                          <a:effectLst/>
                        </a:rPr>
                        <a:t>Delivery time</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DET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3314377270"/>
                  </a:ext>
                </a:extLst>
              </a:tr>
              <a:tr h="149530">
                <a:tc>
                  <a:txBody>
                    <a:bodyPr/>
                    <a:lstStyle/>
                    <a:p>
                      <a:pPr algn="just">
                        <a:lnSpc>
                          <a:spcPct val="115000"/>
                        </a:lnSpc>
                        <a:spcAft>
                          <a:spcPts val="1000"/>
                        </a:spcAft>
                      </a:pPr>
                      <a:r>
                        <a:rPr lang="en-GB" sz="900">
                          <a:effectLst/>
                        </a:rPr>
                        <a:t>Delivery terms</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DTE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3795044953"/>
                  </a:ext>
                </a:extLst>
              </a:tr>
              <a:tr h="149530">
                <a:tc>
                  <a:txBody>
                    <a:bodyPr/>
                    <a:lstStyle/>
                    <a:p>
                      <a:pPr algn="just">
                        <a:lnSpc>
                          <a:spcPct val="115000"/>
                        </a:lnSpc>
                        <a:spcAft>
                          <a:spcPts val="1000"/>
                        </a:spcAft>
                      </a:pPr>
                      <a:r>
                        <a:rPr lang="en-GB" sz="900">
                          <a:effectLst/>
                        </a:rPr>
                        <a:t>Possibility of online orders</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OPP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2743914571"/>
                  </a:ext>
                </a:extLst>
              </a:tr>
              <a:tr h="149530">
                <a:tc>
                  <a:txBody>
                    <a:bodyPr/>
                    <a:lstStyle/>
                    <a:p>
                      <a:pPr algn="just">
                        <a:lnSpc>
                          <a:spcPct val="115000"/>
                        </a:lnSpc>
                        <a:spcAft>
                          <a:spcPts val="1000"/>
                        </a:spcAft>
                      </a:pPr>
                      <a:r>
                        <a:rPr lang="en-GB" sz="900">
                          <a:effectLst/>
                        </a:rPr>
                        <a:t>Possibility of product modification</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PMP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3614290861"/>
                  </a:ext>
                </a:extLst>
              </a:tr>
              <a:tr h="149530">
                <a:tc>
                  <a:txBody>
                    <a:bodyPr/>
                    <a:lstStyle/>
                    <a:p>
                      <a:pPr algn="just">
                        <a:lnSpc>
                          <a:spcPct val="115000"/>
                        </a:lnSpc>
                        <a:spcAft>
                          <a:spcPts val="1000"/>
                        </a:spcAft>
                      </a:pPr>
                      <a:r>
                        <a:rPr lang="en-GB" sz="900">
                          <a:effectLst/>
                        </a:rPr>
                        <a:t>Possibility of joint development</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JDP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494368558"/>
                  </a:ext>
                </a:extLst>
              </a:tr>
              <a:tr h="149530">
                <a:tc>
                  <a:txBody>
                    <a:bodyPr/>
                    <a:lstStyle/>
                    <a:p>
                      <a:pPr algn="just">
                        <a:lnSpc>
                          <a:spcPct val="115000"/>
                        </a:lnSpc>
                        <a:spcAft>
                          <a:spcPts val="1000"/>
                        </a:spcAft>
                      </a:pPr>
                      <a:r>
                        <a:rPr lang="en-GB" sz="900">
                          <a:effectLst/>
                        </a:rPr>
                        <a:t>Possibility of activities delegation</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ADP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1256856123"/>
                  </a:ext>
                </a:extLst>
              </a:tr>
              <a:tr h="149530">
                <a:tc>
                  <a:txBody>
                    <a:bodyPr/>
                    <a:lstStyle/>
                    <a:p>
                      <a:pPr algn="just">
                        <a:lnSpc>
                          <a:spcPct val="115000"/>
                        </a:lnSpc>
                        <a:spcAft>
                          <a:spcPts val="1000"/>
                        </a:spcAft>
                      </a:pPr>
                      <a:r>
                        <a:rPr lang="en-GB" sz="900">
                          <a:effectLst/>
                        </a:rPr>
                        <a:t>Possibility of deferred payment</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PDP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2891570899"/>
                  </a:ext>
                </a:extLst>
              </a:tr>
              <a:tr h="149530">
                <a:tc>
                  <a:txBody>
                    <a:bodyPr/>
                    <a:lstStyle/>
                    <a:p>
                      <a:pPr algn="just">
                        <a:lnSpc>
                          <a:spcPct val="115000"/>
                        </a:lnSpc>
                        <a:spcAft>
                          <a:spcPts val="1000"/>
                        </a:spcAft>
                      </a:pPr>
                      <a:r>
                        <a:rPr lang="en-GB" sz="900">
                          <a:effectLst/>
                        </a:rPr>
                        <a:t>Supplier flexibility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a:effectLst/>
                        </a:rPr>
                        <a:t>SUF</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3258277020"/>
                  </a:ext>
                </a:extLst>
              </a:tr>
              <a:tr h="149530">
                <a:tc>
                  <a:txBody>
                    <a:bodyPr/>
                    <a:lstStyle/>
                    <a:p>
                      <a:pPr algn="just">
                        <a:lnSpc>
                          <a:spcPct val="115000"/>
                        </a:lnSpc>
                        <a:spcAft>
                          <a:spcPts val="1000"/>
                        </a:spcAft>
                      </a:pPr>
                      <a:r>
                        <a:rPr lang="en-GB" sz="900">
                          <a:effectLst/>
                        </a:rPr>
                        <a:t>Sustainability of supplier</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tc>
                  <a:txBody>
                    <a:bodyPr/>
                    <a:lstStyle/>
                    <a:p>
                      <a:pPr algn="just">
                        <a:lnSpc>
                          <a:spcPct val="115000"/>
                        </a:lnSpc>
                        <a:spcAft>
                          <a:spcPts val="1000"/>
                        </a:spcAft>
                      </a:pPr>
                      <a:r>
                        <a:rPr lang="en-GB" sz="900" dirty="0">
                          <a:effectLst/>
                        </a:rPr>
                        <a:t>SUS</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60" marR="62160" marT="0" marB="0"/>
                </a:tc>
                <a:extLst>
                  <a:ext uri="{0D108BD9-81ED-4DB2-BD59-A6C34878D82A}">
                    <a16:rowId xmlns:a16="http://schemas.microsoft.com/office/drawing/2014/main" val="1666033228"/>
                  </a:ext>
                </a:extLst>
              </a:tr>
            </a:tbl>
          </a:graphicData>
        </a:graphic>
      </p:graphicFrame>
      <p:pic>
        <p:nvPicPr>
          <p:cNvPr id="5" name="Obrázek 4">
            <a:extLst>
              <a:ext uri="{FF2B5EF4-FFF2-40B4-BE49-F238E27FC236}">
                <a16:creationId xmlns:a16="http://schemas.microsoft.com/office/drawing/2014/main" id="{2142FEEC-809E-487A-975C-D1F62CD1E2FA}"/>
              </a:ext>
            </a:extLst>
          </p:cNvPr>
          <p:cNvPicPr/>
          <p:nvPr/>
        </p:nvPicPr>
        <p:blipFill>
          <a:blip r:embed="rId4">
            <a:extLst>
              <a:ext uri="{28A0092B-C50C-407E-A947-70E740481C1C}">
                <a14:useLocalDpi xmlns:a14="http://schemas.microsoft.com/office/drawing/2010/main" val="0"/>
              </a:ext>
            </a:extLst>
          </a:blip>
          <a:stretch>
            <a:fillRect/>
          </a:stretch>
        </p:blipFill>
        <p:spPr>
          <a:xfrm>
            <a:off x="7559351" y="1386731"/>
            <a:ext cx="4067175" cy="4436110"/>
          </a:xfrm>
          <a:prstGeom prst="rect">
            <a:avLst/>
          </a:prstGeom>
        </p:spPr>
      </p:pic>
    </p:spTree>
    <p:extLst>
      <p:ext uri="{BB962C8B-B14F-4D97-AF65-F5344CB8AC3E}">
        <p14:creationId xmlns:p14="http://schemas.microsoft.com/office/powerpoint/2010/main" val="2195106448"/>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96362C-9096-4501-9E93-560874C16039}"/>
              </a:ext>
            </a:extLst>
          </p:cNvPr>
          <p:cNvSpPr>
            <a:spLocks noGrp="1"/>
          </p:cNvSpPr>
          <p:nvPr>
            <p:ph type="title"/>
          </p:nvPr>
        </p:nvSpPr>
        <p:spPr/>
        <p:txBody>
          <a:bodyPr/>
          <a:lstStyle/>
          <a:p>
            <a:r>
              <a:rPr lang="cs-CZ" b="1" dirty="0">
                <a:solidFill>
                  <a:srgbClr val="C00000"/>
                </a:solidFill>
              </a:rPr>
              <a:t>KRITÉRIA HODNOCENÍ</a:t>
            </a:r>
          </a:p>
        </p:txBody>
      </p:sp>
      <p:sp>
        <p:nvSpPr>
          <p:cNvPr id="3" name="Zástupný obsah 2">
            <a:extLst>
              <a:ext uri="{FF2B5EF4-FFF2-40B4-BE49-F238E27FC236}">
                <a16:creationId xmlns:a16="http://schemas.microsoft.com/office/drawing/2014/main" id="{531B065E-99FC-4796-8DDC-3FB7635B2577}"/>
              </a:ext>
            </a:extLst>
          </p:cNvPr>
          <p:cNvSpPr>
            <a:spLocks noGrp="1"/>
          </p:cNvSpPr>
          <p:nvPr>
            <p:ph idx="1"/>
          </p:nvPr>
        </p:nvSpPr>
        <p:spPr/>
        <p:txBody>
          <a:bodyPr>
            <a:normAutofit fontScale="92500"/>
          </a:bodyPr>
          <a:lstStyle/>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Obecně lze říci, že do hodnoticích kritérií musí být zahrnuty parametry, které ovlivní rozhodnutí o nákupu produktu. U některých produktů to může pouze cena, u některých zase celé spektrum kritérií a cena nebude hrát významnou roli.</a:t>
            </a:r>
          </a:p>
          <a:p>
            <a:pPr algn="just">
              <a:lnSpc>
                <a:spcPct val="125000"/>
              </a:lnSpc>
              <a:spcAft>
                <a:spcPts val="500"/>
              </a:spcAft>
              <a:tabLst>
                <a:tab pos="269875"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Podle provedeného výzkumu 68 článků (87,18%) popisuje </a:t>
            </a:r>
            <a:r>
              <a:rPr lang="cs-C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kvalitu</a:t>
            </a:r>
            <a:r>
              <a:rPr lang="cs-CZ" sz="1800" dirty="0">
                <a:effectLst/>
                <a:latin typeface="Calibri" panose="020F0502020204030204" pitchFamily="34" charset="0"/>
                <a:ea typeface="Calibri" panose="020F0502020204030204" pitchFamily="34" charset="0"/>
                <a:cs typeface="Times New Roman" panose="02020603050405020304" pitchFamily="18" charset="0"/>
              </a:rPr>
              <a:t> jako základní kritérium při hodnocení dodavatelů. V odborných článcích se popisují různé atributy kvality, jako „dodržování kvality“, „neustálé zlepšování“,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Six</a:t>
            </a:r>
            <a:r>
              <a:rPr lang="cs-CZ" sz="1800" dirty="0">
                <a:effectLst/>
                <a:latin typeface="Calibri" panose="020F0502020204030204" pitchFamily="34" charset="0"/>
                <a:ea typeface="Calibri" panose="020F0502020204030204" pitchFamily="34" charset="0"/>
                <a:cs typeface="Times New Roman" panose="02020603050405020304" pitchFamily="18" charset="0"/>
              </a:rPr>
              <a:t> Sigma programy“ nebo program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Total</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Quality</a:t>
            </a:r>
            <a:r>
              <a:rPr lang="cs-CZ" sz="1800" dirty="0">
                <a:effectLst/>
                <a:latin typeface="Calibri" panose="020F0502020204030204" pitchFamily="34" charset="0"/>
                <a:ea typeface="Calibri" panose="020F0502020204030204" pitchFamily="34" charset="0"/>
                <a:cs typeface="Times New Roman" panose="02020603050405020304" pitchFamily="18" charset="0"/>
              </a:rPr>
              <a:t> Management, „kvalita služeb“, „zkušenost s kvalitou služeb“ a další. Druhým nejoblíbenějším kritériem jsou </a:t>
            </a:r>
            <a:r>
              <a:rPr lang="cs-C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podmínky dodání </a:t>
            </a:r>
            <a:r>
              <a:rPr lang="cs-CZ" sz="1800" dirty="0">
                <a:effectLst/>
                <a:latin typeface="Calibri" panose="020F0502020204030204" pitchFamily="34" charset="0"/>
                <a:ea typeface="Calibri" panose="020F0502020204030204" pitchFamily="34" charset="0"/>
                <a:cs typeface="Times New Roman" panose="02020603050405020304" pitchFamily="18" charset="0"/>
              </a:rPr>
              <a:t>(82,05%). V odborných článcích se popisují různé atributy podmínek dodání, jako „vhodnost termínu dodání“, „dodržení splatnosti“, „stupeň blízkosti“, „dodání a umístění“, „dodací doba“, „spolehlivost dodávek“, „geografické podmínky“ a další. Do této kategorií lze zařádit i úroveň flexibility dodavatele.</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Třetím nejoblíbenějším kritériem je </a:t>
            </a:r>
            <a:r>
              <a:rPr lang="cs-C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cena / náklady </a:t>
            </a:r>
            <a:r>
              <a:rPr lang="cs-CZ" sz="1800" dirty="0">
                <a:effectLst/>
                <a:latin typeface="Calibri" panose="020F0502020204030204" pitchFamily="34" charset="0"/>
                <a:ea typeface="Calibri" panose="020F0502020204030204" pitchFamily="34" charset="0"/>
                <a:cs typeface="Times New Roman" panose="02020603050405020304" pitchFamily="18" charset="0"/>
              </a:rPr>
              <a:t>(80,77%). Jeho atributy jsou popisovány jako „konkurenceschopnost nákladů“, „schopnost ke snížení nákladů“, „celkové náklady na dodávky“ a další.</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současné době existuje řada přístupů k volbě hodnoticích kritérií. Dále jsou uvedeny některé z aktuálních přístupů.</a:t>
            </a:r>
          </a:p>
          <a:p>
            <a:endParaRPr lang="cs-CZ" dirty="0"/>
          </a:p>
        </p:txBody>
      </p:sp>
    </p:spTree>
    <p:extLst>
      <p:ext uri="{BB962C8B-B14F-4D97-AF65-F5344CB8AC3E}">
        <p14:creationId xmlns:p14="http://schemas.microsoft.com/office/powerpoint/2010/main" val="2794448277"/>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ED45FD-6594-4226-A919-0D246F1AA8DB}"/>
              </a:ext>
            </a:extLst>
          </p:cNvPr>
          <p:cNvSpPr>
            <a:spLocks noGrp="1"/>
          </p:cNvSpPr>
          <p:nvPr>
            <p:ph type="title"/>
          </p:nvPr>
        </p:nvSpPr>
        <p:spPr/>
        <p:txBody>
          <a:bodyPr/>
          <a:lstStyle/>
          <a:p>
            <a:r>
              <a:rPr lang="cs-CZ" b="1" dirty="0">
                <a:solidFill>
                  <a:srgbClr val="C00000"/>
                </a:solidFill>
              </a:rPr>
              <a:t>KRITÉRIA HODNOCENÍ</a:t>
            </a:r>
          </a:p>
        </p:txBody>
      </p:sp>
      <p:sp>
        <p:nvSpPr>
          <p:cNvPr id="3" name="Zástupný obsah 2">
            <a:extLst>
              <a:ext uri="{FF2B5EF4-FFF2-40B4-BE49-F238E27FC236}">
                <a16:creationId xmlns:a16="http://schemas.microsoft.com/office/drawing/2014/main" id="{B54FC7EE-7FC5-46FB-86CB-37A7FC0FCC73}"/>
              </a:ext>
            </a:extLst>
          </p:cNvPr>
          <p:cNvSpPr>
            <a:spLocks noGrp="1"/>
          </p:cNvSpPr>
          <p:nvPr>
            <p:ph idx="1"/>
          </p:nvPr>
        </p:nvSpPr>
        <p:spPr/>
        <p:txBody>
          <a:bodyPr>
            <a:normAutofit/>
          </a:bodyPr>
          <a:lstStyle/>
          <a:p>
            <a:pPr marL="1600200" lvl="3" indent="-228600" algn="l">
              <a:lnSpc>
                <a:spcPct val="150000"/>
              </a:lnSpc>
              <a:spcAft>
                <a:spcPts val="600"/>
              </a:spcAft>
              <a:buFont typeface="+mj-lt"/>
              <a:buAutoNum type="arabicPeriod"/>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KPI - kritické indikátory nákupu.</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V rámci svého hodnoticího systému progresivní podniky nastavují tzv. kritické indikátory nákupu, mezi něž patří například logistické ukazatele, jako je obrátkovost zásob, dosah zásob, náklady na pořízení dodávky, náklady na skladování a udržování zásob, čas dodávky apod.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gn="l">
              <a:lnSpc>
                <a:spcPct val="150000"/>
              </a:lnSpc>
              <a:spcAft>
                <a:spcPts val="600"/>
              </a:spcAft>
              <a:buFont typeface="+mj-lt"/>
              <a:buAutoNum type="arabicPeriod"/>
            </a:pPr>
            <a:r>
              <a:rPr lang="cs-CZ" sz="12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Environmentálně orientovaná kritéria.</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100" dirty="0">
                <a:effectLst/>
                <a:latin typeface="Calibri" panose="020F0502020204030204" pitchFamily="34" charset="0"/>
                <a:ea typeface="Calibri" panose="020F0502020204030204" pitchFamily="34" charset="0"/>
                <a:cs typeface="Times New Roman" panose="02020603050405020304" pitchFamily="18" charset="0"/>
              </a:rPr>
              <a:t>podíl na „zeleném“ trhu,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100" dirty="0">
                <a:effectLst/>
                <a:latin typeface="Calibri" panose="020F0502020204030204" pitchFamily="34" charset="0"/>
                <a:ea typeface="Calibri" panose="020F0502020204030204" pitchFamily="34" charset="0"/>
                <a:cs typeface="Times New Roman" panose="02020603050405020304" pitchFamily="18" charset="0"/>
              </a:rPr>
              <a:t>dodržování environmentální politiky,</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100" dirty="0">
                <a:effectLst/>
                <a:latin typeface="Calibri" panose="020F0502020204030204" pitchFamily="34" charset="0"/>
                <a:ea typeface="Calibri" panose="020F0502020204030204" pitchFamily="34" charset="0"/>
                <a:cs typeface="Times New Roman" panose="02020603050405020304" pitchFamily="18" charset="0"/>
              </a:rPr>
              <a:t>účast na „zelených“ projektech,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100" dirty="0">
                <a:effectLst/>
                <a:latin typeface="Calibri" panose="020F0502020204030204" pitchFamily="34" charset="0"/>
                <a:ea typeface="Calibri" panose="020F0502020204030204" pitchFamily="34" charset="0"/>
                <a:cs typeface="Times New Roman" panose="02020603050405020304" pitchFamily="18" charset="0"/>
              </a:rPr>
              <a:t>školení zaměstnanců,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100" dirty="0">
                <a:effectLst/>
                <a:latin typeface="Calibri" panose="020F0502020204030204" pitchFamily="34" charset="0"/>
                <a:ea typeface="Calibri" panose="020F0502020204030204" pitchFamily="34" charset="0"/>
                <a:cs typeface="Times New Roman" panose="02020603050405020304" pitchFamily="18" charset="0"/>
              </a:rPr>
              <a:t>podpora designu produktu šetrného k životnímu prostředí,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1000"/>
              </a:spcAft>
              <a:buFont typeface="Symbol" panose="05050102010706020507" pitchFamily="18" charset="2"/>
              <a:buChar char=""/>
            </a:pPr>
            <a:r>
              <a:rPr lang="cs-CZ" sz="1100" dirty="0">
                <a:effectLst/>
                <a:latin typeface="Calibri" panose="020F0502020204030204" pitchFamily="34" charset="0"/>
                <a:ea typeface="Calibri" panose="020F0502020204030204" pitchFamily="34" charset="0"/>
                <a:cs typeface="Times New Roman" panose="02020603050405020304" pitchFamily="18" charset="0"/>
              </a:rPr>
              <a:t>certifikace ochrany životního prostředí atd.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81313169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66942-A92B-49AA-A3FF-E543DA0BAF1C}"/>
              </a:ext>
            </a:extLst>
          </p:cNvPr>
          <p:cNvSpPr>
            <a:spLocks noGrp="1"/>
          </p:cNvSpPr>
          <p:nvPr>
            <p:ph type="title"/>
          </p:nvPr>
        </p:nvSpPr>
        <p:spPr/>
        <p:txBody>
          <a:bodyPr>
            <a:normAutofit/>
          </a:bodyPr>
          <a:lstStyle/>
          <a:p>
            <a:r>
              <a:rPr lang="cs-CZ"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Typy dodavatelských řetězců</a:t>
            </a:r>
            <a:endParaRPr lang="cs-CZ" sz="6000" b="1" dirty="0">
              <a:solidFill>
                <a:srgbClr val="C00000"/>
              </a:solidFill>
            </a:endParaRPr>
          </a:p>
        </p:txBody>
      </p:sp>
      <p:sp>
        <p:nvSpPr>
          <p:cNvPr id="3" name="Zástupný obsah 2">
            <a:extLst>
              <a:ext uri="{FF2B5EF4-FFF2-40B4-BE49-F238E27FC236}">
                <a16:creationId xmlns:a16="http://schemas.microsoft.com/office/drawing/2014/main" id="{31102D00-DA7C-43DD-AC82-8BD3B08AB0E1}"/>
              </a:ext>
            </a:extLst>
          </p:cNvPr>
          <p:cNvSpPr>
            <a:spLocks noGrp="1"/>
          </p:cNvSpPr>
          <p:nvPr>
            <p:ph idx="1"/>
          </p:nvPr>
        </p:nvSpPr>
        <p:spPr/>
        <p:txBody>
          <a:bodyPr>
            <a:normAutofit fontScale="70000" lnSpcReduction="20000"/>
          </a:bodyPr>
          <a:lstStyle/>
          <a:p>
            <a:pPr marL="0" indent="0" algn="just">
              <a:lnSpc>
                <a:spcPct val="150000"/>
              </a:lnSpc>
              <a:spcBef>
                <a:spcPts val="600"/>
              </a:spcBef>
              <a:spcAft>
                <a:spcPts val="6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Rozlišují se tři </a:t>
            </a:r>
            <a:r>
              <a:rPr lang="cs-CZ" sz="18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základní typy dodavatelských řetězců</a:t>
            </a:r>
            <a:r>
              <a:rPr lang="cs-C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spcAft>
                <a:spcPts val="1000"/>
              </a:spcAft>
              <a:buClr>
                <a:srgbClr val="F79377"/>
              </a:buClr>
              <a:buSzPts val="800"/>
              <a:buFont typeface="Symbol" panose="05050102010706020507" pitchFamily="18" charset="2"/>
              <a:buChar char=""/>
            </a:pPr>
            <a:r>
              <a:rPr lang="cs-CZ" sz="1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Tradiční řetězce s přetržitými toky.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600"/>
              </a:spcBef>
              <a:spcAft>
                <a:spcPts val="6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V řetězci existují sklady a mezisklady, ve kterých se tok zastavuje (sklad surovin, mezisklady u různých výrobních zařízení a strojů, sklad hotových výrobků – odkud se vyřizují zákaznické objednávky). Vyrábí se ve velkých dávkách, aby se dosáhlo snížení cen nakupovaných surovin a jiných materiálů. Mezi články se uplatňuje tlačný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push</a:t>
            </a:r>
            <a:r>
              <a:rPr lang="cs-CZ" sz="1800" dirty="0">
                <a:effectLst/>
                <a:latin typeface="Calibri" panose="020F0502020204030204" pitchFamily="34" charset="0"/>
                <a:ea typeface="Calibri" panose="020F0502020204030204" pitchFamily="34" charset="0"/>
                <a:cs typeface="Times New Roman" panose="02020603050405020304" pitchFamily="18" charset="0"/>
              </a:rPr>
              <a:t>) princip.</a:t>
            </a:r>
          </a:p>
          <a:p>
            <a:pPr marL="342900" lvl="0" indent="-342900" algn="just">
              <a:lnSpc>
                <a:spcPct val="125000"/>
              </a:lnSpc>
              <a:spcAft>
                <a:spcPts val="1000"/>
              </a:spcAft>
              <a:buClr>
                <a:srgbClr val="F79377"/>
              </a:buClr>
              <a:buSzPts val="800"/>
              <a:buFont typeface="Symbol" panose="05050102010706020507" pitchFamily="18" charset="2"/>
              <a:buChar char=""/>
            </a:pPr>
            <a:r>
              <a:rPr lang="cs-CZ" sz="1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Řetězce s kontinuálními toky.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600"/>
              </a:spcBef>
              <a:spcAft>
                <a:spcPts val="6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Odstraňuje sklady surovin, redukuje sklady hotových výrobků, protože existuje systém Just – In-Time. Uplatňuje se tažný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pull</a:t>
            </a:r>
            <a:r>
              <a:rPr lang="cs-CZ" sz="1800" dirty="0">
                <a:effectLst/>
                <a:latin typeface="Calibri" panose="020F0502020204030204" pitchFamily="34" charset="0"/>
                <a:ea typeface="Calibri" panose="020F0502020204030204" pitchFamily="34" charset="0"/>
                <a:cs typeface="Times New Roman" panose="02020603050405020304" pitchFamily="18" charset="0"/>
              </a:rPr>
              <a:t>) princip, vyrábí se v malých dávkách, materiálový tok je plynulejší. Rozhodujícím článkem je výroba, která musí reagovat pružně na požadavky zákazníků.</a:t>
            </a:r>
          </a:p>
          <a:p>
            <a:pPr marL="342900" lvl="0" indent="-342900" algn="just">
              <a:lnSpc>
                <a:spcPct val="125000"/>
              </a:lnSpc>
              <a:spcAft>
                <a:spcPts val="1000"/>
              </a:spcAft>
              <a:buClr>
                <a:srgbClr val="F79377"/>
              </a:buClr>
              <a:buSzPts val="800"/>
              <a:buFont typeface="Symbol" panose="05050102010706020507" pitchFamily="18" charset="2"/>
              <a:buChar char=""/>
            </a:pPr>
            <a:r>
              <a:rPr lang="cs-CZ" sz="1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Řetězce se synchronním tokem.</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600"/>
              </a:spcBef>
              <a:spcAft>
                <a:spcPts val="6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Tvoří ho pouze dodavatel surovin, výrobce, zákazníci. Nově je vytvořen řídící článek, který na základě všech potřebných informací synchronizuje všechny procesy v řetězci dle požadavku zákazníků. Předpokládá se automatická identifikace a elektronická výměna dat.  Přechod k vyspělejším typům logistických řetězců je procesem růstu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integrovanosti</a:t>
            </a:r>
            <a:r>
              <a:rPr lang="cs-CZ" sz="1800" dirty="0">
                <a:effectLst/>
                <a:latin typeface="Calibri" panose="020F0502020204030204" pitchFamily="34" charset="0"/>
                <a:ea typeface="Calibri" panose="020F0502020204030204" pitchFamily="34" charset="0"/>
                <a:cs typeface="Times New Roman" panose="02020603050405020304" pitchFamily="18" charset="0"/>
              </a:rPr>
              <a:t> logistického systému a nazývá se logistickým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reengineeringem</a:t>
            </a:r>
            <a:r>
              <a:rPr lang="cs-CZ" sz="1800" dirty="0">
                <a:effectLst/>
                <a:latin typeface="Calibri" panose="020F0502020204030204" pitchFamily="34" charset="0"/>
                <a:ea typeface="Calibri" panose="020F0502020204030204" pitchFamily="34" charset="0"/>
                <a:cs typeface="Times New Roman" panose="02020603050405020304" pitchFamily="18" charset="0"/>
              </a:rPr>
              <a:t>. Ten odvozuje logistické procesy od potřeby zákazníků. Redukuje hmotné toky náhradou za toky informací. </a:t>
            </a:r>
          </a:p>
          <a:p>
            <a:endParaRPr lang="cs-CZ" dirty="0"/>
          </a:p>
        </p:txBody>
      </p:sp>
    </p:spTree>
    <p:extLst>
      <p:ext uri="{BB962C8B-B14F-4D97-AF65-F5344CB8AC3E}">
        <p14:creationId xmlns:p14="http://schemas.microsoft.com/office/powerpoint/2010/main" val="309488979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F18F5A-0858-4769-8B12-D832011002C9}"/>
              </a:ext>
            </a:extLst>
          </p:cNvPr>
          <p:cNvSpPr>
            <a:spLocks noGrp="1"/>
          </p:cNvSpPr>
          <p:nvPr>
            <p:ph type="title"/>
          </p:nvPr>
        </p:nvSpPr>
        <p:spPr/>
        <p:txBody>
          <a:bodyPr>
            <a:normAutofit/>
          </a:bodyPr>
          <a:lstStyle/>
          <a:p>
            <a:r>
              <a:rPr lang="cs-CZ" sz="24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Úloha velkoobchodních skladů</a:t>
            </a:r>
            <a:endParaRPr lang="cs-CZ" sz="5400" dirty="0"/>
          </a:p>
        </p:txBody>
      </p:sp>
      <p:sp>
        <p:nvSpPr>
          <p:cNvPr id="3" name="Zástupný obsah 2">
            <a:extLst>
              <a:ext uri="{FF2B5EF4-FFF2-40B4-BE49-F238E27FC236}">
                <a16:creationId xmlns:a16="http://schemas.microsoft.com/office/drawing/2014/main" id="{A270A7BA-4CB4-432E-8157-FB26FCC3A274}"/>
              </a:ext>
            </a:extLst>
          </p:cNvPr>
          <p:cNvSpPr>
            <a:spLocks noGrp="1"/>
          </p:cNvSpPr>
          <p:nvPr>
            <p:ph idx="1"/>
          </p:nvPr>
        </p:nvSpPr>
        <p:spPr/>
        <p:txBody>
          <a:bodyPr>
            <a:normAutofit/>
          </a:bodyPr>
          <a:lstStyle/>
          <a:p>
            <a:pPr marL="0" indent="0" algn="just">
              <a:lnSpc>
                <a:spcPct val="150000"/>
              </a:lnSpc>
              <a:spcBef>
                <a:spcPts val="600"/>
              </a:spcBef>
              <a:spcAft>
                <a:spcPts val="6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Velkoobchodní sklady jsou články, které překlenují prostor mezi výrobou a maloobchodem. Rozpor může být:</a:t>
            </a:r>
          </a:p>
          <a:p>
            <a:pPr marL="342900" lvl="0" indent="-342900" algn="l">
              <a:lnSpc>
                <a:spcPct val="150000"/>
              </a:lnSpc>
              <a:spcAft>
                <a:spcPts val="1000"/>
              </a:spcAft>
              <a:buClr>
                <a:srgbClr val="F79377"/>
              </a:buClr>
              <a:buSzPts val="800"/>
              <a:buFont typeface="Symbol" panose="05050102010706020507" pitchFamily="18" charset="2"/>
              <a:buChar char=""/>
            </a:pPr>
            <a:r>
              <a:rPr lang="cs-CZ" sz="1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rozpor sortimentní,</a:t>
            </a:r>
            <a:r>
              <a:rPr lang="cs-CZ" sz="1800" dirty="0">
                <a:effectLst/>
                <a:latin typeface="Calibri" panose="020F0502020204030204" pitchFamily="34" charset="0"/>
                <a:ea typeface="Calibri" panose="020F0502020204030204" pitchFamily="34" charset="0"/>
                <a:cs typeface="Times New Roman" panose="02020603050405020304" pitchFamily="18" charset="0"/>
              </a:rPr>
              <a:t> kdy z výroby vychází jednoduchý sortiment, maloobchod požaduje složitý obchodní sortiment, proto ve velkoobchodních skladech vedle nákupu probíhá kompletace,</a:t>
            </a:r>
          </a:p>
          <a:p>
            <a:pPr marL="342900" lvl="0" indent="-342900" algn="l">
              <a:lnSpc>
                <a:spcPct val="150000"/>
              </a:lnSpc>
              <a:spcAft>
                <a:spcPts val="1000"/>
              </a:spcAft>
              <a:buClr>
                <a:srgbClr val="F79377"/>
              </a:buClr>
              <a:buSzPts val="800"/>
              <a:buFont typeface="Symbol" panose="05050102010706020507" pitchFamily="18" charset="2"/>
              <a:buChar char=""/>
            </a:pPr>
            <a:r>
              <a:rPr lang="cs-CZ" sz="1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rozpor množstevní a časový,</a:t>
            </a:r>
            <a:r>
              <a:rPr lang="cs-CZ" sz="1800" dirty="0">
                <a:effectLst/>
                <a:latin typeface="Calibri" panose="020F0502020204030204" pitchFamily="34" charset="0"/>
                <a:ea typeface="Calibri" panose="020F0502020204030204" pitchFamily="34" charset="0"/>
                <a:cs typeface="Times New Roman" panose="02020603050405020304" pitchFamily="18" charset="0"/>
              </a:rPr>
              <a:t> kdy z výroby odchází velké množství výrobků méně často, maloobchod potřebuje často malé množství, proto se vytvářejí skladové zásoby zboží,</a:t>
            </a:r>
          </a:p>
          <a:p>
            <a:pPr marL="342900" lvl="0" indent="-342900" algn="l">
              <a:lnSpc>
                <a:spcPct val="150000"/>
              </a:lnSpc>
              <a:spcAft>
                <a:spcPts val="1000"/>
              </a:spcAft>
              <a:buClr>
                <a:srgbClr val="F79377"/>
              </a:buClr>
              <a:buSzPts val="800"/>
              <a:buFont typeface="Symbol" panose="05050102010706020507" pitchFamily="18" charset="2"/>
              <a:buChar char=""/>
            </a:pPr>
            <a:r>
              <a:rPr lang="cs-CZ" sz="18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rozpor prostorový,</a:t>
            </a:r>
            <a:r>
              <a:rPr lang="cs-CZ" sz="1800" dirty="0">
                <a:effectLst/>
                <a:latin typeface="Calibri" panose="020F0502020204030204" pitchFamily="34" charset="0"/>
                <a:ea typeface="Calibri" panose="020F0502020204030204" pitchFamily="34" charset="0"/>
                <a:cs typeface="Times New Roman" panose="02020603050405020304" pitchFamily="18" charset="0"/>
              </a:rPr>
              <a:t> kdy výrobní závody jsou u zdrojů surovin, u dopravních cest vzdálené od míst spotřeby, proto se vytvářejí tranzitní sklady.</a:t>
            </a:r>
          </a:p>
          <a:p>
            <a:endParaRPr lang="cs-CZ" dirty="0"/>
          </a:p>
        </p:txBody>
      </p:sp>
    </p:spTree>
    <p:extLst>
      <p:ext uri="{BB962C8B-B14F-4D97-AF65-F5344CB8AC3E}">
        <p14:creationId xmlns:p14="http://schemas.microsoft.com/office/powerpoint/2010/main" val="89522764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A6B83E-6D9D-4DAF-BA50-1F0A4285B1EF}"/>
              </a:ext>
            </a:extLst>
          </p:cNvPr>
          <p:cNvSpPr>
            <a:spLocks noGrp="1"/>
          </p:cNvSpPr>
          <p:nvPr>
            <p:ph type="title"/>
          </p:nvPr>
        </p:nvSpPr>
        <p:spPr/>
        <p:txBody>
          <a:bodyPr/>
          <a:lstStyle/>
          <a:p>
            <a:r>
              <a:rPr lang="cs-CZ" b="1" dirty="0">
                <a:solidFill>
                  <a:srgbClr val="C00000"/>
                </a:solidFill>
              </a:rPr>
              <a:t>Logistická místa styku</a:t>
            </a:r>
          </a:p>
        </p:txBody>
      </p:sp>
      <p:sp>
        <p:nvSpPr>
          <p:cNvPr id="3" name="Zástupný obsah 2">
            <a:extLst>
              <a:ext uri="{FF2B5EF4-FFF2-40B4-BE49-F238E27FC236}">
                <a16:creationId xmlns:a16="http://schemas.microsoft.com/office/drawing/2014/main" id="{7D230582-E98F-4D08-BE01-B2BA63D12B33}"/>
              </a:ext>
            </a:extLst>
          </p:cNvPr>
          <p:cNvSpPr>
            <a:spLocks noGrp="1"/>
          </p:cNvSpPr>
          <p:nvPr>
            <p:ph idx="1"/>
          </p:nvPr>
        </p:nvSpPr>
        <p:spPr/>
        <p:txBody>
          <a:bodyPr/>
          <a:lstStyle/>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Logistická místa styku vznikají na hranicích mezi sousedními systémy či podsystémy v logistickém řetězci. </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místech styku přechází materiálový nebo informační tok přes kompetenční hranice různých útvarů jednoho podniku nebo přes hranice samostatných organizací. Rozeznávají se místa styku mezi:</a:t>
            </a:r>
          </a:p>
          <a:p>
            <a:pPr lvl="1" indent="-342900">
              <a:lnSpc>
                <a:spcPct val="150000"/>
              </a:lnSpc>
              <a:spcAft>
                <a:spcPts val="1000"/>
              </a:spcAft>
              <a:buClr>
                <a:srgbClr val="F79377"/>
              </a:buClr>
              <a:buSzPts val="800"/>
              <a:buFont typeface="Symbol" panose="05050102010706020507" pitchFamily="18" charset="2"/>
              <a:buChar char=""/>
            </a:pPr>
            <a:r>
              <a:rPr lang="cs-CZ" sz="1400" dirty="0">
                <a:effectLst/>
                <a:latin typeface="Calibri" panose="020F0502020204030204" pitchFamily="34" charset="0"/>
                <a:ea typeface="Calibri" panose="020F0502020204030204" pitchFamily="34" charset="0"/>
                <a:cs typeface="Times New Roman" panose="02020603050405020304" pitchFamily="18" charset="0"/>
              </a:rPr>
              <a:t>jednotlivými prvky a články logistického řetězce navzájem,</a:t>
            </a:r>
          </a:p>
          <a:p>
            <a:pPr lvl="1" indent="-342900">
              <a:lnSpc>
                <a:spcPct val="150000"/>
              </a:lnSpc>
              <a:spcAft>
                <a:spcPts val="1000"/>
              </a:spcAft>
              <a:buClr>
                <a:srgbClr val="F79377"/>
              </a:buClr>
              <a:buSzPts val="800"/>
              <a:buFont typeface="Symbol" panose="05050102010706020507" pitchFamily="18" charset="2"/>
              <a:buChar char=""/>
            </a:pPr>
            <a:r>
              <a:rPr lang="cs-CZ" sz="1400" dirty="0">
                <a:effectLst/>
                <a:latin typeface="Calibri" panose="020F0502020204030204" pitchFamily="34" charset="0"/>
                <a:ea typeface="Calibri" panose="020F0502020204030204" pitchFamily="34" charset="0"/>
                <a:cs typeface="Times New Roman" panose="02020603050405020304" pitchFamily="18" charset="0"/>
              </a:rPr>
              <a:t>logistikou a ostatními systémy podniku,</a:t>
            </a:r>
          </a:p>
          <a:p>
            <a:pPr lvl="1" indent="-342900">
              <a:lnSpc>
                <a:spcPct val="150000"/>
              </a:lnSpc>
              <a:spcAft>
                <a:spcPts val="1000"/>
              </a:spcAft>
              <a:buClr>
                <a:srgbClr val="F79377"/>
              </a:buClr>
              <a:buSzPts val="800"/>
              <a:buFont typeface="Symbol" panose="05050102010706020507" pitchFamily="18" charset="2"/>
              <a:buChar char=""/>
            </a:pPr>
            <a:r>
              <a:rPr lang="cs-CZ" sz="1400" dirty="0">
                <a:effectLst/>
                <a:latin typeface="Calibri" panose="020F0502020204030204" pitchFamily="34" charset="0"/>
                <a:ea typeface="Calibri" panose="020F0502020204030204" pitchFamily="34" charset="0"/>
                <a:cs typeface="Times New Roman" panose="02020603050405020304" pitchFamily="18" charset="0"/>
              </a:rPr>
              <a:t>podnikem a jinými organizacemi.</a:t>
            </a:r>
          </a:p>
          <a:p>
            <a:endParaRPr lang="cs-CZ" dirty="0"/>
          </a:p>
        </p:txBody>
      </p:sp>
    </p:spTree>
    <p:extLst>
      <p:ext uri="{BB962C8B-B14F-4D97-AF65-F5344CB8AC3E}">
        <p14:creationId xmlns:p14="http://schemas.microsoft.com/office/powerpoint/2010/main" val="245116972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04BC93-AF53-4AC2-A6D4-E2F914C8EE33}"/>
              </a:ext>
            </a:extLst>
          </p:cNvPr>
          <p:cNvSpPr>
            <a:spLocks noGrp="1"/>
          </p:cNvSpPr>
          <p:nvPr>
            <p:ph type="title"/>
          </p:nvPr>
        </p:nvSpPr>
        <p:spPr/>
        <p:txBody>
          <a:bodyPr/>
          <a:lstStyle/>
          <a:p>
            <a:r>
              <a:rPr lang="cs-CZ" b="1" dirty="0">
                <a:solidFill>
                  <a:srgbClr val="C00000"/>
                </a:solidFill>
              </a:rPr>
              <a:t>Logistická místa styku</a:t>
            </a:r>
            <a:endParaRPr lang="cs-CZ" dirty="0"/>
          </a:p>
        </p:txBody>
      </p:sp>
      <p:sp>
        <p:nvSpPr>
          <p:cNvPr id="3" name="Zástupný obsah 2">
            <a:extLst>
              <a:ext uri="{FF2B5EF4-FFF2-40B4-BE49-F238E27FC236}">
                <a16:creationId xmlns:a16="http://schemas.microsoft.com/office/drawing/2014/main" id="{9FBC03A7-67D4-4365-BA92-A5A3529E69F9}"/>
              </a:ext>
            </a:extLst>
          </p:cNvPr>
          <p:cNvSpPr>
            <a:spLocks noGrp="1"/>
          </p:cNvSpPr>
          <p:nvPr>
            <p:ph idx="1"/>
          </p:nvPr>
        </p:nvSpPr>
        <p:spPr/>
        <p:txBody>
          <a:bodyPr>
            <a:normAutofit/>
          </a:bodyPr>
          <a:lstStyle/>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Existence míst styku je důsledkem rozdílnosti navazujících článků řetězce. Rozdílnost může mít různou povahu:</a:t>
            </a:r>
          </a:p>
          <a:p>
            <a:pPr lvl="1" indent="-342900">
              <a:lnSpc>
                <a:spcPct val="150000"/>
              </a:lnSpc>
              <a:spcAft>
                <a:spcPts val="1000"/>
              </a:spcAft>
              <a:buClr>
                <a:srgbClr val="F79377"/>
              </a:buClr>
              <a:buSzPts val="800"/>
              <a:buFont typeface="Symbol" panose="05050102010706020507" pitchFamily="18" charset="2"/>
              <a:buChar char=""/>
            </a:pPr>
            <a:r>
              <a:rPr lang="cs-CZ" sz="1400" dirty="0">
                <a:effectLst/>
                <a:latin typeface="Calibri" panose="020F0502020204030204" pitchFamily="34" charset="0"/>
                <a:ea typeface="Calibri" panose="020F0502020204030204" pitchFamily="34" charset="0"/>
                <a:cs typeface="Times New Roman" panose="02020603050405020304" pitchFamily="18" charset="0"/>
              </a:rPr>
              <a:t>právní – samostatné podniky, státy,</a:t>
            </a:r>
          </a:p>
          <a:p>
            <a:pPr lvl="1" indent="-342900">
              <a:lnSpc>
                <a:spcPct val="150000"/>
              </a:lnSpc>
              <a:spcAft>
                <a:spcPts val="1000"/>
              </a:spcAft>
              <a:buClr>
                <a:srgbClr val="F79377"/>
              </a:buClr>
              <a:buSzPts val="800"/>
              <a:buFont typeface="Symbol" panose="05050102010706020507" pitchFamily="18" charset="2"/>
              <a:buChar char=""/>
            </a:pPr>
            <a:r>
              <a:rPr lang="cs-CZ" sz="1400" dirty="0">
                <a:effectLst/>
                <a:latin typeface="Calibri" panose="020F0502020204030204" pitchFamily="34" charset="0"/>
                <a:ea typeface="Calibri" panose="020F0502020204030204" pitchFamily="34" charset="0"/>
                <a:cs typeface="Times New Roman" panose="02020603050405020304" pitchFamily="18" charset="0"/>
              </a:rPr>
              <a:t>ekonomickou – útvary, závody, divize se samostatným hospodařením,</a:t>
            </a:r>
          </a:p>
          <a:p>
            <a:pPr lvl="1" indent="-342900">
              <a:lnSpc>
                <a:spcPct val="150000"/>
              </a:lnSpc>
              <a:spcAft>
                <a:spcPts val="1000"/>
              </a:spcAft>
              <a:buClr>
                <a:srgbClr val="F79377"/>
              </a:buClr>
              <a:buSzPts val="800"/>
              <a:buFont typeface="Symbol" panose="05050102010706020507" pitchFamily="18" charset="2"/>
              <a:buChar char=""/>
            </a:pPr>
            <a:r>
              <a:rPr lang="cs-CZ" sz="1400" dirty="0">
                <a:effectLst/>
                <a:latin typeface="Calibri" panose="020F0502020204030204" pitchFamily="34" charset="0"/>
                <a:ea typeface="Calibri" panose="020F0502020204030204" pitchFamily="34" charset="0"/>
                <a:cs typeface="Times New Roman" panose="02020603050405020304" pitchFamily="18" charset="0"/>
              </a:rPr>
              <a:t>organizační – hranice zodpovědnosti jednotlivých pracovníků, útvarů či podnikových funkcí,</a:t>
            </a:r>
          </a:p>
          <a:p>
            <a:pPr lvl="1" indent="-342900">
              <a:lnSpc>
                <a:spcPct val="150000"/>
              </a:lnSpc>
              <a:spcAft>
                <a:spcPts val="1000"/>
              </a:spcAft>
              <a:buClr>
                <a:srgbClr val="F79377"/>
              </a:buClr>
              <a:buSzPts val="800"/>
              <a:buFont typeface="Symbol" panose="05050102010706020507" pitchFamily="18" charset="2"/>
              <a:buChar char=""/>
            </a:pPr>
            <a:r>
              <a:rPr lang="cs-CZ" sz="1400" dirty="0">
                <a:effectLst/>
                <a:latin typeface="Calibri" panose="020F0502020204030204" pitchFamily="34" charset="0"/>
                <a:ea typeface="Calibri" panose="020F0502020204030204" pitchFamily="34" charset="0"/>
                <a:cs typeface="Times New Roman" panose="02020603050405020304" pitchFamily="18" charset="0"/>
              </a:rPr>
              <a:t>informační – hardware, software anebo datová základna informačních či komunikačních systémů.</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Logistická místa styku kladou materiálovému, resp. informačnímu toku, který je překračuje, určitý odpor. Počet míst styku uvnitř podniku je ovlivněn jeho organizační strukturou.</a:t>
            </a:r>
          </a:p>
          <a:p>
            <a:endParaRPr lang="cs-CZ" dirty="0"/>
          </a:p>
        </p:txBody>
      </p:sp>
    </p:spTree>
    <p:extLst>
      <p:ext uri="{BB962C8B-B14F-4D97-AF65-F5344CB8AC3E}">
        <p14:creationId xmlns:p14="http://schemas.microsoft.com/office/powerpoint/2010/main" val="30025583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791916-BBB5-4D01-A69D-84CFAB000E72}"/>
              </a:ext>
            </a:extLst>
          </p:cNvPr>
          <p:cNvSpPr>
            <a:spLocks noGrp="1"/>
          </p:cNvSpPr>
          <p:nvPr>
            <p:ph type="title"/>
          </p:nvPr>
        </p:nvSpPr>
        <p:spPr/>
        <p:txBody>
          <a:bodyPr/>
          <a:lstStyle/>
          <a:p>
            <a:r>
              <a:rPr lang="cs-CZ" b="1" dirty="0">
                <a:solidFill>
                  <a:srgbClr val="C00000"/>
                </a:solidFill>
              </a:rPr>
              <a:t>Logistická místa styku</a:t>
            </a:r>
          </a:p>
        </p:txBody>
      </p:sp>
      <p:sp>
        <p:nvSpPr>
          <p:cNvPr id="3" name="Zástupný obsah 2">
            <a:extLst>
              <a:ext uri="{FF2B5EF4-FFF2-40B4-BE49-F238E27FC236}">
                <a16:creationId xmlns:a16="http://schemas.microsoft.com/office/drawing/2014/main" id="{F6ED3188-2957-4B66-8BEC-72F529B7C5AE}"/>
              </a:ext>
            </a:extLst>
          </p:cNvPr>
          <p:cNvSpPr>
            <a:spLocks noGrp="1"/>
          </p:cNvSpPr>
          <p:nvPr>
            <p:ph idx="1"/>
          </p:nvPr>
        </p:nvSpPr>
        <p:spPr/>
        <p:txBody>
          <a:bodyPr>
            <a:normAutofit/>
          </a:bodyPr>
          <a:lstStyle/>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U materiálového toku je žádoucí sjednotit přepravní, manipulační a skladovací jednotky a sladit je s expedičními obaly. </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U informačního toku jde např. o koordinaci datových základen všech dílčích informačních systémů (jednotná definice údajů, způsob uložení a aktualizace dat, ale i sjednocení formulářů), jakož i o zabezpečení kompatibility výpočetní a komunikační techniky v celém informačním systému. </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Při nedostatečně sladěných článcích vznikají na místech styku větší náklady na změnu toku, která musí být provedena většinou ručně, např. překládka do jiných palet, přepsání přepravních údajů do jiného počítače, vypsání nového formuláře.</a:t>
            </a:r>
          </a:p>
          <a:p>
            <a:endParaRPr lang="cs-CZ" dirty="0"/>
          </a:p>
        </p:txBody>
      </p:sp>
    </p:spTree>
    <p:extLst>
      <p:ext uri="{BB962C8B-B14F-4D97-AF65-F5344CB8AC3E}">
        <p14:creationId xmlns:p14="http://schemas.microsoft.com/office/powerpoint/2010/main" val="1958810248"/>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7C44AB-DEB5-4552-9828-F042EF231A5E}"/>
              </a:ext>
            </a:extLst>
          </p:cNvPr>
          <p:cNvSpPr>
            <a:spLocks noGrp="1"/>
          </p:cNvSpPr>
          <p:nvPr>
            <p:ph type="title"/>
          </p:nvPr>
        </p:nvSpPr>
        <p:spPr/>
        <p:txBody>
          <a:bodyPr/>
          <a:lstStyle/>
          <a:p>
            <a:r>
              <a:rPr lang="cs-CZ" b="1" dirty="0">
                <a:solidFill>
                  <a:srgbClr val="C00000"/>
                </a:solidFill>
              </a:rPr>
              <a:t>Logistická místa styku</a:t>
            </a:r>
            <a:endParaRPr lang="cs-CZ" dirty="0"/>
          </a:p>
        </p:txBody>
      </p:sp>
      <p:sp>
        <p:nvSpPr>
          <p:cNvPr id="3" name="Zástupný obsah 2">
            <a:extLst>
              <a:ext uri="{FF2B5EF4-FFF2-40B4-BE49-F238E27FC236}">
                <a16:creationId xmlns:a16="http://schemas.microsoft.com/office/drawing/2014/main" id="{65A0C313-F2DB-4B2C-A7E5-3FEFF2DF04C6}"/>
              </a:ext>
            </a:extLst>
          </p:cNvPr>
          <p:cNvSpPr>
            <a:spLocks noGrp="1"/>
          </p:cNvSpPr>
          <p:nvPr>
            <p:ph idx="1"/>
          </p:nvPr>
        </p:nvSpPr>
        <p:spPr/>
        <p:txBody>
          <a:bodyPr/>
          <a:lstStyle/>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Čím rozsáhlejší je logistický řetězec, tím více míst styku je třeba překonávat a tím složitější je jejich sladění. Jejich řešení vyžaduje přístupy technické, ekonomické i organizační, někdy i právní.</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Logistické subsystémy podniku mají vztahy i k jiným organizacím - dodavatelům, odběratelům, dopravcům, z čehož vyplývá snaha o jejich vzájemné přizpůsobování. Na styku systémů postrádajících soulad vznikají vícenáklady transformací toku. Tato transformace pak musí být zajišťována zpravidla ručně. Jako příklad lze uvést překládku materiálu či výrobků do odlišných palet u materiálového toku nebo nové pořizování (nahrávání) předávaných údajů u informačního toku.</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Jedním ze sjednocujících nástrojů při řešení vyskytujících se míst styku je typizace a unifikace. Ta může zahrnovat buď jen vlastní podnik, nebo několik organizací, podílejících se na logistickém řetězci.</a:t>
            </a:r>
          </a:p>
          <a:p>
            <a:endParaRPr lang="cs-CZ" dirty="0"/>
          </a:p>
        </p:txBody>
      </p:sp>
    </p:spTree>
    <p:extLst>
      <p:ext uri="{BB962C8B-B14F-4D97-AF65-F5344CB8AC3E}">
        <p14:creationId xmlns:p14="http://schemas.microsoft.com/office/powerpoint/2010/main" val="16750308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075628-9054-459E-BDA5-D5BBB4A1585F}"/>
              </a:ext>
            </a:extLst>
          </p:cNvPr>
          <p:cNvSpPr>
            <a:spLocks noGrp="1"/>
          </p:cNvSpPr>
          <p:nvPr>
            <p:ph type="title"/>
          </p:nvPr>
        </p:nvSpPr>
        <p:spPr/>
        <p:txBody>
          <a:bodyPr>
            <a:normAutofit/>
          </a:bodyPr>
          <a:lstStyle/>
          <a:p>
            <a:r>
              <a:rPr lang="cs-CZ" sz="2800" b="1" dirty="0" err="1">
                <a:solidFill>
                  <a:srgbClr val="E21A23"/>
                </a:solidFill>
                <a:effectLst/>
                <a:latin typeface="Klavika Medium"/>
                <a:ea typeface="Times New Roman" panose="02020603050405020304" pitchFamily="18" charset="0"/>
                <a:cs typeface="Times New Roman" panose="02020603050405020304" pitchFamily="18" charset="0"/>
              </a:rPr>
              <a:t>Value</a:t>
            </a:r>
            <a:r>
              <a:rPr lang="cs-CZ" sz="2800" b="1" dirty="0">
                <a:solidFill>
                  <a:srgbClr val="E21A23"/>
                </a:solidFill>
                <a:effectLst/>
                <a:latin typeface="Klavika Medium"/>
                <a:ea typeface="Times New Roman" panose="02020603050405020304" pitchFamily="18" charset="0"/>
                <a:cs typeface="Times New Roman" panose="02020603050405020304" pitchFamily="18" charset="0"/>
              </a:rPr>
              <a:t> </a:t>
            </a:r>
            <a:r>
              <a:rPr lang="cs-CZ" sz="2800" b="1" dirty="0" err="1">
                <a:solidFill>
                  <a:srgbClr val="E21A23"/>
                </a:solidFill>
                <a:effectLst/>
                <a:latin typeface="Klavika Medium"/>
                <a:ea typeface="Times New Roman" panose="02020603050405020304" pitchFamily="18" charset="0"/>
                <a:cs typeface="Times New Roman" panose="02020603050405020304" pitchFamily="18" charset="0"/>
              </a:rPr>
              <a:t>Chain</a:t>
            </a:r>
            <a:r>
              <a:rPr lang="cs-CZ" sz="2800" b="1" dirty="0">
                <a:solidFill>
                  <a:srgbClr val="E21A23"/>
                </a:solidFill>
                <a:effectLst/>
                <a:latin typeface="Klavika Medium"/>
                <a:ea typeface="Times New Roman" panose="02020603050405020304" pitchFamily="18" charset="0"/>
                <a:cs typeface="Times New Roman" panose="02020603050405020304" pitchFamily="18" charset="0"/>
              </a:rPr>
              <a:t> Management (MHŘ)</a:t>
            </a:r>
            <a:endParaRPr lang="cs-CZ" sz="6000" dirty="0">
              <a:latin typeface="Klavika Medium"/>
            </a:endParaRPr>
          </a:p>
        </p:txBody>
      </p:sp>
      <p:graphicFrame>
        <p:nvGraphicFramePr>
          <p:cNvPr id="5" name="Objekt 4">
            <a:extLst>
              <a:ext uri="{FF2B5EF4-FFF2-40B4-BE49-F238E27FC236}">
                <a16:creationId xmlns:a16="http://schemas.microsoft.com/office/drawing/2014/main" id="{227A750B-CD60-42DE-BC73-748FACE4C729}"/>
              </a:ext>
            </a:extLst>
          </p:cNvPr>
          <p:cNvGraphicFramePr>
            <a:graphicFrameLocks noChangeAspect="1"/>
          </p:cNvGraphicFramePr>
          <p:nvPr>
            <p:extLst>
              <p:ext uri="{D42A27DB-BD31-4B8C-83A1-F6EECF244321}">
                <p14:modId xmlns:p14="http://schemas.microsoft.com/office/powerpoint/2010/main" val="374441506"/>
              </p:ext>
            </p:extLst>
          </p:nvPr>
        </p:nvGraphicFramePr>
        <p:xfrm>
          <a:off x="2974609" y="1988283"/>
          <a:ext cx="4410075" cy="3563938"/>
        </p:xfrm>
        <a:graphic>
          <a:graphicData uri="http://schemas.openxmlformats.org/presentationml/2006/ole">
            <mc:AlternateContent xmlns:mc="http://schemas.openxmlformats.org/markup-compatibility/2006">
              <mc:Choice xmlns:v="urn:schemas-microsoft-com:vml" Requires="v">
                <p:oleObj spid="_x0000_s1032" name="Rastrový obrázek" r:id="rId5" imgW="6897063" imgH="5571429" progId="Paint.Picture">
                  <p:embed/>
                </p:oleObj>
              </mc:Choice>
              <mc:Fallback>
                <p:oleObj name="Rastrový obrázek" r:id="rId5" imgW="6897063" imgH="5571429"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4609" y="1988283"/>
                        <a:ext cx="4410075" cy="3563938"/>
                      </a:xfrm>
                      <a:prstGeom prst="rect">
                        <a:avLst/>
                      </a:prstGeom>
                      <a:noFill/>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spTree>
    <p:extLst>
      <p:ext uri="{BB962C8B-B14F-4D97-AF65-F5344CB8AC3E}">
        <p14:creationId xmlns:p14="http://schemas.microsoft.com/office/powerpoint/2010/main" val="240993306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36FBA2-E6C2-4D85-8DCD-5733CE208A84}"/>
              </a:ext>
            </a:extLst>
          </p:cNvPr>
          <p:cNvSpPr>
            <a:spLocks noGrp="1"/>
          </p:cNvSpPr>
          <p:nvPr>
            <p:ph type="title"/>
          </p:nvPr>
        </p:nvSpPr>
        <p:spPr/>
        <p:txBody>
          <a:bodyPr/>
          <a:lstStyle/>
          <a:p>
            <a:r>
              <a:rPr lang="cs-CZ" b="1" dirty="0">
                <a:solidFill>
                  <a:srgbClr val="C00000"/>
                </a:solidFill>
              </a:rPr>
              <a:t>Efekt biče</a:t>
            </a:r>
          </a:p>
        </p:txBody>
      </p:sp>
      <p:sp>
        <p:nvSpPr>
          <p:cNvPr id="3" name="Zástupný obsah 2">
            <a:extLst>
              <a:ext uri="{FF2B5EF4-FFF2-40B4-BE49-F238E27FC236}">
                <a16:creationId xmlns:a16="http://schemas.microsoft.com/office/drawing/2014/main" id="{3C4DA86E-087F-4212-8ECD-C1D5B7B2CA07}"/>
              </a:ext>
            </a:extLst>
          </p:cNvPr>
          <p:cNvSpPr>
            <a:spLocks noGrp="1"/>
          </p:cNvSpPr>
          <p:nvPr>
            <p:ph idx="1"/>
          </p:nvPr>
        </p:nvSpPr>
        <p:spPr/>
        <p:txBody>
          <a:bodyPr/>
          <a:lstStyle/>
          <a:p>
            <a:r>
              <a:rPr lang="cs-CZ" sz="1800" dirty="0">
                <a:effectLst/>
                <a:latin typeface="Calibri" panose="020F0502020204030204" pitchFamily="34" charset="0"/>
                <a:ea typeface="Calibri" panose="020F0502020204030204" pitchFamily="34" charset="0"/>
                <a:cs typeface="Times New Roman" panose="02020603050405020304" pitchFamily="18" charset="0"/>
              </a:rPr>
              <a:t>Jedná se o řetězcový jev, spočívající v tom, že variabilita poptávky v dodavatelských řetězcích se směrem od konečných zákazníků přes obchod až k výrobcům a jejich dodavatelům stále více zvětšuje. </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Jedním ze základních fenoménů dodavatelských sítí je tzv. efekt biče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bullwhipeffect</a:t>
            </a:r>
            <a:r>
              <a:rPr lang="cs-CZ" sz="1800" dirty="0">
                <a:effectLst/>
                <a:latin typeface="Calibri" panose="020F0502020204030204" pitchFamily="34" charset="0"/>
                <a:ea typeface="Calibri" panose="020F0502020204030204" pitchFamily="34" charset="0"/>
                <a:cs typeface="Times New Roman" panose="02020603050405020304" pitchFamily="18" charset="0"/>
              </a:rPr>
              <a:t>), kdy při lokální informaci a lokálně omezeném rozhodování malé výkyvy v poptávce koncového zákazníka vedou ke stále větším výkyvům v objemech objednávek ve vyšších vrstvách řetězce. </a:t>
            </a:r>
          </a:p>
          <a:p>
            <a:pPr marL="0" indent="0" algn="just">
              <a:lnSpc>
                <a:spcPct val="125000"/>
              </a:lnSpc>
              <a:spcAft>
                <a:spcPts val="10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4">
            <a:extLst>
              <a:ext uri="{FF2B5EF4-FFF2-40B4-BE49-F238E27FC236}">
                <a16:creationId xmlns:a16="http://schemas.microsoft.com/office/drawing/2014/main" id="{A0B3EAFE-029F-4C48-BFD0-D00BB3255F00}"/>
              </a:ext>
            </a:extLst>
          </p:cNvPr>
          <p:cNvPicPr/>
          <p:nvPr/>
        </p:nvPicPr>
        <p:blipFill>
          <a:blip r:embed="rId4"/>
          <a:srcRect/>
          <a:stretch>
            <a:fillRect/>
          </a:stretch>
        </p:blipFill>
        <p:spPr bwMode="auto">
          <a:xfrm>
            <a:off x="3117310" y="3843655"/>
            <a:ext cx="5760720" cy="2468245"/>
          </a:xfrm>
          <a:prstGeom prst="rect">
            <a:avLst/>
          </a:prstGeom>
          <a:noFill/>
        </p:spPr>
      </p:pic>
    </p:spTree>
    <p:extLst>
      <p:ext uri="{BB962C8B-B14F-4D97-AF65-F5344CB8AC3E}">
        <p14:creationId xmlns:p14="http://schemas.microsoft.com/office/powerpoint/2010/main" val="146351834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354157-8ACD-47EF-8C3D-35684686CA4F}"/>
              </a:ext>
            </a:extLst>
          </p:cNvPr>
          <p:cNvSpPr>
            <a:spLocks noGrp="1"/>
          </p:cNvSpPr>
          <p:nvPr>
            <p:ph type="title"/>
          </p:nvPr>
        </p:nvSpPr>
        <p:spPr/>
        <p:txBody>
          <a:bodyPr/>
          <a:lstStyle/>
          <a:p>
            <a:r>
              <a:rPr lang="cs-CZ" b="1" dirty="0">
                <a:solidFill>
                  <a:srgbClr val="C00000"/>
                </a:solidFill>
              </a:rPr>
              <a:t>Efekt biče (</a:t>
            </a:r>
            <a:r>
              <a:rPr lang="cs-CZ" b="1" dirty="0" err="1">
                <a:solidFill>
                  <a:srgbClr val="C00000"/>
                </a:solidFill>
              </a:rPr>
              <a:t>Bullwhip</a:t>
            </a:r>
            <a:r>
              <a:rPr lang="cs-CZ" b="1" dirty="0">
                <a:solidFill>
                  <a:srgbClr val="C00000"/>
                </a:solidFill>
              </a:rPr>
              <a:t> </a:t>
            </a:r>
            <a:r>
              <a:rPr lang="cs-CZ" b="1" dirty="0" err="1">
                <a:solidFill>
                  <a:srgbClr val="C00000"/>
                </a:solidFill>
              </a:rPr>
              <a:t>Effect</a:t>
            </a:r>
            <a:r>
              <a:rPr lang="cs-CZ" b="1" dirty="0">
                <a:solidFill>
                  <a:srgbClr val="C00000"/>
                </a:solidFill>
              </a:rPr>
              <a:t>)</a:t>
            </a:r>
            <a:endParaRPr lang="cs-CZ" dirty="0"/>
          </a:p>
        </p:txBody>
      </p:sp>
      <p:sp>
        <p:nvSpPr>
          <p:cNvPr id="3" name="Zástupný obsah 2">
            <a:extLst>
              <a:ext uri="{FF2B5EF4-FFF2-40B4-BE49-F238E27FC236}">
                <a16:creationId xmlns:a16="http://schemas.microsoft.com/office/drawing/2014/main" id="{AD47FE34-1C5C-4F39-80EC-95687BDDE757}"/>
              </a:ext>
            </a:extLst>
          </p:cNvPr>
          <p:cNvSpPr>
            <a:spLocks noGrp="1"/>
          </p:cNvSpPr>
          <p:nvPr>
            <p:ph idx="1"/>
          </p:nvPr>
        </p:nvSpPr>
        <p:spPr/>
        <p:txBody>
          <a:bodyPr>
            <a:normAutofit/>
          </a:bodyPr>
          <a:lstStyle/>
          <a:p>
            <a:r>
              <a:rPr lang="cs-CZ" sz="1800" dirty="0">
                <a:effectLst/>
                <a:latin typeface="Calibri" panose="020F0502020204030204" pitchFamily="34" charset="0"/>
                <a:ea typeface="Calibri" panose="020F0502020204030204" pitchFamily="34" charset="0"/>
                <a:cs typeface="Times New Roman" panose="02020603050405020304" pitchFamily="18" charset="0"/>
              </a:rPr>
              <a:t>Pohled na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Bullwhip</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Effect</a:t>
            </a:r>
            <a:r>
              <a:rPr lang="cs-CZ" sz="1800" dirty="0">
                <a:effectLst/>
                <a:latin typeface="Calibri" panose="020F0502020204030204" pitchFamily="34" charset="0"/>
                <a:ea typeface="Calibri" panose="020F0502020204030204" pitchFamily="34" charset="0"/>
                <a:cs typeface="Times New Roman" panose="02020603050405020304" pitchFamily="18" charset="0"/>
              </a:rPr>
              <a:t> přes dva stupně dodavatelského řetězce. Relativně konstantní objednávané množství u zákazníka je postupně efektem rozkmitáno, až po "divočinu" u výrobce.</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Poprvé byl tento efekt pozorován u papírových plen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Pampers</a:t>
            </a:r>
            <a:r>
              <a:rPr lang="cs-CZ" sz="1800" dirty="0">
                <a:effectLst/>
                <a:latin typeface="Calibri" panose="020F0502020204030204" pitchFamily="34" charset="0"/>
                <a:ea typeface="Calibri" panose="020F0502020204030204" pitchFamily="34" charset="0"/>
                <a:cs typeface="Times New Roman" panose="02020603050405020304" pitchFamily="18" charset="0"/>
              </a:rPr>
              <a:t> u P&amp;G. Při analýze vzorců chování v objednávaní zboží bylo chování koncových spotřebitelů relativně konstantní, ale objednávky materiálu od dodavatelů do výroby vykazovalo velkou fluktuaci. Ke stejném závěru přišli v HP, když zjistili, že fluktuace objednávek tiskáren směrem od maloobchodníka přes velkoobchodníky až do výroby stále narůstá.</a:t>
            </a:r>
          </a:p>
          <a:p>
            <a:pPr algn="just">
              <a:lnSpc>
                <a:spcPct val="12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Velké výkyvy v poptávce znamenají vetší zásoby a tedy i větší vázanost kapitálu a vyšší náklady. Efekt biče vlastně popisuje plýtvání kapacitami z důvodu nekomunikace, které se promítá do vyšších konečných cen pro zákazníka.</a:t>
            </a: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922615004"/>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2D394C-29B4-4314-AE01-06D4138D38BF}"/>
              </a:ext>
            </a:extLst>
          </p:cNvPr>
          <p:cNvSpPr>
            <a:spLocks noGrp="1"/>
          </p:cNvSpPr>
          <p:nvPr>
            <p:ph type="title"/>
          </p:nvPr>
        </p:nvSpPr>
        <p:spPr/>
        <p:txBody>
          <a:bodyPr/>
          <a:lstStyle/>
          <a:p>
            <a:r>
              <a:rPr lang="cs-CZ" b="1" dirty="0">
                <a:solidFill>
                  <a:srgbClr val="C00000"/>
                </a:solidFill>
              </a:rPr>
              <a:t>Následky efektu biče</a:t>
            </a:r>
          </a:p>
        </p:txBody>
      </p:sp>
      <p:pic>
        <p:nvPicPr>
          <p:cNvPr id="5" name="Zástupný obsah 4">
            <a:extLst>
              <a:ext uri="{FF2B5EF4-FFF2-40B4-BE49-F238E27FC236}">
                <a16:creationId xmlns:a16="http://schemas.microsoft.com/office/drawing/2014/main" id="{900A6F30-B1E3-4DE1-A29B-0C55E69BD483}"/>
              </a:ext>
            </a:extLst>
          </p:cNvPr>
          <p:cNvPicPr>
            <a:picLocks noGrp="1" noChangeAspect="1"/>
          </p:cNvPicPr>
          <p:nvPr>
            <p:ph idx="1"/>
          </p:nvPr>
        </p:nvPicPr>
        <p:blipFill>
          <a:blip r:embed="rId4"/>
          <a:stretch>
            <a:fillRect/>
          </a:stretch>
        </p:blipFill>
        <p:spPr>
          <a:xfrm>
            <a:off x="2133600" y="2248694"/>
            <a:ext cx="7924800" cy="3228975"/>
          </a:xfrm>
        </p:spPr>
      </p:pic>
    </p:spTree>
    <p:extLst>
      <p:ext uri="{BB962C8B-B14F-4D97-AF65-F5344CB8AC3E}">
        <p14:creationId xmlns:p14="http://schemas.microsoft.com/office/powerpoint/2010/main" val="2784874031"/>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AF792A-1848-4480-A148-2B514C9DBCF8}"/>
              </a:ext>
            </a:extLst>
          </p:cNvPr>
          <p:cNvSpPr>
            <a:spLocks noGrp="1"/>
          </p:cNvSpPr>
          <p:nvPr>
            <p:ph type="title"/>
          </p:nvPr>
        </p:nvSpPr>
        <p:spPr/>
        <p:txBody>
          <a:bodyPr/>
          <a:lstStyle/>
          <a:p>
            <a:r>
              <a:rPr lang="cs-CZ" b="1" dirty="0">
                <a:solidFill>
                  <a:srgbClr val="C00000"/>
                </a:solidFill>
              </a:rPr>
              <a:t>Supply </a:t>
            </a:r>
            <a:r>
              <a:rPr lang="cs-CZ" b="1" dirty="0" err="1">
                <a:solidFill>
                  <a:srgbClr val="C00000"/>
                </a:solidFill>
              </a:rPr>
              <a:t>Chain</a:t>
            </a:r>
            <a:r>
              <a:rPr lang="cs-CZ" b="1" dirty="0">
                <a:solidFill>
                  <a:srgbClr val="C00000"/>
                </a:solidFill>
              </a:rPr>
              <a:t> Management</a:t>
            </a:r>
          </a:p>
        </p:txBody>
      </p:sp>
      <p:sp>
        <p:nvSpPr>
          <p:cNvPr id="3" name="Zástupný obsah 2">
            <a:extLst>
              <a:ext uri="{FF2B5EF4-FFF2-40B4-BE49-F238E27FC236}">
                <a16:creationId xmlns:a16="http://schemas.microsoft.com/office/drawing/2014/main" id="{3D109D46-0D49-4BE2-AF5B-63BF5B8954F0}"/>
              </a:ext>
            </a:extLst>
          </p:cNvPr>
          <p:cNvSpPr>
            <a:spLocks noGrp="1"/>
          </p:cNvSpPr>
          <p:nvPr>
            <p:ph idx="1"/>
          </p:nvPr>
        </p:nvSpPr>
        <p:spPr/>
        <p:txBody>
          <a:bodyPr/>
          <a:lstStyle/>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Hodnotový řetězec tvoří základní dimenzí všech podnikových, včetně logistických, procesů. </a:t>
            </a:r>
          </a:p>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Dodavatelský řetězec funguje na několika základních principech a může být uspořádán různými způsoby. </a:t>
            </a:r>
          </a:p>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Volbu dodavatele lze provést pomocí různorodých nástrojů, které se dá zvolit dle objemu vstupních dat a cílů hodnocení. </a:t>
            </a:r>
          </a:p>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Velkoobchodní sklady zmírňují rozpory mezi výrobci a maloobchodní prodejnami. </a:t>
            </a:r>
          </a:p>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V rámci dodavatelského řetězce může se vyskytnout negativní jev- efekt biče, který má za následek především větší zásoby, které přivádí k větší vázanosti kapitálu a vyšším nákladům.</a:t>
            </a:r>
          </a:p>
          <a:p>
            <a:pPr marL="0" indent="0">
              <a:buNone/>
            </a:pPr>
            <a:endParaRPr lang="cs-CZ" dirty="0"/>
          </a:p>
        </p:txBody>
      </p:sp>
    </p:spTree>
    <p:extLst>
      <p:ext uri="{BB962C8B-B14F-4D97-AF65-F5344CB8AC3E}">
        <p14:creationId xmlns:p14="http://schemas.microsoft.com/office/powerpoint/2010/main" val="227760343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95A9AC-5710-4BFE-84D4-C91FBA8EBBDC}"/>
              </a:ext>
            </a:extLst>
          </p:cNvPr>
          <p:cNvSpPr>
            <a:spLocks noGrp="1"/>
          </p:cNvSpPr>
          <p:nvPr>
            <p:ph type="title"/>
          </p:nvPr>
        </p:nvSpPr>
        <p:spPr/>
        <p:txBody>
          <a:bodyPr/>
          <a:lstStyle/>
          <a:p>
            <a:r>
              <a:rPr lang="cs-CZ" dirty="0">
                <a:solidFill>
                  <a:srgbClr val="C00000"/>
                </a:solidFill>
                <a:latin typeface="Klavika Medium"/>
              </a:rPr>
              <a:t>Hodnotový řetězec</a:t>
            </a:r>
          </a:p>
        </p:txBody>
      </p:sp>
      <p:sp>
        <p:nvSpPr>
          <p:cNvPr id="3" name="Zástupný obsah 2">
            <a:extLst>
              <a:ext uri="{FF2B5EF4-FFF2-40B4-BE49-F238E27FC236}">
                <a16:creationId xmlns:a16="http://schemas.microsoft.com/office/drawing/2014/main" id="{BDD4A29A-0202-4887-B23C-78A7325902AE}"/>
              </a:ext>
            </a:extLst>
          </p:cNvPr>
          <p:cNvSpPr>
            <a:spLocks noGrp="1"/>
          </p:cNvSpPr>
          <p:nvPr>
            <p:ph idx="1"/>
          </p:nvPr>
        </p:nvSpPr>
        <p:spPr/>
        <p:txBody>
          <a:bodyPr/>
          <a:lstStyle/>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Od poptávky konečných zákazníků je odvozován rozsah aktivit v logistických řetězcích, potřebný k uspokojení zákazníků. Děje se tak v poptávkovém řetězci, jenž je součástí procesního dodavatelského řetězce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supply</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chain</a:t>
            </a:r>
            <a:r>
              <a:rPr lang="cs-CZ" sz="1800" dirty="0">
                <a:effectLst/>
                <a:latin typeface="Calibri" panose="020F0502020204030204" pitchFamily="34" charset="0"/>
                <a:ea typeface="Calibri" panose="020F0502020204030204" pitchFamily="34" charset="0"/>
                <a:cs typeface="Times New Roman" panose="02020603050405020304" pitchFamily="18" charset="0"/>
              </a:rPr>
              <a:t>) a hodnotového řetězce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value</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err="1">
                <a:effectLst/>
                <a:latin typeface="Calibri" panose="020F0502020204030204" pitchFamily="34" charset="0"/>
                <a:ea typeface="Calibri" panose="020F0502020204030204" pitchFamily="34" charset="0"/>
                <a:cs typeface="Times New Roman" panose="02020603050405020304" pitchFamily="18" charset="0"/>
              </a:rPr>
              <a:t>chain</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Sled činností, které firma vykonává při konstruování, produkci, prodeji, dodávání a poprodejní podpoře svých produktů, se označuje jako hodnotový řetězec. </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Hodnotový řetězec podniku je zase součástí rozsáhlejšího hodnotového systému: rozsáhlejšího souboru činností, které jsou zapojeny do vytváření hodnoty pro konečného uživatele, bez ohledu na to, kdo tyto činnosti vykonává.</a:t>
            </a:r>
          </a:p>
          <a:p>
            <a:endParaRPr lang="cs-CZ" dirty="0"/>
          </a:p>
        </p:txBody>
      </p:sp>
    </p:spTree>
    <p:extLst>
      <p:ext uri="{BB962C8B-B14F-4D97-AF65-F5344CB8AC3E}">
        <p14:creationId xmlns:p14="http://schemas.microsoft.com/office/powerpoint/2010/main" val="157824323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68112F-26B4-4350-87D0-255581CE1761}"/>
              </a:ext>
            </a:extLst>
          </p:cNvPr>
          <p:cNvSpPr>
            <a:spLocks noGrp="1"/>
          </p:cNvSpPr>
          <p:nvPr>
            <p:ph type="title"/>
          </p:nvPr>
        </p:nvSpPr>
        <p:spPr/>
        <p:txBody>
          <a:bodyPr/>
          <a:lstStyle/>
          <a:p>
            <a:r>
              <a:rPr lang="cs-CZ" sz="4400" dirty="0">
                <a:solidFill>
                  <a:srgbClr val="C00000"/>
                </a:solidFill>
                <a:effectLst/>
                <a:latin typeface="Klavika Medium"/>
                <a:ea typeface="Calibri" panose="020F0502020204030204" pitchFamily="34" charset="0"/>
                <a:cs typeface="Times New Roman" panose="02020603050405020304" pitchFamily="18" charset="0"/>
              </a:rPr>
              <a:t>Hlavní kroky analýzy hodnotového řetězce</a:t>
            </a:r>
            <a:endParaRPr lang="cs-CZ" dirty="0">
              <a:solidFill>
                <a:srgbClr val="C00000"/>
              </a:solidFill>
              <a:latin typeface="Klavika Medium"/>
            </a:endParaRPr>
          </a:p>
        </p:txBody>
      </p:sp>
      <p:sp>
        <p:nvSpPr>
          <p:cNvPr id="3" name="Zástupný obsah 2">
            <a:extLst>
              <a:ext uri="{FF2B5EF4-FFF2-40B4-BE49-F238E27FC236}">
                <a16:creationId xmlns:a16="http://schemas.microsoft.com/office/drawing/2014/main" id="{EF0FB51F-F9C9-43A2-B488-8ABFAE67C3FA}"/>
              </a:ext>
            </a:extLst>
          </p:cNvPr>
          <p:cNvSpPr>
            <a:spLocks noGrp="1"/>
          </p:cNvSpPr>
          <p:nvPr>
            <p:ph idx="1"/>
          </p:nvPr>
        </p:nvSpPr>
        <p:spPr/>
        <p:txBody>
          <a:bodyPr/>
          <a:lstStyle/>
          <a:p>
            <a:pPr marL="0" indent="0" algn="just">
              <a:lnSpc>
                <a:spcPct val="150000"/>
              </a:lnSpc>
              <a:spcBef>
                <a:spcPts val="600"/>
              </a:spcBef>
              <a:spcAft>
                <a:spcPts val="6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mj-lt"/>
              <a:buAutoNum type="arabicParenR"/>
            </a:pPr>
            <a:r>
              <a:rPr lang="cs-CZ" sz="1800" dirty="0">
                <a:effectLst/>
                <a:latin typeface="Calibri" panose="020F0502020204030204" pitchFamily="34" charset="0"/>
                <a:ea typeface="Calibri" panose="020F0502020204030204" pitchFamily="34" charset="0"/>
                <a:cs typeface="Times New Roman" panose="02020603050405020304" pitchFamily="18" charset="0"/>
              </a:rPr>
              <a:t>začněte tím, že určíte hodnotový řetězec odvětví.</a:t>
            </a:r>
          </a:p>
          <a:p>
            <a:pPr marL="342900" lvl="0" indent="-342900" algn="just">
              <a:lnSpc>
                <a:spcPct val="150000"/>
              </a:lnSpc>
              <a:spcBef>
                <a:spcPts val="600"/>
              </a:spcBef>
              <a:spcAft>
                <a:spcPts val="600"/>
              </a:spcAft>
              <a:buFont typeface="+mj-lt"/>
              <a:buAutoNum type="arabicParenR"/>
            </a:pPr>
            <a:r>
              <a:rPr lang="cs-CZ" sz="1800" dirty="0">
                <a:effectLst/>
                <a:latin typeface="Calibri" panose="020F0502020204030204" pitchFamily="34" charset="0"/>
                <a:ea typeface="Calibri" panose="020F0502020204030204" pitchFamily="34" charset="0"/>
                <a:cs typeface="Times New Roman" panose="02020603050405020304" pitchFamily="18" charset="0"/>
              </a:rPr>
              <a:t>Srovnejte svůj hodnotový řetězec s hodnotovým řetězcem odvětví.</a:t>
            </a:r>
          </a:p>
          <a:p>
            <a:pPr marL="342900" lvl="0" indent="-342900" algn="just">
              <a:lnSpc>
                <a:spcPct val="150000"/>
              </a:lnSpc>
              <a:spcBef>
                <a:spcPts val="600"/>
              </a:spcBef>
              <a:spcAft>
                <a:spcPts val="600"/>
              </a:spcAft>
              <a:buFont typeface="+mj-lt"/>
              <a:buAutoNum type="arabicParenR"/>
            </a:pPr>
            <a:r>
              <a:rPr lang="cs-CZ" sz="1800" dirty="0">
                <a:effectLst/>
                <a:latin typeface="Calibri" panose="020F0502020204030204" pitchFamily="34" charset="0"/>
                <a:ea typeface="Calibri" panose="020F0502020204030204" pitchFamily="34" charset="0"/>
                <a:cs typeface="Times New Roman" panose="02020603050405020304" pitchFamily="18" charset="0"/>
              </a:rPr>
              <a:t>Zaměřte se na faktory ovlivňující cenu, na ty činnosti, jež v současnosti mají nebo v budoucnu mohou mít vliv na diferenciaci.</a:t>
            </a:r>
          </a:p>
          <a:p>
            <a:pPr marL="342900" lvl="0" indent="-342900" algn="just">
              <a:lnSpc>
                <a:spcPct val="150000"/>
              </a:lnSpc>
              <a:spcBef>
                <a:spcPts val="600"/>
              </a:spcBef>
              <a:spcAft>
                <a:spcPts val="600"/>
              </a:spcAft>
              <a:buFont typeface="+mj-lt"/>
              <a:buAutoNum type="arabicParenR"/>
            </a:pPr>
            <a:r>
              <a:rPr lang="cs-CZ" sz="1800" dirty="0">
                <a:effectLst/>
                <a:latin typeface="Calibri" panose="020F0502020204030204" pitchFamily="34" charset="0"/>
                <a:ea typeface="Calibri" panose="020F0502020204030204" pitchFamily="34" charset="0"/>
                <a:cs typeface="Times New Roman" panose="02020603050405020304" pitchFamily="18" charset="0"/>
              </a:rPr>
              <a:t>Zaměřte se na faktory ovlivňující náklady a zvláštní pozornost věnujte činnostem, které představují velký nebo rostoucí procentní podíl nákladů.</a:t>
            </a:r>
          </a:p>
          <a:p>
            <a:endParaRPr lang="cs-CZ" dirty="0"/>
          </a:p>
        </p:txBody>
      </p:sp>
    </p:spTree>
    <p:extLst>
      <p:ext uri="{BB962C8B-B14F-4D97-AF65-F5344CB8AC3E}">
        <p14:creationId xmlns:p14="http://schemas.microsoft.com/office/powerpoint/2010/main" val="343402695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A5E9CC-81F9-4411-B98F-2193C9782AC0}"/>
              </a:ext>
            </a:extLst>
          </p:cNvPr>
          <p:cNvSpPr>
            <a:spLocks noGrp="1"/>
          </p:cNvSpPr>
          <p:nvPr>
            <p:ph type="title"/>
          </p:nvPr>
        </p:nvSpPr>
        <p:spPr/>
        <p:txBody>
          <a:bodyPr>
            <a:normAutofit/>
          </a:bodyPr>
          <a:lstStyle/>
          <a:p>
            <a:r>
              <a:rPr lang="cs-CZ" sz="3600" b="1" dirty="0">
                <a:solidFill>
                  <a:srgbClr val="E21A23"/>
                </a:solidFill>
                <a:effectLst/>
                <a:latin typeface="Calibri" panose="020F0502020204030204" pitchFamily="34" charset="0"/>
                <a:ea typeface="Times New Roman" panose="02020603050405020304" pitchFamily="18" charset="0"/>
                <a:cs typeface="Times New Roman" panose="02020603050405020304" pitchFamily="18" charset="0"/>
              </a:rPr>
              <a:t>Dodavatelský řetězec a dodavatelská sít´</a:t>
            </a:r>
            <a:endParaRPr lang="cs-CZ" sz="7200" dirty="0"/>
          </a:p>
        </p:txBody>
      </p:sp>
      <p:sp>
        <p:nvSpPr>
          <p:cNvPr id="3" name="Zástupný obsah 2">
            <a:extLst>
              <a:ext uri="{FF2B5EF4-FFF2-40B4-BE49-F238E27FC236}">
                <a16:creationId xmlns:a16="http://schemas.microsoft.com/office/drawing/2014/main" id="{F3A5DA0A-D99B-44B4-A383-CE11A9F3FC43}"/>
              </a:ext>
            </a:extLst>
          </p:cNvPr>
          <p:cNvSpPr>
            <a:spLocks noGrp="1"/>
          </p:cNvSpPr>
          <p:nvPr>
            <p:ph idx="1"/>
          </p:nvPr>
        </p:nvSpPr>
        <p:spPr/>
        <p:txBody>
          <a:bodyPr>
            <a:normAutofit/>
          </a:bodyPr>
          <a:lstStyle/>
          <a:p>
            <a:pPr algn="just">
              <a:lnSpc>
                <a:spcPct val="150000"/>
              </a:lnSpc>
              <a:spcBef>
                <a:spcPts val="600"/>
              </a:spcBef>
              <a:spcAft>
                <a:spcPts val="600"/>
              </a:spcAft>
            </a:pPr>
            <a:r>
              <a:rPr lang="cs-CZ"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Dodavatelský řetězec</a:t>
            </a:r>
            <a:r>
              <a:rPr lang="cs-CZ"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je definován jako vícestupňový systém dodavatelů, výrobců, distributorů, prodejců a zákazníků. </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Ve srovnání s logistickým řetězcem se dodavatelský řetězec rozšiřuje po i proti směru materiálového toku – v něm jsou integrovány všechny aktivity počínající těžbou prvotních přírodních zdrojů až po dopravu zboží konečnému zákazníkovi. Koncepce dodavatelského řetězce v sobě dále zahrnuje všechny aktivity spojené s realizací zpětných toků vrácených nebo použitých výrobků, likvidací odpadů apod.</a:t>
            </a:r>
          </a:p>
          <a:p>
            <a:endParaRPr lang="cs-CZ" dirty="0"/>
          </a:p>
        </p:txBody>
      </p:sp>
    </p:spTree>
    <p:extLst>
      <p:ext uri="{BB962C8B-B14F-4D97-AF65-F5344CB8AC3E}">
        <p14:creationId xmlns:p14="http://schemas.microsoft.com/office/powerpoint/2010/main" val="222124745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CCC5EB-9010-4784-B1B2-64E22A9C8657}"/>
              </a:ext>
            </a:extLst>
          </p:cNvPr>
          <p:cNvSpPr>
            <a:spLocks noGrp="1"/>
          </p:cNvSpPr>
          <p:nvPr>
            <p:ph type="title"/>
          </p:nvPr>
        </p:nvSpPr>
        <p:spPr/>
        <p:txBody>
          <a:bodyPr>
            <a:normAutofit/>
          </a:bodyPr>
          <a:lstStyle/>
          <a:p>
            <a:r>
              <a:rPr lang="cs-CZ" sz="5400" b="1" dirty="0">
                <a:solidFill>
                  <a:srgbClr val="C00000"/>
                </a:solidFill>
              </a:rPr>
              <a:t>Dodavatelský řetězec</a:t>
            </a:r>
          </a:p>
        </p:txBody>
      </p:sp>
      <p:sp>
        <p:nvSpPr>
          <p:cNvPr id="3" name="Zástupný obsah 2">
            <a:extLst>
              <a:ext uri="{FF2B5EF4-FFF2-40B4-BE49-F238E27FC236}">
                <a16:creationId xmlns:a16="http://schemas.microsoft.com/office/drawing/2014/main" id="{6FEB5B83-D172-4A97-BC07-7A19788407FB}"/>
              </a:ext>
            </a:extLst>
          </p:cNvPr>
          <p:cNvSpPr>
            <a:spLocks noGrp="1"/>
          </p:cNvSpPr>
          <p:nvPr>
            <p:ph idx="1"/>
          </p:nvPr>
        </p:nvSpPr>
        <p:spPr/>
        <p:txBody>
          <a:bodyPr/>
          <a:lstStyle/>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Mezi stupni dodavatelského řetězce v obou směrech proudí:</a:t>
            </a: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materiálové toky,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finanční toky,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informační toky,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5000"/>
              </a:lnSpc>
              <a:spcAft>
                <a:spcPts val="1000"/>
              </a:spcAft>
              <a:buClr>
                <a:srgbClr val="F79377"/>
              </a:buClr>
              <a:buSzPts val="800"/>
              <a:buFont typeface="Symbol" panose="05050102010706020507" pitchFamily="18" charset="2"/>
              <a:buChar char=""/>
            </a:pPr>
            <a:r>
              <a:rPr lang="cs-CZ" sz="1800" b="1" i="1" dirty="0">
                <a:solidFill>
                  <a:srgbClr val="E21A23"/>
                </a:solidFill>
                <a:effectLst/>
                <a:latin typeface="Calibri" panose="020F0502020204030204" pitchFamily="34" charset="0"/>
                <a:ea typeface="Calibri" panose="020F0502020204030204" pitchFamily="34" charset="0"/>
                <a:cs typeface="Times New Roman" panose="02020603050405020304" pitchFamily="18" charset="0"/>
              </a:rPr>
              <a:t>rozhodovací toky.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Do vstupů dodavatelského řetězce patří lidské zdroje, suroviny, pohonné hmoty (včetně alternativních druhů paliv a zbytkových pohonných hmot). Výstupy dodavatelského řetězce obsahují </a:t>
            </a:r>
            <a:r>
              <a:rPr lang="cs-C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produkty, služby a odpad</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cs-CZ" dirty="0"/>
          </a:p>
        </p:txBody>
      </p:sp>
    </p:spTree>
    <p:extLst>
      <p:ext uri="{BB962C8B-B14F-4D97-AF65-F5344CB8AC3E}">
        <p14:creationId xmlns:p14="http://schemas.microsoft.com/office/powerpoint/2010/main" val="56387473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74DDAE-3940-4097-8181-E3981BBD32B2}"/>
              </a:ext>
            </a:extLst>
          </p:cNvPr>
          <p:cNvSpPr>
            <a:spLocks noGrp="1"/>
          </p:cNvSpPr>
          <p:nvPr>
            <p:ph type="title"/>
          </p:nvPr>
        </p:nvSpPr>
        <p:spPr/>
        <p:txBody>
          <a:bodyPr/>
          <a:lstStyle/>
          <a:p>
            <a:r>
              <a:rPr lang="cs-CZ" b="1" dirty="0">
                <a:solidFill>
                  <a:srgbClr val="C00000"/>
                </a:solidFill>
              </a:rPr>
              <a:t>Materiálové a finanční toky SC</a:t>
            </a:r>
          </a:p>
        </p:txBody>
      </p:sp>
      <p:sp>
        <p:nvSpPr>
          <p:cNvPr id="3" name="Zástupný obsah 2">
            <a:extLst>
              <a:ext uri="{FF2B5EF4-FFF2-40B4-BE49-F238E27FC236}">
                <a16:creationId xmlns:a16="http://schemas.microsoft.com/office/drawing/2014/main" id="{18328D32-ECA2-4404-800F-A92FA0BF3434}"/>
              </a:ext>
            </a:extLst>
          </p:cNvPr>
          <p:cNvSpPr>
            <a:spLocks noGrp="1"/>
          </p:cNvSpPr>
          <p:nvPr>
            <p:ph idx="1"/>
          </p:nvPr>
        </p:nvSpPr>
        <p:spPr/>
        <p:txBody>
          <a:bodyPr/>
          <a:lstStyle/>
          <a:p>
            <a:pPr algn="just">
              <a:lnSpc>
                <a:spcPct val="150000"/>
              </a:lnSpc>
              <a:spcBef>
                <a:spcPts val="600"/>
              </a:spcBef>
              <a:spcAft>
                <a:spcPts val="600"/>
              </a:spcAft>
            </a:pPr>
            <a:r>
              <a:rPr lang="cs-C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Materiálové toky </a:t>
            </a:r>
            <a:r>
              <a:rPr lang="cs-CZ" sz="1800" dirty="0">
                <a:effectLst/>
                <a:latin typeface="Calibri" panose="020F0502020204030204" pitchFamily="34" charset="0"/>
                <a:ea typeface="Calibri" panose="020F0502020204030204" pitchFamily="34" charset="0"/>
                <a:cs typeface="Times New Roman" panose="02020603050405020304" pitchFamily="18" charset="0"/>
              </a:rPr>
              <a:t>zahrnují toky surovin, meziproduktů a hotových produktů směrem od dodavatelů k zákazníkům a opačným směrem, včetně aktivit spojených s realizací zpětných toků, jejichž výkon je nezbytný pro splnění požadavků finálního zákazníka v požadovaném čase, množství, kvalitě a na požadované místo. </a:t>
            </a:r>
          </a:p>
          <a:p>
            <a:pPr algn="just">
              <a:lnSpc>
                <a:spcPct val="150000"/>
              </a:lnSpc>
              <a:spcBef>
                <a:spcPts val="600"/>
              </a:spcBef>
              <a:spcAft>
                <a:spcPts val="600"/>
              </a:spcAft>
            </a:pPr>
            <a:r>
              <a:rPr lang="cs-C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Finanční toky </a:t>
            </a:r>
            <a:r>
              <a:rPr lang="cs-CZ" sz="1800" dirty="0">
                <a:effectLst/>
                <a:latin typeface="Calibri" panose="020F0502020204030204" pitchFamily="34" charset="0"/>
                <a:ea typeface="Calibri" panose="020F0502020204030204" pitchFamily="34" charset="0"/>
                <a:cs typeface="Times New Roman" panose="02020603050405020304" pitchFamily="18" charset="0"/>
              </a:rPr>
              <a:t>zahrnují různé druhy plateb, úvěry, toky plynoucí z vlastních vztahů atd. Informační toky propojují systém informacemi o objednávkách, dodávkách, plánech atd. Rozhodovací toky jsou posloupnosti rozhodnutí účastníků, ovlivňující celkovou výkonnost řetězce.</a:t>
            </a:r>
          </a:p>
          <a:p>
            <a:endParaRPr lang="cs-CZ" dirty="0"/>
          </a:p>
        </p:txBody>
      </p:sp>
    </p:spTree>
    <p:extLst>
      <p:ext uri="{BB962C8B-B14F-4D97-AF65-F5344CB8AC3E}">
        <p14:creationId xmlns:p14="http://schemas.microsoft.com/office/powerpoint/2010/main" val="390029129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F3D85E-B374-4A45-B416-B1C6C4A93B4A}"/>
              </a:ext>
            </a:extLst>
          </p:cNvPr>
          <p:cNvSpPr>
            <a:spLocks noGrp="1"/>
          </p:cNvSpPr>
          <p:nvPr>
            <p:ph type="title"/>
          </p:nvPr>
        </p:nvSpPr>
        <p:spPr/>
        <p:txBody>
          <a:bodyPr/>
          <a:lstStyle/>
          <a:p>
            <a:r>
              <a:rPr lang="cs-CZ" b="1" dirty="0">
                <a:solidFill>
                  <a:srgbClr val="C00000"/>
                </a:solidFill>
              </a:rPr>
              <a:t>Dodavatelská síť</a:t>
            </a:r>
          </a:p>
        </p:txBody>
      </p:sp>
      <p:sp>
        <p:nvSpPr>
          <p:cNvPr id="3" name="Zástupný obsah 2">
            <a:extLst>
              <a:ext uri="{FF2B5EF4-FFF2-40B4-BE49-F238E27FC236}">
                <a16:creationId xmlns:a16="http://schemas.microsoft.com/office/drawing/2014/main" id="{AA50F9E5-58FF-4A36-9704-0AC3DD963E59}"/>
              </a:ext>
            </a:extLst>
          </p:cNvPr>
          <p:cNvSpPr>
            <a:spLocks noGrp="1"/>
          </p:cNvSpPr>
          <p:nvPr>
            <p:ph idx="1"/>
          </p:nvPr>
        </p:nvSpPr>
        <p:spPr/>
        <p:txBody>
          <a:bodyPr/>
          <a:lstStyle/>
          <a:p>
            <a:pPr marL="228600"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„Sít´“ popisuje složitější strukturu, kde organizace mohou být propletené a existují obousměrné výměny; "řetězec" popisuje jednodušší, sekvenční soubor vztahů.</a:t>
            </a:r>
          </a:p>
          <a:p>
            <a:pPr algn="just">
              <a:lnSpc>
                <a:spcPct val="150000"/>
              </a:lnSpc>
              <a:spcBef>
                <a:spcPts val="600"/>
              </a:spcBef>
              <a:spcAft>
                <a:spcPts val="6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Logistická sít je vybraná množina více autonomních organizací, které jsou v přímé nebo nepřímé interakci založené na dohodách mezi organizacemi.</a:t>
            </a:r>
          </a:p>
          <a:p>
            <a:pPr algn="just">
              <a:lnSpc>
                <a:spcPct val="150000"/>
              </a:lnSpc>
              <a:spcBef>
                <a:spcPts val="600"/>
              </a:spcBef>
              <a:spcAft>
                <a:spcPts val="600"/>
              </a:spcAft>
            </a:pPr>
            <a:r>
              <a:rPr lang="cs-C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Dodavatelské řetězce se transformují v dodavatelské sítě</a:t>
            </a:r>
            <a:r>
              <a:rPr lang="cs-CZ" sz="1800" dirty="0">
                <a:effectLst/>
                <a:latin typeface="Calibri" panose="020F0502020204030204" pitchFamily="34" charset="0"/>
                <a:ea typeface="Calibri" panose="020F0502020204030204" pitchFamily="34" charset="0"/>
                <a:cs typeface="Times New Roman" panose="02020603050405020304" pitchFamily="18" charset="0"/>
              </a:rPr>
              <a:t>, dochází k jejich propojení jak ve vertikálním, tak horizontálním směru. Integrace je nezbytná i u manažerských funkcí, plánování, nákupu, předvídání poptávky, marketingu, financování aj. Konečně funkce dodavatelského řetězce není možná bez vzájemné důvěry, předávání informací a vzájemně prospěšné spolupráce mezi partnery, kteří činnosti v řetězci realizují.</a:t>
            </a:r>
          </a:p>
          <a:p>
            <a:endParaRPr lang="cs-CZ" dirty="0"/>
          </a:p>
        </p:txBody>
      </p:sp>
    </p:spTree>
    <p:extLst>
      <p:ext uri="{BB962C8B-B14F-4D97-AF65-F5344CB8AC3E}">
        <p14:creationId xmlns:p14="http://schemas.microsoft.com/office/powerpoint/2010/main" val="180063984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133</TotalTime>
  <Words>4640</Words>
  <Application>Microsoft Office PowerPoint</Application>
  <PresentationFormat>Širokoúhlá obrazovka</PresentationFormat>
  <Paragraphs>346</Paragraphs>
  <Slides>33</Slides>
  <Notes>14</Notes>
  <HiddenSlides>0</HiddenSlides>
  <MMClips>0</MMClips>
  <ScaleCrop>false</ScaleCrop>
  <HeadingPairs>
    <vt:vector size="8" baseType="variant">
      <vt:variant>
        <vt:lpstr>Použitá písma</vt:lpstr>
      </vt:variant>
      <vt:variant>
        <vt:i4>4</vt:i4>
      </vt:variant>
      <vt:variant>
        <vt:lpstr>Motiv</vt:lpstr>
      </vt:variant>
      <vt:variant>
        <vt:i4>2</vt:i4>
      </vt:variant>
      <vt:variant>
        <vt:lpstr>Vložené servery OLE</vt:lpstr>
      </vt:variant>
      <vt:variant>
        <vt:i4>1</vt:i4>
      </vt:variant>
      <vt:variant>
        <vt:lpstr>Nadpisy snímků</vt:lpstr>
      </vt:variant>
      <vt:variant>
        <vt:i4>33</vt:i4>
      </vt:variant>
    </vt:vector>
  </HeadingPairs>
  <TitlesOfParts>
    <vt:vector size="40" baseType="lpstr">
      <vt:lpstr>Arial</vt:lpstr>
      <vt:lpstr>Calibri</vt:lpstr>
      <vt:lpstr>Klavika Medium</vt:lpstr>
      <vt:lpstr>Symbol</vt:lpstr>
      <vt:lpstr>1_Office Theme</vt:lpstr>
      <vt:lpstr>2_Office Theme</vt:lpstr>
      <vt:lpstr>Rastrový obrázek</vt:lpstr>
      <vt:lpstr>Value Chain Management. Supply Chain Management</vt:lpstr>
      <vt:lpstr>Obsah přednášky</vt:lpstr>
      <vt:lpstr>Value Chain Management (MHŘ)</vt:lpstr>
      <vt:lpstr>Hodnotový řetězec</vt:lpstr>
      <vt:lpstr>Hlavní kroky analýzy hodnotového řetězce</vt:lpstr>
      <vt:lpstr>Dodavatelský řetězec a dodavatelská sít´</vt:lpstr>
      <vt:lpstr>Dodavatelský řetězec</vt:lpstr>
      <vt:lpstr>Materiálové a finanční toky SC</vt:lpstr>
      <vt:lpstr>Dodavatelská síť</vt:lpstr>
      <vt:lpstr>SCM (Supply Chain Management).   </vt:lpstr>
      <vt:lpstr>Dodavatelsko- odběratelské vztahy</vt:lpstr>
      <vt:lpstr>Dodavatelsko- odběratelské vztahy</vt:lpstr>
      <vt:lpstr>Základní metody hodnoticích stupnic a základní metody hodnocení dodavatelů</vt:lpstr>
      <vt:lpstr>Scoring model</vt:lpstr>
      <vt:lpstr>Metoda srovnání s optimem</vt:lpstr>
      <vt:lpstr>Hodnocení potenciální způsobilosti dodavatelů</vt:lpstr>
      <vt:lpstr>Hodnocení potenciální způsobilosti dodavatelů. Vda 6.1.</vt:lpstr>
      <vt:lpstr>Prezentace aplikace PowerPoint</vt:lpstr>
      <vt:lpstr>Grafická metoda hodnocení dodavatelů</vt:lpstr>
      <vt:lpstr>Splnění minimálních požadavků k produktu dodání</vt:lpstr>
      <vt:lpstr>Expertní systémy pro hodnocení dodavatelů</vt:lpstr>
      <vt:lpstr>KRITÉRIA HODNOCENÍ</vt:lpstr>
      <vt:lpstr>KRITÉRIA HODNOCENÍ</vt:lpstr>
      <vt:lpstr>Typy dodavatelských řetězců</vt:lpstr>
      <vt:lpstr>Úloha velkoobchodních skladů</vt:lpstr>
      <vt:lpstr>Logistická místa styku</vt:lpstr>
      <vt:lpstr>Logistická místa styku</vt:lpstr>
      <vt:lpstr>Logistická místa styku</vt:lpstr>
      <vt:lpstr>Logistická místa styku</vt:lpstr>
      <vt:lpstr>Efekt biče</vt:lpstr>
      <vt:lpstr>Efekt biče (Bullwhip Effect)</vt:lpstr>
      <vt:lpstr>Následky efektu biče</vt:lpstr>
      <vt:lpstr>Supply Chain 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Chain Management. Supply Chain Management</dc:title>
  <dc:creator>Chytilová Ekaterina</dc:creator>
  <cp:lastModifiedBy>Chytilová Ekaterina</cp:lastModifiedBy>
  <cp:revision>11</cp:revision>
  <dcterms:created xsi:type="dcterms:W3CDTF">2022-01-24T12:08:42Z</dcterms:created>
  <dcterms:modified xsi:type="dcterms:W3CDTF">2022-02-18T10:56:55Z</dcterms:modified>
</cp:coreProperties>
</file>