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9" r:id="rId16"/>
    <p:sldId id="257" r:id="rId1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76" d="100"/>
          <a:sy n="76" d="100"/>
        </p:scale>
        <p:origin x="1642" y="67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Možné umístění bodu rozpojení v závislosti na řízení výroby </a:t>
            </a:r>
          </a:p>
        </c:rich>
      </c:tx>
      <c:overlay val="0"/>
    </c:title>
    <c:autoTitleDeleted val="0"/>
    <c:view3D>
      <c:rotX val="25"/>
      <c:rotY val="3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List2!$W$4</c:f>
              <c:strCache>
                <c:ptCount val="1"/>
                <c:pt idx="0">
                  <c:v>nákup</c:v>
                </c:pt>
              </c:strCache>
            </c:strRef>
          </c:tx>
          <c:invertIfNegative val="0"/>
          <c:dLbls>
            <c:delete val="1"/>
          </c:dLbls>
          <c:cat>
            <c:strRef>
              <c:f>List2!$X$3:$AB$3</c:f>
              <c:strCache>
                <c:ptCount val="5"/>
                <c:pt idx="0">
                  <c:v>celý proces je řízen zakázkově</c:v>
                </c:pt>
                <c:pt idx="1">
                  <c:v>mimonákup proces je řízen zakázkově</c:v>
                </c:pt>
                <c:pt idx="2">
                  <c:v>předmontáž a montáž je řízena zakázkově</c:v>
                </c:pt>
                <c:pt idx="3">
                  <c:v>montáž je řízena zakázkově</c:v>
                </c:pt>
                <c:pt idx="4">
                  <c:v>celý proces je řízen prognnosticky</c:v>
                </c:pt>
              </c:strCache>
            </c:strRef>
          </c:cat>
          <c:val>
            <c:numRef>
              <c:f>List2!$X$4:$AB$4</c:f>
              <c:numCache>
                <c:formatCode>General</c:formatCode>
                <c:ptCount val="5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E8-4BF7-AEE1-9CE1EA6390A4}"/>
            </c:ext>
          </c:extLst>
        </c:ser>
        <c:ser>
          <c:idx val="1"/>
          <c:order val="1"/>
          <c:tx>
            <c:strRef>
              <c:f>List2!$W$5</c:f>
              <c:strCache>
                <c:ptCount val="1"/>
                <c:pt idx="0">
                  <c:v>výroba dílů</c:v>
                </c:pt>
              </c:strCache>
            </c:strRef>
          </c:tx>
          <c:invertIfNegative val="0"/>
          <c:dLbls>
            <c:delete val="1"/>
          </c:dLbls>
          <c:cat>
            <c:strRef>
              <c:f>List2!$X$3:$AB$3</c:f>
              <c:strCache>
                <c:ptCount val="5"/>
                <c:pt idx="0">
                  <c:v>celý proces je řízen zakázkově</c:v>
                </c:pt>
                <c:pt idx="1">
                  <c:v>mimonákup proces je řízen zakázkově</c:v>
                </c:pt>
                <c:pt idx="2">
                  <c:v>předmontáž a montáž je řízena zakázkově</c:v>
                </c:pt>
                <c:pt idx="3">
                  <c:v>montáž je řízena zakázkově</c:v>
                </c:pt>
                <c:pt idx="4">
                  <c:v>celý proces je řízen prognnosticky</c:v>
                </c:pt>
              </c:strCache>
            </c:strRef>
          </c:cat>
          <c:val>
            <c:numRef>
              <c:f>List2!$X$5:$AB$5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E8-4BF7-AEE1-9CE1EA6390A4}"/>
            </c:ext>
          </c:extLst>
        </c:ser>
        <c:ser>
          <c:idx val="2"/>
          <c:order val="2"/>
          <c:tx>
            <c:strRef>
              <c:f>List2!$W$6</c:f>
              <c:strCache>
                <c:ptCount val="1"/>
                <c:pt idx="0">
                  <c:v>předmontáž</c:v>
                </c:pt>
              </c:strCache>
            </c:strRef>
          </c:tx>
          <c:invertIfNegative val="0"/>
          <c:dLbls>
            <c:delete val="1"/>
          </c:dLbls>
          <c:cat>
            <c:strRef>
              <c:f>List2!$X$3:$AB$3</c:f>
              <c:strCache>
                <c:ptCount val="5"/>
                <c:pt idx="0">
                  <c:v>celý proces je řízen zakázkově</c:v>
                </c:pt>
                <c:pt idx="1">
                  <c:v>mimonákup proces je řízen zakázkově</c:v>
                </c:pt>
                <c:pt idx="2">
                  <c:v>předmontáž a montáž je řízena zakázkově</c:v>
                </c:pt>
                <c:pt idx="3">
                  <c:v>montáž je řízena zakázkově</c:v>
                </c:pt>
                <c:pt idx="4">
                  <c:v>celý proces je řízen prognnosticky</c:v>
                </c:pt>
              </c:strCache>
            </c:strRef>
          </c:cat>
          <c:val>
            <c:numRef>
              <c:f>List2!$X$6:$AB$6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E8-4BF7-AEE1-9CE1EA6390A4}"/>
            </c:ext>
          </c:extLst>
        </c:ser>
        <c:ser>
          <c:idx val="3"/>
          <c:order val="3"/>
          <c:tx>
            <c:strRef>
              <c:f>List2!$W$7</c:f>
              <c:strCache>
                <c:ptCount val="1"/>
                <c:pt idx="0">
                  <c:v>montáž</c:v>
                </c:pt>
              </c:strCache>
            </c:strRef>
          </c:tx>
          <c:invertIfNegative val="0"/>
          <c:dLbls>
            <c:delete val="1"/>
          </c:dLbls>
          <c:cat>
            <c:strRef>
              <c:f>List2!$X$3:$AB$3</c:f>
              <c:strCache>
                <c:ptCount val="5"/>
                <c:pt idx="0">
                  <c:v>celý proces je řízen zakázkově</c:v>
                </c:pt>
                <c:pt idx="1">
                  <c:v>mimonákup proces je řízen zakázkově</c:v>
                </c:pt>
                <c:pt idx="2">
                  <c:v>předmontáž a montáž je řízena zakázkově</c:v>
                </c:pt>
                <c:pt idx="3">
                  <c:v>montáž je řízena zakázkově</c:v>
                </c:pt>
                <c:pt idx="4">
                  <c:v>celý proces je řízen prognnosticky</c:v>
                </c:pt>
              </c:strCache>
            </c:strRef>
          </c:cat>
          <c:val>
            <c:numRef>
              <c:f>List2!$X$7:$AB$7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E8-4BF7-AEE1-9CE1EA6390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pyramid"/>
        <c:axId val="192891520"/>
        <c:axId val="192901504"/>
        <c:axId val="184841536"/>
      </c:bar3DChart>
      <c:catAx>
        <c:axId val="192891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92901504"/>
        <c:crosses val="autoZero"/>
        <c:auto val="1"/>
        <c:lblAlgn val="ctr"/>
        <c:lblOffset val="100"/>
        <c:noMultiLvlLbl val="0"/>
      </c:catAx>
      <c:valAx>
        <c:axId val="192901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2891520"/>
        <c:crosses val="autoZero"/>
        <c:crossBetween val="between"/>
      </c:valAx>
      <c:serAx>
        <c:axId val="184841536"/>
        <c:scaling>
          <c:orientation val="minMax"/>
        </c:scaling>
        <c:delete val="1"/>
        <c:axPos val="b"/>
        <c:majorTickMark val="none"/>
        <c:minorTickMark val="none"/>
        <c:tickLblPos val="nextTo"/>
        <c:crossAx val="192901504"/>
        <c:crosses val="autoZero"/>
      </c:serAx>
    </c:plotArea>
    <c:legend>
      <c:legendPos val="t"/>
      <c:layout>
        <c:manualLayout>
          <c:xMode val="edge"/>
          <c:yMode val="edge"/>
          <c:x val="4.6139393398529127E-2"/>
          <c:y val="0.28866498740554158"/>
          <c:w val="0.45514848156093918"/>
          <c:h val="6.0731866954917786E-2"/>
        </c:manualLayout>
      </c:layout>
      <c:overlay val="0"/>
      <c:txPr>
        <a:bodyPr/>
        <a:lstStyle/>
        <a:p>
          <a:pPr rtl="0">
            <a:defRPr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20029@studenti.mvso.cz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stemonline.cz/rizeni-vyroby/manufacturing-operations-management.htm" TargetMode="External"/><Relationship Id="rId2" Type="http://schemas.openxmlformats.org/officeDocument/2006/relationships/hyperlink" Target="https://www.systemonline.cz/rizeni-vyroby/tri-zkratky-ktere-by-mel-znat-dobry-vyrobni-manazer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EAF17C24-8A55-4FAB-BE2B-F7A56C3AA1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cs-CZ" b="1" dirty="0"/>
              <a:t>Výrobní logistika</a:t>
            </a:r>
            <a:br>
              <a:rPr lang="cs-CZ" dirty="0"/>
            </a:br>
            <a:r>
              <a:rPr lang="cs-CZ" sz="3000" dirty="0"/>
              <a:t>Logistický management 2 (XLM2)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BD49D1B3-44BC-4C12-B38E-443306A1D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286" y="4428811"/>
            <a:ext cx="3200400" cy="1470025"/>
          </a:xfrm>
        </p:spPr>
        <p:txBody>
          <a:bodyPr anchor="ctr">
            <a:noAutofit/>
          </a:bodyPr>
          <a:lstStyle/>
          <a:p>
            <a:pPr algn="l"/>
            <a:r>
              <a:rPr lang="cs-CZ" sz="1600" dirty="0">
                <a:solidFill>
                  <a:schemeClr val="tx1"/>
                </a:solidFill>
              </a:rPr>
              <a:t>Bc. Štěpánka Stejskalová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  <a:hlinkClick r:id="rId4"/>
              </a:rPr>
              <a:t>M20029@studenti.mvso.cz</a:t>
            </a:r>
            <a:endParaRPr lang="cs-CZ" sz="1600" dirty="0">
              <a:solidFill>
                <a:schemeClr val="tx1"/>
              </a:solidFill>
            </a:endParaRPr>
          </a:p>
          <a:p>
            <a:pPr algn="l"/>
            <a:endParaRPr lang="cs-CZ" sz="1600" dirty="0">
              <a:solidFill>
                <a:schemeClr val="tx1"/>
              </a:solidFill>
            </a:endParaRP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Olomouc, LS 2021/2022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B6B32636-6FAB-4A02-9F40-531082E75A70}"/>
              </a:ext>
            </a:extLst>
          </p:cNvPr>
          <p:cNvSpPr txBox="1">
            <a:spLocks/>
          </p:cNvSpPr>
          <p:nvPr/>
        </p:nvSpPr>
        <p:spPr>
          <a:xfrm>
            <a:off x="3225522" y="4428810"/>
            <a:ext cx="52351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dirty="0">
                <a:solidFill>
                  <a:schemeClr val="tx1"/>
                </a:solidFill>
              </a:rPr>
              <a:t>Studijní program: Ekonomika a management</a:t>
            </a:r>
            <a:br>
              <a:rPr lang="cs-CZ" sz="1600" dirty="0">
                <a:solidFill>
                  <a:schemeClr val="tx1"/>
                </a:solidFill>
              </a:rPr>
            </a:br>
            <a:r>
              <a:rPr lang="cs-CZ" sz="1600" dirty="0">
                <a:solidFill>
                  <a:schemeClr val="tx1"/>
                </a:solidFill>
              </a:rPr>
              <a:t>Obor: Ekonomika a management malých a středních podniků</a:t>
            </a:r>
            <a:br>
              <a:rPr lang="cs-CZ" sz="1600" dirty="0">
                <a:solidFill>
                  <a:schemeClr val="tx1"/>
                </a:solidFill>
              </a:rPr>
            </a:br>
            <a:r>
              <a:rPr lang="cs-CZ" sz="1600" dirty="0">
                <a:solidFill>
                  <a:schemeClr val="tx1"/>
                </a:solidFill>
              </a:rPr>
              <a:t>Ročník: 2.</a:t>
            </a:r>
            <a:br>
              <a:rPr lang="cs-CZ" sz="1600" dirty="0">
                <a:solidFill>
                  <a:schemeClr val="tx1"/>
                </a:solidFill>
              </a:rPr>
            </a:br>
            <a:r>
              <a:rPr lang="cs-CZ" sz="1600" dirty="0">
                <a:solidFill>
                  <a:schemeClr val="tx1"/>
                </a:solidFill>
              </a:rPr>
              <a:t>Typ studia: navazující (</a:t>
            </a:r>
            <a:r>
              <a:rPr lang="cs-CZ" sz="1600" dirty="0" err="1">
                <a:solidFill>
                  <a:schemeClr val="tx1"/>
                </a:solidFill>
              </a:rPr>
              <a:t>NMgr</a:t>
            </a:r>
            <a:r>
              <a:rPr lang="cs-CZ" sz="1600" dirty="0">
                <a:solidFill>
                  <a:schemeClr val="tx1"/>
                </a:solidFill>
              </a:rPr>
              <a:t>.)</a:t>
            </a:r>
            <a:br>
              <a:rPr lang="cs-CZ" sz="1600" dirty="0">
                <a:solidFill>
                  <a:schemeClr val="tx1"/>
                </a:solidFill>
              </a:rPr>
            </a:br>
            <a:r>
              <a:rPr lang="cs-CZ" sz="1600" dirty="0">
                <a:solidFill>
                  <a:schemeClr val="tx1"/>
                </a:solidFill>
              </a:rPr>
              <a:t>Forma: prezenční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 startAt="3"/>
            </a:pPr>
            <a:r>
              <a:rPr lang="cs-CZ" dirty="0"/>
              <a:t>Layout pracovišť (2/2)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4C02F-BA18-F75D-7FBB-FFC18A9EF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Faktory ovlivňující rozmístění:</a:t>
            </a:r>
          </a:p>
          <a:p>
            <a:pPr>
              <a:buFontTx/>
              <a:buChar char="-"/>
            </a:pPr>
            <a:r>
              <a:rPr lang="cs-CZ" sz="2400" b="1" dirty="0"/>
              <a:t>charakter budov</a:t>
            </a:r>
            <a:r>
              <a:rPr lang="cs-CZ" sz="2400" dirty="0"/>
              <a:t> (účel objektu, podlahová plocha, prostorové a půdorysné řešení atd.)</a:t>
            </a:r>
          </a:p>
          <a:p>
            <a:pPr>
              <a:buFontTx/>
              <a:buChar char="-"/>
            </a:pPr>
            <a:r>
              <a:rPr lang="cs-CZ" sz="2400" b="1" dirty="0"/>
              <a:t>inženýrské sítě</a:t>
            </a:r>
            <a:r>
              <a:rPr lang="cs-CZ" sz="2400" dirty="0"/>
              <a:t> (veškeré rozvody – voda, pára, plyn, el. energie, kanalizační síť…)</a:t>
            </a:r>
          </a:p>
          <a:p>
            <a:pPr>
              <a:buFontTx/>
              <a:buChar char="-"/>
            </a:pPr>
            <a:r>
              <a:rPr lang="cs-CZ" sz="2400" b="1" dirty="0"/>
              <a:t>typ výroby</a:t>
            </a:r>
            <a:r>
              <a:rPr lang="cs-CZ" sz="2400" dirty="0"/>
              <a:t> (předurčuje rozmístění pracovišť – od nižších typů výroby k vyšším)</a:t>
            </a:r>
          </a:p>
          <a:p>
            <a:pPr>
              <a:buFontTx/>
              <a:buChar char="-"/>
            </a:pPr>
            <a:r>
              <a:rPr lang="cs-CZ" sz="2400" b="1" dirty="0"/>
              <a:t>vnitropodniková specializace</a:t>
            </a:r>
          </a:p>
          <a:p>
            <a:pPr>
              <a:buFontTx/>
              <a:buChar char="-"/>
            </a:pPr>
            <a:r>
              <a:rPr lang="cs-CZ" sz="2400" b="1" dirty="0"/>
              <a:t>manipulační prostředky</a:t>
            </a:r>
            <a:r>
              <a:rPr lang="cs-CZ" sz="2400" dirty="0"/>
              <a:t> (např. jeřáby s pevnými dráhami, železniční vlečky a další stabilní zařízení)</a:t>
            </a:r>
          </a:p>
          <a:p>
            <a:pPr>
              <a:buFontTx/>
              <a:buChar char="-"/>
            </a:pPr>
            <a:r>
              <a:rPr lang="cs-CZ" sz="2400" b="1" dirty="0"/>
              <a:t>technologický postup výroby</a:t>
            </a:r>
          </a:p>
        </p:txBody>
      </p:sp>
    </p:spTree>
    <p:extLst>
      <p:ext uri="{BB962C8B-B14F-4D97-AF65-F5344CB8AC3E}">
        <p14:creationId xmlns:p14="http://schemas.microsoft.com/office/powerpoint/2010/main" val="2976852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 startAt="3"/>
            </a:pPr>
            <a:r>
              <a:rPr lang="cs-CZ" dirty="0"/>
              <a:t>Analytické metody prostorového uspořádání (1/3)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4C02F-BA18-F75D-7FBB-FFC18A9EF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err="1"/>
              <a:t>Sankeyův</a:t>
            </a:r>
            <a:r>
              <a:rPr lang="cs-CZ" sz="2400" b="1" dirty="0"/>
              <a:t> diagram</a:t>
            </a:r>
          </a:p>
          <a:p>
            <a:pPr>
              <a:buFontTx/>
              <a:buChar char="-"/>
            </a:pPr>
            <a:r>
              <a:rPr lang="cs-CZ" sz="2400" dirty="0"/>
              <a:t>pomocí půdorysného plánku objektu, šachovnicové tabulky lze graficky znázornit tok mat. mezi jednotlivými pracovišti</a:t>
            </a:r>
          </a:p>
          <a:p>
            <a:pPr>
              <a:buFontTx/>
              <a:buChar char="-"/>
            </a:pPr>
            <a:r>
              <a:rPr lang="cs-CZ" sz="2400" dirty="0"/>
              <a:t>maticová tabulka vstup – výstup = přepočtené množství přepravovaného mat. mezi pracovišti (v jednotkách)</a:t>
            </a:r>
          </a:p>
          <a:p>
            <a:pPr>
              <a:buFontTx/>
              <a:buChar char="-"/>
            </a:pPr>
            <a:r>
              <a:rPr lang="cs-CZ" sz="2400" dirty="0"/>
              <a:t>šířka plných šipek = množství mat. (tok)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Šachovnicová tabulka</a:t>
            </a:r>
          </a:p>
          <a:p>
            <a:pPr>
              <a:buFontTx/>
              <a:buChar char="-"/>
            </a:pPr>
            <a:r>
              <a:rPr lang="cs-CZ" sz="2400" dirty="0"/>
              <a:t>užití pro: rozbor mat. toků, návrh rozmístění výrobních zařízení dle zásady – nejblíže musí být pracoviště s největším počtem kontaktů a objemem mat.</a:t>
            </a:r>
          </a:p>
        </p:txBody>
      </p:sp>
    </p:spTree>
    <p:extLst>
      <p:ext uri="{BB962C8B-B14F-4D97-AF65-F5344CB8AC3E}">
        <p14:creationId xmlns:p14="http://schemas.microsoft.com/office/powerpoint/2010/main" val="588793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 startAt="3"/>
            </a:pPr>
            <a:r>
              <a:rPr lang="cs-CZ" dirty="0"/>
              <a:t>Analytické metody prostorového uspořádání (2/3)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4C02F-BA18-F75D-7FBB-FFC18A9EF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27583"/>
            <a:ext cx="8229600" cy="40985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Trojúhelníková metoda</a:t>
            </a:r>
          </a:p>
          <a:p>
            <a:pPr>
              <a:buFontTx/>
              <a:buChar char="-"/>
            </a:pPr>
            <a:r>
              <a:rPr lang="cs-CZ" sz="2400" dirty="0"/>
              <a:t>tvorba rovnostranného trojúhelníku dle pracovišť s největším počtem kontaktů, největším množstvím přepravovaného mat.</a:t>
            </a:r>
          </a:p>
          <a:p>
            <a:pPr>
              <a:buFontTx/>
              <a:buChar char="-"/>
            </a:pPr>
            <a:r>
              <a:rPr lang="cs-CZ" sz="2400" dirty="0"/>
              <a:t>první se utvoří základna = 2 pracoviště</a:t>
            </a:r>
          </a:p>
          <a:p>
            <a:pPr>
              <a:buFontTx/>
              <a:buChar char="-"/>
            </a:pPr>
            <a:r>
              <a:rPr lang="cs-CZ" sz="2400" dirty="0"/>
              <a:t>poté se přikreslí třetí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CRAFT metoda</a:t>
            </a:r>
          </a:p>
          <a:p>
            <a:pPr>
              <a:buFontTx/>
              <a:buChar char="-"/>
            </a:pPr>
            <a:r>
              <a:rPr lang="cs-CZ" sz="2400" dirty="0"/>
              <a:t>uspořádání pracovišť na základě minimalizace N na manipulaci</a:t>
            </a:r>
          </a:p>
          <a:p>
            <a:pPr>
              <a:buFontTx/>
              <a:buChar char="-"/>
            </a:pPr>
            <a:r>
              <a:rPr lang="cs-CZ" sz="2400" dirty="0"/>
              <a:t>optimálnost polohy pracovišť v rámci celku</a:t>
            </a:r>
          </a:p>
        </p:txBody>
      </p:sp>
    </p:spTree>
    <p:extLst>
      <p:ext uri="{BB962C8B-B14F-4D97-AF65-F5344CB8AC3E}">
        <p14:creationId xmlns:p14="http://schemas.microsoft.com/office/powerpoint/2010/main" val="311195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 startAt="3"/>
            </a:pPr>
            <a:r>
              <a:rPr lang="cs-CZ" dirty="0"/>
              <a:t>Analytické metody prostorového uspořádání (3/3)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4C02F-BA18-F75D-7FBB-FFC18A9EF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Metoda Layoutu</a:t>
            </a:r>
          </a:p>
          <a:p>
            <a:pPr>
              <a:buFontTx/>
              <a:buChar char="-"/>
            </a:pPr>
            <a:r>
              <a:rPr lang="cs-CZ" sz="2400" dirty="0"/>
              <a:t>zhotovení půdorysného náčrtu daného pracoviště se všemi výrobními prostředky, skladovací prostory, dopravními a obslužnými cestami</a:t>
            </a:r>
          </a:p>
          <a:p>
            <a:pPr>
              <a:buFontTx/>
              <a:buChar char="-"/>
            </a:pPr>
            <a:r>
              <a:rPr lang="cs-CZ" sz="2400" dirty="0"/>
              <a:t>dle vhodně zvoleného měřítka</a:t>
            </a:r>
          </a:p>
          <a:p>
            <a:pPr>
              <a:buFontTx/>
              <a:buChar char="-"/>
            </a:pPr>
            <a:r>
              <a:rPr lang="cs-CZ" sz="2400" dirty="0"/>
              <a:t>v náčrtu se uvede materiálový tok vč. možných variant v souvislosti s uspořádáním některých strojů</a:t>
            </a:r>
          </a:p>
          <a:p>
            <a:pPr marL="0" indent="0">
              <a:buNone/>
            </a:pPr>
            <a:r>
              <a:rPr lang="cs-CZ" sz="2400" b="1" dirty="0"/>
              <a:t> + Informační podpora výroby: (MES)</a:t>
            </a:r>
          </a:p>
          <a:p>
            <a:pPr>
              <a:buFontTx/>
              <a:buChar char="-"/>
            </a:pPr>
            <a:r>
              <a:rPr lang="cs-CZ" sz="2400" dirty="0"/>
              <a:t>systém tvořící vazbu mezi podnikovým IS a systémy pro automatizaci výroby</a:t>
            </a:r>
          </a:p>
          <a:p>
            <a:pPr marL="0" indent="0">
              <a:buNone/>
            </a:pPr>
            <a:r>
              <a:rPr lang="cs-CZ" sz="2400" b="1" dirty="0"/>
              <a:t>MOM</a:t>
            </a:r>
            <a:r>
              <a:rPr lang="cs-CZ" sz="2400" dirty="0"/>
              <a:t> – sledování komplexního procesu výroby s cílem optimalizace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98136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4C02F-BA18-F75D-7FBB-FFC18A9EF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Autofit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Výrobní logistika je úzce spojena s výrobou, zabývá se manipulaci, zásobováním ve výrobě a efektivním využitím kapacit.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Bod rozpojení určuje umístění okamžiku rozdělení závislé a nezávislé poptávky uvnitř podniku.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Rozmístění pracovišť lze optimalizovat pomocí řady nástrojů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Sankeyův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diagram, Šachovnicová tabulka, CRAFT a Trojúhelníková metoda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atd.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Informační podpora výroby obsahuje různé nástroje na různých úrovních, co však spojuje výrobu a celopodnikové systémy jsou systémy MES/MOM.</a:t>
            </a:r>
          </a:p>
        </p:txBody>
      </p:sp>
    </p:spTree>
    <p:extLst>
      <p:ext uri="{BB962C8B-B14F-4D97-AF65-F5344CB8AC3E}">
        <p14:creationId xmlns:p14="http://schemas.microsoft.com/office/powerpoint/2010/main" val="1197545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6EB1C-84F4-757A-C7A3-51AF8054B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FD4629-02E0-5D33-EAC6-E16C7E987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200" b="0" i="0" dirty="0">
                <a:solidFill>
                  <a:srgbClr val="212529"/>
                </a:solidFill>
                <a:effectLst/>
              </a:rPr>
              <a:t>CHYTILOVÁ, Ekaterina. </a:t>
            </a:r>
            <a:r>
              <a:rPr lang="cs-CZ" sz="1200" b="0" i="1" dirty="0">
                <a:solidFill>
                  <a:srgbClr val="212529"/>
                </a:solidFill>
                <a:effectLst/>
              </a:rPr>
              <a:t>Logistický management 2: Studijní opora</a:t>
            </a:r>
            <a:r>
              <a:rPr lang="cs-CZ" sz="1200" b="0" i="0" dirty="0">
                <a:solidFill>
                  <a:srgbClr val="212529"/>
                </a:solidFill>
                <a:effectLst/>
              </a:rPr>
              <a:t> [online]. Olomouc: Moravská vysoká škola Olomouc, 2017 [cit. 2022-05-09]. Dostupné z: is.mvso.cz</a:t>
            </a:r>
          </a:p>
          <a:p>
            <a:pPr algn="just">
              <a:spcAft>
                <a:spcPts val="1000"/>
              </a:spcAft>
            </a:pP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GERS E. 2016. Tři zkratky, které by měl znát dobrý výrobní manažer . IT </a:t>
            </a:r>
            <a:r>
              <a:rPr lang="cs-CZ" sz="1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systems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https://www.systemonline.cz/rizeni-vyroby/tri-zkratky-ktere-by-mel-znat-dobry-vyrobni-manazer.htm</a:t>
            </a:r>
            <a:endParaRPr lang="cs-CZ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ČEMERKOVÁ Š, KLABUSAYOVÁ N. </a:t>
            </a:r>
            <a:r>
              <a:rPr lang="cs-CZ" sz="1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Výrobní logistika. Pro prezenční formu studia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Karviná 2013.</a:t>
            </a:r>
          </a:p>
          <a:p>
            <a:pPr algn="just">
              <a:spcAft>
                <a:spcPts val="1000"/>
              </a:spcAft>
            </a:pP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KEŘKOVSKÝ M., VALSA O. 2012. </a:t>
            </a:r>
            <a:r>
              <a:rPr lang="cs-CZ" sz="1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Moderní přístupy k řízení výroby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3 doplněné vydání. Praha: </a:t>
            </a:r>
            <a:r>
              <a:rPr lang="cs-CZ" sz="1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C.H.Beck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,. 176s.</a:t>
            </a:r>
            <a:b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ISBN 978-80-7179-319-9.</a:t>
            </a:r>
          </a:p>
          <a:p>
            <a:pPr algn="just">
              <a:spcAft>
                <a:spcPts val="8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LENORT, Radim. </a:t>
            </a:r>
            <a:r>
              <a:rPr lang="cs-CZ" sz="12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Průmyslová logistika</a:t>
            </a:r>
            <a:r>
              <a:rPr lang="cs-CZ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2012. 98 s. ISBN 978-80-248-2584-7. Studijní materiály. VŠB – Technická univerzita Ostrava.</a:t>
            </a:r>
            <a:endParaRPr lang="cs-CZ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SLÍVA, A. </a:t>
            </a:r>
            <a:r>
              <a:rPr lang="cs-CZ" sz="1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Základy projektování logistických systémů.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Ostrava: Vysoká škola báňská – Technická univerzita Ostrava, 2011. 88 s. ISBN 978-80-248-2731-5.</a:t>
            </a:r>
          </a:p>
          <a:p>
            <a:pPr algn="just">
              <a:spcAft>
                <a:spcPts val="1000"/>
              </a:spcAft>
            </a:pP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ŠPELINA Z. 2016. </a:t>
            </a:r>
            <a:r>
              <a:rPr lang="cs-CZ" sz="1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Manufacturing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Operations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Systems. IT </a:t>
            </a:r>
            <a:r>
              <a:rPr lang="cs-CZ" sz="1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systems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https://www.systemonline.cz/rizeni-vyroby/manufacturing-operations-management.htm</a:t>
            </a:r>
            <a:endParaRPr lang="cs-CZ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TOMEK G., VÁVROVÁ V. 2014. </a:t>
            </a:r>
            <a:r>
              <a:rPr lang="cs-CZ" sz="1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Integrované řízení výroby: od operativního řízení výroby k dodavatelskému řetězci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Praha: Grada </a:t>
            </a:r>
            <a:r>
              <a:rPr lang="cs-CZ" sz="1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a.s. 368s. ISBN 978-80-247-4486-5.</a:t>
            </a:r>
          </a:p>
          <a:p>
            <a:pPr algn="just"/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TUČEK, D., BOBÁK, R</a:t>
            </a:r>
            <a:r>
              <a:rPr lang="cs-CZ" sz="1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Výrobní systémy. </a:t>
            </a: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vyd. Zlín: UTB, 2006. 298 s. ISBN 80-7318-381-1.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48083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0753BF-A598-4AFC-A2FC-8F4C3DD33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50269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13720-D9EF-F88A-862F-C281D2C39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Obsah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4BE91F-635D-1131-22B2-3D811C9E07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857" t="51514" r="23516" b="33443"/>
          <a:stretch/>
        </p:blipFill>
        <p:spPr>
          <a:xfrm>
            <a:off x="457200" y="1417637"/>
            <a:ext cx="7514591" cy="1185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188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cs-CZ" dirty="0"/>
              <a:t>Úkoly výrobní logistiky (1/2)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4C02F-BA18-F75D-7FBB-FFC18A9EF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výrobní logistika</a:t>
            </a:r>
            <a:r>
              <a:rPr lang="cs-CZ" sz="2400" dirty="0"/>
              <a:t> </a:t>
            </a:r>
            <a:r>
              <a:rPr lang="cs-CZ" sz="2400" b="1" dirty="0"/>
              <a:t>=</a:t>
            </a:r>
            <a:r>
              <a:rPr lang="cs-CZ" sz="2400" dirty="0"/>
              <a:t> problematika organizování a řízení toků</a:t>
            </a:r>
            <a:br>
              <a:rPr lang="cs-CZ" sz="2400" dirty="0"/>
            </a:br>
            <a:r>
              <a:rPr lang="cs-CZ" sz="2400" dirty="0"/>
              <a:t>vč. samotného průběhu toků ve výrobě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/>
              <a:t>úzké propojení s řízením technologických procesů (manipulace, doprava, skladování ve výrobě, doba trvání jednotlivých operací, efektivní využití kapacit – tj. veškeré činnosti, které vedou k usměrňování veškerých toků)</a:t>
            </a:r>
          </a:p>
          <a:p>
            <a:pPr>
              <a:buFontTx/>
              <a:buChar char="-"/>
            </a:pPr>
            <a:r>
              <a:rPr lang="cs-CZ" sz="2400" dirty="0"/>
              <a:t>výsledkem správného usměrňování toků je uspokojování potřeb zákazníků při min. N, čase a požadované jakosti</a:t>
            </a:r>
            <a:br>
              <a:rPr lang="cs-CZ" sz="2400" dirty="0"/>
            </a:br>
            <a:r>
              <a:rPr lang="cs-CZ" sz="2400" dirty="0"/>
              <a:t>(viz aplikovaná logistika)</a:t>
            </a:r>
          </a:p>
        </p:txBody>
      </p:sp>
    </p:spTree>
    <p:extLst>
      <p:ext uri="{BB962C8B-B14F-4D97-AF65-F5344CB8AC3E}">
        <p14:creationId xmlns:p14="http://schemas.microsoft.com/office/powerpoint/2010/main" val="304510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cs-CZ" dirty="0"/>
              <a:t>Úkoly výrobní logistiky (2/2)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4C02F-BA18-F75D-7FBB-FFC18A9EF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Základní cíle logistiky:</a:t>
            </a:r>
          </a:p>
          <a:p>
            <a:pPr>
              <a:buFontTx/>
              <a:buChar char="-"/>
            </a:pPr>
            <a:r>
              <a:rPr lang="cs-CZ" sz="2400" dirty="0"/>
              <a:t>optimální CN</a:t>
            </a:r>
          </a:p>
          <a:p>
            <a:pPr>
              <a:buFontTx/>
              <a:buChar char="-"/>
            </a:pPr>
            <a:r>
              <a:rPr lang="cs-CZ" sz="2400" dirty="0"/>
              <a:t>požadovaná úroveň logistických služeb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Výrobní logistika odpovídá na:</a:t>
            </a:r>
          </a:p>
          <a:p>
            <a:pPr>
              <a:buFontTx/>
              <a:buChar char="-"/>
            </a:pPr>
            <a:r>
              <a:rPr lang="cs-CZ" sz="2400" dirty="0"/>
              <a:t>Jak pružně reagovat na změnu požadavků?</a:t>
            </a:r>
          </a:p>
          <a:p>
            <a:pPr>
              <a:buFontTx/>
              <a:buChar char="-"/>
            </a:pPr>
            <a:r>
              <a:rPr lang="cs-CZ" sz="2400" dirty="0"/>
              <a:t>Jak efektivně řídit a usměrňovat toky ve výrobě?</a:t>
            </a:r>
          </a:p>
          <a:p>
            <a:pPr>
              <a:buFontTx/>
              <a:buChar char="-"/>
            </a:pPr>
            <a:r>
              <a:rPr lang="cs-CZ" sz="2400" dirty="0"/>
              <a:t>S jak velkými kapacitami pracovat a do jaké výše je zaplňovat?</a:t>
            </a:r>
          </a:p>
          <a:p>
            <a:pPr>
              <a:buFontTx/>
              <a:buChar char="-"/>
            </a:pPr>
            <a:r>
              <a:rPr lang="cs-CZ" sz="2400" dirty="0"/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391914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 startAt="2"/>
            </a:pPr>
            <a:r>
              <a:rPr lang="cs-CZ" dirty="0"/>
              <a:t>Bod rozpojení (1/4)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4C02F-BA18-F75D-7FBB-FFC18A9EF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=</a:t>
            </a:r>
            <a:r>
              <a:rPr lang="cs-CZ" sz="2400" dirty="0"/>
              <a:t> místo v logistickém řetězci, kde je vyrovnáván rozptyl poptávky po daném produktu</a:t>
            </a:r>
          </a:p>
          <a:p>
            <a:pPr marL="0" indent="0">
              <a:buNone/>
            </a:pPr>
            <a:r>
              <a:rPr lang="cs-CZ" sz="2400" b="1" dirty="0"/>
              <a:t>=</a:t>
            </a:r>
            <a:r>
              <a:rPr lang="cs-CZ" sz="2400" dirty="0"/>
              <a:t> místo, kam se dostane objednávka zákazníka a tím se spustí a řídí materiálový tok</a:t>
            </a:r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D7864B6E-AA66-47E0-8C3E-D4FCBB84F24E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4857" y="2847232"/>
            <a:ext cx="6149047" cy="335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7277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 startAt="2"/>
            </a:pPr>
            <a:r>
              <a:rPr lang="cs-CZ" dirty="0"/>
              <a:t>Bod rozpojení (2/4)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ACD73090-81E3-4349-8370-AB8B1A15EF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0765078"/>
              </p:ext>
            </p:extLst>
          </p:nvPr>
        </p:nvGraphicFramePr>
        <p:xfrm>
          <a:off x="1302544" y="1417637"/>
          <a:ext cx="6538912" cy="461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180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 startAt="2"/>
            </a:pPr>
            <a:r>
              <a:rPr lang="cs-CZ" dirty="0"/>
              <a:t>Bod rozpojení (3/4)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4C02F-BA18-F75D-7FBB-FFC18A9EF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Celý proces řízen prognosticky (make to </a:t>
            </a:r>
            <a:r>
              <a:rPr lang="cs-CZ" sz="2400" b="1" dirty="0" err="1"/>
              <a:t>stock</a:t>
            </a:r>
            <a:r>
              <a:rPr lang="cs-CZ" sz="2400" b="1" dirty="0"/>
              <a:t>)</a:t>
            </a:r>
          </a:p>
          <a:p>
            <a:pPr>
              <a:buFontTx/>
              <a:buChar char="-"/>
            </a:pPr>
            <a:r>
              <a:rPr lang="cs-CZ" sz="2400" dirty="0"/>
              <a:t>dle principu výroby na sklad hotových výrobků, celý proces tvorby hodnot je řízen dle prognózy</a:t>
            </a:r>
          </a:p>
          <a:p>
            <a:pPr marL="0" indent="0">
              <a:buNone/>
            </a:pPr>
            <a:r>
              <a:rPr lang="cs-CZ" sz="2400" b="1" dirty="0"/>
              <a:t>Montáž je řízena zakázkově (</a:t>
            </a:r>
            <a:r>
              <a:rPr lang="cs-CZ" sz="2400" b="1" dirty="0" err="1"/>
              <a:t>assemble</a:t>
            </a:r>
            <a:r>
              <a:rPr lang="cs-CZ" sz="2400" b="1" dirty="0"/>
              <a:t> to </a:t>
            </a:r>
            <a:r>
              <a:rPr lang="cs-CZ" sz="2400" b="1" dirty="0" err="1"/>
              <a:t>order</a:t>
            </a:r>
            <a:r>
              <a:rPr lang="cs-CZ" sz="2400" b="1" dirty="0"/>
              <a:t>)</a:t>
            </a:r>
          </a:p>
          <a:p>
            <a:pPr>
              <a:buFontTx/>
              <a:buChar char="-"/>
            </a:pPr>
            <a:r>
              <a:rPr lang="cs-CZ" sz="2400" dirty="0"/>
              <a:t>předmontáž a předcházející etapy dle prognózy, řízení montáže dle zákaznických zakázek</a:t>
            </a:r>
          </a:p>
          <a:p>
            <a:pPr marL="0" indent="0">
              <a:buNone/>
            </a:pPr>
            <a:r>
              <a:rPr lang="cs-CZ" sz="2400" b="1" dirty="0"/>
              <a:t>Předmontáž a montáž je řízena zakázkově (</a:t>
            </a:r>
            <a:r>
              <a:rPr lang="cs-CZ" sz="2400" b="1" dirty="0" err="1"/>
              <a:t>subassemble</a:t>
            </a:r>
            <a:r>
              <a:rPr lang="cs-CZ" sz="2400" b="1" dirty="0"/>
              <a:t> to </a:t>
            </a:r>
            <a:r>
              <a:rPr lang="cs-CZ" sz="2400" b="1" dirty="0" err="1"/>
              <a:t>order</a:t>
            </a:r>
            <a:r>
              <a:rPr lang="cs-CZ" sz="2400" b="1" dirty="0"/>
              <a:t>)</a:t>
            </a:r>
          </a:p>
          <a:p>
            <a:pPr>
              <a:buFontTx/>
              <a:buChar char="-"/>
            </a:pPr>
            <a:r>
              <a:rPr lang="cs-CZ" sz="2400" dirty="0"/>
              <a:t>na základě předpokladu jsou zajištěny díly a nákup materiálu, jinak řízení výroby probíhá dle konkrétních zakázek</a:t>
            </a:r>
          </a:p>
        </p:txBody>
      </p:sp>
    </p:spTree>
    <p:extLst>
      <p:ext uri="{BB962C8B-B14F-4D97-AF65-F5344CB8AC3E}">
        <p14:creationId xmlns:p14="http://schemas.microsoft.com/office/powerpoint/2010/main" val="744853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 startAt="2"/>
            </a:pPr>
            <a:r>
              <a:rPr lang="cs-CZ" dirty="0"/>
              <a:t>Bod rozpojení (4/4)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4C02F-BA18-F75D-7FBB-FFC18A9EF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Mimo nákup je proces řízený zakázkově (make to </a:t>
            </a:r>
            <a:r>
              <a:rPr lang="cs-CZ" sz="2400" b="1" dirty="0" err="1"/>
              <a:t>order</a:t>
            </a:r>
            <a:r>
              <a:rPr lang="cs-CZ" sz="2400" b="1" dirty="0"/>
              <a:t>)</a:t>
            </a:r>
          </a:p>
          <a:p>
            <a:pPr>
              <a:buFontTx/>
              <a:buChar char="-"/>
            </a:pPr>
            <a:r>
              <a:rPr lang="cs-CZ" sz="2400" dirty="0"/>
              <a:t>nakupovaný materiál je regulován dle prognóz, jinak probíhá řízení výroby dle konkrétních zakázek</a:t>
            </a:r>
          </a:p>
          <a:p>
            <a:pPr marL="0" indent="0">
              <a:buNone/>
            </a:pPr>
            <a:r>
              <a:rPr lang="cs-CZ" sz="2400" b="1" dirty="0"/>
              <a:t>Celý proces je řízený zakázkově (</a:t>
            </a:r>
            <a:r>
              <a:rPr lang="cs-CZ" sz="2400" b="1" dirty="0" err="1"/>
              <a:t>purchase</a:t>
            </a:r>
            <a:r>
              <a:rPr lang="cs-CZ" sz="2400" b="1" dirty="0"/>
              <a:t> and make to </a:t>
            </a:r>
            <a:r>
              <a:rPr lang="cs-CZ" sz="2400" b="1" dirty="0" err="1"/>
              <a:t>order</a:t>
            </a:r>
            <a:r>
              <a:rPr lang="cs-CZ" sz="2400" b="1" dirty="0"/>
              <a:t>)</a:t>
            </a:r>
          </a:p>
          <a:p>
            <a:pPr>
              <a:buFontTx/>
              <a:buChar char="-"/>
            </a:pPr>
            <a:r>
              <a:rPr lang="cs-CZ" sz="2400" dirty="0"/>
              <a:t>celý proces tvorby hodnot je řešen dle konkrétních zakázek</a:t>
            </a:r>
          </a:p>
        </p:txBody>
      </p:sp>
    </p:spTree>
    <p:extLst>
      <p:ext uri="{BB962C8B-B14F-4D97-AF65-F5344CB8AC3E}">
        <p14:creationId xmlns:p14="http://schemas.microsoft.com/office/powerpoint/2010/main" val="120828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69D2-2260-585E-3DED-9901980A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6858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 startAt="3"/>
            </a:pPr>
            <a:r>
              <a:rPr lang="cs-CZ" dirty="0"/>
              <a:t>Layout pracovišť (1/2)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4C02F-BA18-F75D-7FBB-FFC18A9EF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= </a:t>
            </a:r>
            <a:r>
              <a:rPr lang="cs-CZ" sz="2400" dirty="0"/>
              <a:t>prostorové uspořádání pracovišť ve výrobě a tedy i rozmístění jednotlivých pracovišť</a:t>
            </a:r>
          </a:p>
          <a:p>
            <a:pPr>
              <a:buFontTx/>
              <a:buChar char="-"/>
            </a:pPr>
            <a:r>
              <a:rPr lang="cs-CZ" sz="2400" dirty="0"/>
              <a:t>hlavními kritérii uspořádání výroby jsou: přímočarost, nejkratší délka a plynulost materiálového toku (optimálnost)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Faktory ovlivňující rozmístění:</a:t>
            </a:r>
          </a:p>
          <a:p>
            <a:pPr>
              <a:buFontTx/>
              <a:buChar char="-"/>
            </a:pPr>
            <a:r>
              <a:rPr lang="cs-CZ" sz="2400" b="1" dirty="0" err="1"/>
              <a:t>general</a:t>
            </a:r>
            <a:r>
              <a:rPr lang="cs-CZ" sz="2400" b="1" dirty="0"/>
              <a:t> organizace</a:t>
            </a:r>
            <a:r>
              <a:rPr lang="cs-CZ" sz="2400" dirty="0"/>
              <a:t> (komplexní situační rozmístění – výroba, sklad, energetické a ostatní objekty, příjezdové cesty, vnitrozávodní komunikace atd.)</a:t>
            </a:r>
          </a:p>
          <a:p>
            <a:pPr>
              <a:buFontTx/>
              <a:buChar char="-"/>
            </a:pPr>
            <a:r>
              <a:rPr lang="cs-CZ" sz="2400" b="1" dirty="0"/>
              <a:t>síť komunikací</a:t>
            </a:r>
            <a:r>
              <a:rPr lang="cs-CZ" sz="2400" dirty="0"/>
              <a:t> (horizontální, vertikální charakter)</a:t>
            </a:r>
          </a:p>
        </p:txBody>
      </p:sp>
    </p:spTree>
    <p:extLst>
      <p:ext uri="{BB962C8B-B14F-4D97-AF65-F5344CB8AC3E}">
        <p14:creationId xmlns:p14="http://schemas.microsoft.com/office/powerpoint/2010/main" val="841782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1058</Words>
  <Application>Microsoft Office PowerPoint</Application>
  <PresentationFormat>Předvádění na obrazovce (4:3)</PresentationFormat>
  <Paragraphs>96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Výrobní logistika Logistický management 2 (XLM2)</vt:lpstr>
      <vt:lpstr>Obsah</vt:lpstr>
      <vt:lpstr>Úkoly výrobní logistiky (1/2)</vt:lpstr>
      <vt:lpstr>Úkoly výrobní logistiky (2/2)</vt:lpstr>
      <vt:lpstr>Bod rozpojení (1/4)</vt:lpstr>
      <vt:lpstr>Bod rozpojení (2/4)</vt:lpstr>
      <vt:lpstr>Bod rozpojení (3/4)</vt:lpstr>
      <vt:lpstr>Bod rozpojení (4/4)</vt:lpstr>
      <vt:lpstr>Layout pracovišť (1/2)</vt:lpstr>
      <vt:lpstr>Layout pracovišť (2/2)</vt:lpstr>
      <vt:lpstr>Analytické metody prostorového uspořádání (1/3)</vt:lpstr>
      <vt:lpstr>Analytické metody prostorového uspořádání (2/3)</vt:lpstr>
      <vt:lpstr>Analytické metody prostorového uspořádání (3/3)</vt:lpstr>
      <vt:lpstr>Shrnutí</vt:lpstr>
      <vt:lpstr>Zdroje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STEJSKALOVÁ Štěpánka</cp:lastModifiedBy>
  <cp:revision>69</cp:revision>
  <cp:lastPrinted>2020-03-04T10:01:56Z</cp:lastPrinted>
  <dcterms:created xsi:type="dcterms:W3CDTF">2020-03-04T09:39:52Z</dcterms:created>
  <dcterms:modified xsi:type="dcterms:W3CDTF">2022-05-10T21:28:23Z</dcterms:modified>
</cp:coreProperties>
</file>