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22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43" r:id="rId15"/>
    <p:sldId id="344" r:id="rId16"/>
    <p:sldId id="345" r:id="rId17"/>
    <p:sldId id="346" r:id="rId18"/>
    <p:sldId id="347" r:id="rId19"/>
    <p:sldId id="348" r:id="rId20"/>
  </p:sldIdLst>
  <p:sldSz cx="9144000" cy="6858000" type="screen4x3"/>
  <p:notesSz cx="9906000" cy="67849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3AFD0E-1F8F-47AD-B1B4-4285E445DC3D}" v="64" dt="2022-05-02T17:16:06.6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2" autoAdjust="0"/>
    <p:restoredTop sz="85072" autoAdjust="0"/>
  </p:normalViewPr>
  <p:slideViewPr>
    <p:cSldViewPr snapToGrid="0" snapToObjects="1">
      <p:cViewPr varScale="1">
        <p:scale>
          <a:sx n="63" d="100"/>
          <a:sy n="63" d="100"/>
        </p:scale>
        <p:origin x="1420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39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11108" y="0"/>
            <a:ext cx="4292600" cy="3392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86F3F0-7A13-4C4C-979E-BFE2397BEC54}" type="datetimeFigureOut">
              <a:rPr lang="cs-CZ" smtClean="0"/>
              <a:pPr/>
              <a:t>02.05.2022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09588"/>
            <a:ext cx="3390900" cy="254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0600" y="3222863"/>
            <a:ext cx="7924800" cy="3053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44549"/>
            <a:ext cx="4292600" cy="3392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11108" y="6444549"/>
            <a:ext cx="4292600" cy="3392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D5F38-733D-4687-9032-821AED1C8C0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44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pPr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umysl-4.cz/" TargetMode="External"/><Relationship Id="rId2" Type="http://schemas.openxmlformats.org/officeDocument/2006/relationships/hyperlink" Target="https://www.autocont.cz/portfolio/podnikove-aplikace/digitalizace-dokument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actoryautomation.cz/5-odvetvi-ktera-nejvice-zasahne-automatizace-a-robotizace/" TargetMode="External"/><Relationship Id="rId4" Type="http://schemas.openxmlformats.org/officeDocument/2006/relationships/hyperlink" Target="https://www.oracle.com/cz/big-data/what-is-big-data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cr.cz/aktivity/z-hospodarske-politiky/12973-jak-rozumet-konceptu-prumysl-4-0" TargetMode="External"/><Relationship Id="rId2" Type="http://schemas.openxmlformats.org/officeDocument/2006/relationships/hyperlink" Target="https://www.temex.cz/sluzby/automatizace/robotizac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3440" y="3429000"/>
            <a:ext cx="8492910" cy="2911913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2000" b="1" cap="all" dirty="0">
              <a:latin typeface="Tw Cen MT" panose="020B0602020104020603" pitchFamily="34" charset="-18"/>
              <a:cs typeface="Arial" pitchFamily="34" charset="0"/>
            </a:endParaRPr>
          </a:p>
          <a:p>
            <a:pPr algn="l"/>
            <a:endParaRPr lang="cs-CZ" sz="2000" b="1" cap="all" dirty="0">
              <a:latin typeface="Tw Cen MT" panose="020B0602020104020603" pitchFamily="34" charset="-18"/>
              <a:cs typeface="Arial" pitchFamily="34" charset="0"/>
            </a:endParaRPr>
          </a:p>
          <a:p>
            <a:pPr algn="l"/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Autor: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  Šárka Povýšilová</a:t>
            </a:r>
          </a:p>
          <a:p>
            <a:pPr algn="l"/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Osobní číslo studenta:		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7889</a:t>
            </a:r>
          </a:p>
          <a:p>
            <a:pPr algn="l"/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Obor: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           EMMSP</a:t>
            </a:r>
          </a:p>
          <a:p>
            <a:pPr algn="l"/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 studia: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     prezenční</a:t>
            </a:r>
          </a:p>
          <a:p>
            <a:pPr algn="l"/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Ročník:						          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ročník</a:t>
            </a:r>
          </a:p>
          <a:p>
            <a:pPr algn="l"/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							    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m20051@studenti.mvso.cz</a:t>
            </a:r>
          </a:p>
          <a:p>
            <a:pPr algn="l"/>
            <a:r>
              <a:rPr lang="cs-CZ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Akademický rok:				           </a:t>
            </a:r>
            <a:r>
              <a:rPr lang="cs-CZ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</a:t>
            </a:r>
          </a:p>
          <a:p>
            <a:pPr algn="l"/>
            <a:endParaRPr lang="en-US" sz="3200" b="1" dirty="0">
              <a:latin typeface="Arial Nova Cond" panose="020B0506020202020204" pitchFamily="34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6078425-BBDC-431A-996B-39BAA05161D0}"/>
              </a:ext>
            </a:extLst>
          </p:cNvPr>
          <p:cNvSpPr txBox="1"/>
          <p:nvPr/>
        </p:nvSpPr>
        <p:spPr>
          <a:xfrm>
            <a:off x="1259679" y="1863103"/>
            <a:ext cx="735896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Průmysl 4.0 a logistický management</a:t>
            </a:r>
          </a:p>
          <a:p>
            <a:pPr algn="ctr"/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(XLM2)</a:t>
            </a: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BigData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rychlost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cs-CZ" sz="2800" b="0" i="0" dirty="0">
                <a:solidFill>
                  <a:srgbClr val="161513"/>
                </a:solidFill>
                <a:effectLst/>
                <a:latin typeface="OracleSansVF"/>
              </a:rPr>
              <a:t>Určuje, jak rychle data přicházejí a jak na ně reagujete.</a:t>
            </a:r>
          </a:p>
          <a:p>
            <a:r>
              <a:rPr lang="cs-CZ" sz="2800" b="0" i="0" dirty="0">
                <a:solidFill>
                  <a:srgbClr val="161513"/>
                </a:solidFill>
                <a:effectLst/>
                <a:latin typeface="OracleSansVF"/>
              </a:rPr>
              <a:t>Některé inteligentní produkty připojené k internetu fungují v reálném nebo téměř reálném čase a také vyžadují vyhodnocování a reakci v reálném čase.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1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BigData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různorodost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Množství typů dat, která jsou k dispozici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Tradiční datové typy byly strukturované a úhledně zapadaly do struktury databáze.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 tím, jak rostou na významu big data, přicházejí data v nových nestrukturovaných datových typech.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Nestrukturované a polostrukturované datové typy, jako je text, zvuk a video, vyžadují dodatečné předzpracování, aby bylo možné odvodit význam a doplnit metadata.</a:t>
            </a:r>
          </a:p>
        </p:txBody>
      </p:sp>
    </p:spTree>
    <p:extLst>
      <p:ext uri="{BB962C8B-B14F-4D97-AF65-F5344CB8AC3E}">
        <p14:creationId xmlns:p14="http://schemas.microsoft.com/office/powerpoint/2010/main" val="126112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Cloudové systémy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úložiště mimo podnik, což umožňuje jejich: </a:t>
            </a:r>
          </a:p>
          <a:p>
            <a:pPr lvl="1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sdílení mezi různými uživateli a </a:t>
            </a:r>
          </a:p>
          <a:p>
            <a:pPr lvl="1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jednoduchý přístup z různých platforem zařízení (počítač, tablet, chytrý telefon, PLC, řídící jednotka robotu, …). 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Výhodou je: </a:t>
            </a:r>
          </a:p>
          <a:p>
            <a:pPr lvl="1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možnost data získat i mimo kancelář (v rámci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-office, práce v terénu, atd.), </a:t>
            </a:r>
          </a:p>
          <a:p>
            <a:pPr lvl="1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sdílet potřebná data s dodavateli a odběrateli, </a:t>
            </a:r>
          </a:p>
          <a:p>
            <a:pPr lvl="1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výměna dat mezi dceřinými a spřízněnými firmami, </a:t>
            </a:r>
          </a:p>
          <a:p>
            <a:pPr lvl="1"/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podpora řešení problémů u zákazníků</a:t>
            </a:r>
            <a:endParaRPr lang="cs-CZ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Cloud Data Management Solutions - Commvault">
            <a:extLst>
              <a:ext uri="{FF2B5EF4-FFF2-40B4-BE49-F238E27FC236}">
                <a16:creationId xmlns:a16="http://schemas.microsoft.com/office/drawing/2014/main" id="{1FD6FCFC-A7DC-70CE-7712-6CD0A8A321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50" name="Picture 6" descr="Cloud a Edge computing - IT řešení pro vaši digitalizaci - Axians CZ">
            <a:extLst>
              <a:ext uri="{FF2B5EF4-FFF2-40B4-BE49-F238E27FC236}">
                <a16:creationId xmlns:a16="http://schemas.microsoft.com/office/drawing/2014/main" id="{F857A0CC-6986-638F-C9A2-134851612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163105"/>
            <a:ext cx="2446339" cy="25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88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69278"/>
            <a:ext cx="8229600" cy="1143000"/>
          </a:xfrm>
        </p:spPr>
        <p:txBody>
          <a:bodyPr>
            <a:noAutofit/>
          </a:bodyPr>
          <a:lstStyle/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Vliv průmyslu 4.0 na logistický management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0240"/>
            <a:ext cx="8686800" cy="4205923"/>
          </a:xfrm>
        </p:spPr>
        <p:txBody>
          <a:bodyPr>
            <a:no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Automatizace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Sdílení logistických zdrojů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Zelená logistika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Digitalizace dokumentů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Zkrácení průběžné doby plánování 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Změna logistických řetězců</a:t>
            </a:r>
          </a:p>
        </p:txBody>
      </p:sp>
    </p:spTree>
    <p:extLst>
      <p:ext uri="{BB962C8B-B14F-4D97-AF65-F5344CB8AC3E}">
        <p14:creationId xmlns:p14="http://schemas.microsoft.com/office/powerpoint/2010/main" val="224402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Digitalizace dokumentů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8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oubor technologických kroků zajištujících vstup dokumentu (nejčastěji v papírové podobě) a dat do systému elektronické správy.</a:t>
            </a:r>
          </a:p>
          <a:p>
            <a:r>
              <a:rPr lang="cs-CZ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Výhody:</a:t>
            </a:r>
          </a:p>
          <a:p>
            <a:pPr lvl="1"/>
            <a:r>
              <a:rPr lang="cs-CZ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Snadná dohledatelnost dokumentů</a:t>
            </a:r>
          </a:p>
          <a:p>
            <a:pPr lvl="1"/>
            <a:r>
              <a:rPr lang="cs-CZ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Klasifikace dokumentů</a:t>
            </a:r>
          </a:p>
          <a:p>
            <a:pPr lvl="1"/>
            <a:r>
              <a:rPr lang="cs-CZ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Bezpečné uložení</a:t>
            </a:r>
          </a:p>
          <a:p>
            <a:pPr lvl="1"/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133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End-to-end digitalizace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Ucelené modulární řešení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Pokrývá celý životní cyklus dokumentu od sběru, přes úpravy, až po konečné uložení a archivaci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Skenování papírových dokumentů – ostření, ořez obrazu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Dále klasifikace dokumentů dle jednotlivých druhů a vytěžování informací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878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Biometrický podpis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3D3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cs-CZ" sz="28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igitální podpis vzniklý nasnímáním vlastnoručního podpisu a obsahující statické i dynamické (biometrické) vlastnosti podpisu.</a:t>
            </a:r>
          </a:p>
          <a:p>
            <a:r>
              <a:rPr lang="cs-CZ" sz="28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Umožňuje redukovat množství listinných dokumentů a urychlovat procesy.</a:t>
            </a:r>
            <a:endParaRPr lang="cs-CZ" sz="2800" dirty="0">
              <a:solidFill>
                <a:srgbClr val="3D3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800" b="0" i="0" dirty="0">
                <a:solidFill>
                  <a:srgbClr val="3D3D3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Jeho zavedením se sníží náklady na tisk, archivaci a digitalizaci papírových dokumentů.</a:t>
            </a:r>
          </a:p>
          <a:p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Biometrické a elektronické podpisy | eMan">
            <a:extLst>
              <a:ext uri="{FF2B5EF4-FFF2-40B4-BE49-F238E27FC236}">
                <a16:creationId xmlns:a16="http://schemas.microsoft.com/office/drawing/2014/main" id="{9C5177B4-0D52-9990-50F7-E95AEEFF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092" y="3997960"/>
            <a:ext cx="3813387" cy="28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255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84D349-D2F4-593A-88FA-F71E47872B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pozornost!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5F74F9-9E2A-D60C-5405-60565BA634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797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FB607A-7EAD-5A28-B086-ED3D60F7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F371F8-961A-3688-9EF2-7836EE577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Digitalizace dokumentů | AUTOCONT. </a:t>
            </a:r>
            <a:r>
              <a:rPr lang="cs-CZ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AUTOCONT a.s. | AUTOCONT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Dostupné z: 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https://www.autocont.cz/portfolio/podnikove-aplikace/digitalizace-dokumentu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Průmysl 4.0. </a:t>
            </a:r>
            <a:r>
              <a:rPr lang="cs-CZ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Průmysl 4.0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Copyright © </a:t>
            </a:r>
            <a:r>
              <a:rPr lang="cs-CZ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Technodat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2018 [cit. 02.05.2022]. Dostupné z: 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https://www.prumysl-4.cz/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 jsou big data? | Oracle Česká Republika. [online]. Dostupné z: 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https://www.oracle.com/cz/big-data/what-is-big-data/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odvětví, která nejvíce zasáhne automatizace a robotizace • FactoryAutomation.cz. </a:t>
            </a:r>
            <a:r>
              <a:rPr lang="cs-CZ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FactoryAutomation.cz • Časopis o automatizaci a robotice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Copyright © 2014 [cit. 02.05.2022]. Dostupné z: 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https://factoryautomation.cz/5-odvetvi-ktera-nejvice-zasahne-automatizace-a-robotizace/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5761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9FB80-162D-D326-E502-F56BD5BD6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Zdroje: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B6FDCE-D5F0-0294-EF2A-FFDC7B92A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Robotizace | TEMEX.cz. </a:t>
            </a:r>
            <a:r>
              <a:rPr lang="cs-CZ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Automatizace, vzduchotechnika a montáž strojů | TEMEX.cz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Copyright © [cit. 02.05.2022]. Dostupné z: 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https://www.temex.cz/sluzby/automatizace/robotizace/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Jak rozumět konceptu Průmysl 4.0. </a:t>
            </a:r>
            <a:r>
              <a:rPr lang="cs-CZ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Svaz průmyslu a dopravy České Republiky</a:t>
            </a:r>
            <a:r>
              <a:rPr lang="cs-CZ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[online]. Copyright © Copyright [cit. 02.05.2022]. Dostupné z: </a:t>
            </a:r>
            <a:r>
              <a:rPr lang="cs-CZ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https://www.spcr.cz/aktivity/z-hospodarske-politiky/12973-jak-rozumet-konceptu-prumysl-4-0</a:t>
            </a:r>
            <a:endParaRPr lang="cs-CZ" b="0" i="0" u="none" strike="noStrike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6097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prezentace: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Historie průmyslu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Průmysl 4.0.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Současné trendy Průmyslu 4.0.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Vliv průmyslu 4.0. na logistický průmysl</a:t>
            </a: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9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9144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E38DC81-AD00-0634-23AC-2964AD5F312F}"/>
              </a:ext>
            </a:extLst>
          </p:cNvPr>
          <p:cNvSpPr txBox="1"/>
          <p:nvPr/>
        </p:nvSpPr>
        <p:spPr>
          <a:xfrm>
            <a:off x="394554" y="489439"/>
            <a:ext cx="8354891" cy="9304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Historie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43300" y="1479733"/>
            <a:ext cx="20574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9141618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růmysl 4.0 | Lean Industry">
            <a:extLst>
              <a:ext uri="{FF2B5EF4-FFF2-40B4-BE49-F238E27FC236}">
                <a16:creationId xmlns:a16="http://schemas.microsoft.com/office/drawing/2014/main" id="{0620B07D-92CC-8AA5-ED28-201292C490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9446" y="3043650"/>
            <a:ext cx="9668898" cy="32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78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Pojem průmysl 4.0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Označení pro nadcházející inovace a proměny výrobních procesů.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Průmysl 4.0. transformuje výrobu ze samostatných automatických jednotek na plně integrovaná automatizovaná a průběžně optimalizovaná výrobní prostředí.</a:t>
            </a:r>
          </a:p>
        </p:txBody>
      </p:sp>
      <p:pic>
        <p:nvPicPr>
          <p:cNvPr id="2050" name="Picture 2" descr="Průmysl 4.0">
            <a:extLst>
              <a:ext uri="{FF2B5EF4-FFF2-40B4-BE49-F238E27FC236}">
                <a16:creationId xmlns:a16="http://schemas.microsoft.com/office/drawing/2014/main" id="{F767BF10-376D-E677-43AB-4F44B2159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529" y="4013200"/>
            <a:ext cx="2397584" cy="222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92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Průmysl 4.0.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Propojuje chytré stroje, úložné logistické systémy a další technologická zařízení do jednoho celku.</a:t>
            </a:r>
          </a:p>
          <a:p>
            <a:r>
              <a:rPr lang="cs-C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„Chytrá továrna“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klíčový prvek přechodu k digitalizovanému a automatizovanému podnikání</a:t>
            </a:r>
          </a:p>
          <a:p>
            <a:pPr lvl="1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Umí autonomně řídit a zároveň zefektivnit kompletní výrobní proces.</a:t>
            </a:r>
          </a:p>
        </p:txBody>
      </p:sp>
      <p:pic>
        <p:nvPicPr>
          <p:cNvPr id="3074" name="Picture 2" descr="České podniky jsou v zavádění prvků Průmyslu 4.0 ve srovnání s USA pozadu |  Hospodářské noviny (HN.cz)">
            <a:extLst>
              <a:ext uri="{FF2B5EF4-FFF2-40B4-BE49-F238E27FC236}">
                <a16:creationId xmlns:a16="http://schemas.microsoft.com/office/drawing/2014/main" id="{EF27D25B-79F3-5001-AEAE-278F1D8C7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338" y="3850640"/>
            <a:ext cx="4183662" cy="235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Současné trendy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Systémová integrace</a:t>
            </a:r>
          </a:p>
          <a:p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BigData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Robotizace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infrastruktura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Cloudové systémy</a:t>
            </a:r>
          </a:p>
          <a:p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Umělá inteligence</a:t>
            </a:r>
          </a:p>
        </p:txBody>
      </p:sp>
      <p:pic>
        <p:nvPicPr>
          <p:cNvPr id="4098" name="Picture 2" descr="Průmyslová automatizace a robotizace | Automation 4 U">
            <a:extLst>
              <a:ext uri="{FF2B5EF4-FFF2-40B4-BE49-F238E27FC236}">
                <a16:creationId xmlns:a16="http://schemas.microsoft.com/office/drawing/2014/main" id="{BD309FEC-A60A-12A1-BABC-F969E247A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72" y="3778885"/>
            <a:ext cx="3526427" cy="234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ig Data Analytics: What It Is, How It Works - Success Knocks | The  Business Magazine">
            <a:extLst>
              <a:ext uri="{FF2B5EF4-FFF2-40B4-BE49-F238E27FC236}">
                <a16:creationId xmlns:a16="http://schemas.microsoft.com/office/drawing/2014/main" id="{3FABDB1E-D009-6D4B-F96B-CB616BA2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453" y="1287669"/>
            <a:ext cx="3383280" cy="225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66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Roboti přebírají těžkou monotónní práci – lidé díky tomu mohou věnovat svůj čas komplikovanějším, více kvalifikovaným a žádaným úkonům.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Významný prostředek pro zvýšení produktivity.</a:t>
            </a:r>
          </a:p>
          <a:p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Přijdete o práci kvůli robotovi? Co očekávat od prohlubující se robotizace  a rady, jak se na ni připravit - ExtraStory">
            <a:extLst>
              <a:ext uri="{FF2B5EF4-FFF2-40B4-BE49-F238E27FC236}">
                <a16:creationId xmlns:a16="http://schemas.microsoft.com/office/drawing/2014/main" id="{B39723D9-4453-5240-A4E9-01F6C457D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80" y="3429000"/>
            <a:ext cx="4897120" cy="27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8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BigData</a:t>
            </a: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Data, jejichž velikost je mimo schopnosti v rozumném čase zachycovat, spravovat a zpracovávat data běžně používaných softwarových prostředků.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3R – rozsah, rychlost, různorodost</a:t>
            </a:r>
            <a:endParaRPr lang="cs-CZ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931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97326-9D49-4CA2-A90A-4E6EFE9F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BigData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rozsah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DDFAA9-B0B3-416A-B517-FD8BDCE58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Autofit/>
          </a:bodyPr>
          <a:lstStyle/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množství dat záleží.</a:t>
            </a:r>
          </a:p>
          <a:p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Platí, </a:t>
            </a:r>
            <a:r>
              <a:rPr lang="cs-CZ" sz="2800" b="0" i="0" dirty="0">
                <a:solidFill>
                  <a:srgbClr val="1615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že je třeba zpracovávat velké objemy nestrukturovaných dat s nízkou hustotou.</a:t>
            </a:r>
          </a:p>
          <a:p>
            <a:r>
              <a:rPr lang="cs-CZ" sz="2800" b="0" i="0" dirty="0">
                <a:solidFill>
                  <a:srgbClr val="16151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Může se jednat o data neznámé hodnoty, jako jsou datové kanály z Twitteru, posloupnosti kliknutí na webové stránce nebo v mobilní aplikaci nebo výstup ze zařízení vybaveného senzory. </a:t>
            </a:r>
            <a:endParaRPr lang="cs-CZ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24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841</Words>
  <Application>Microsoft Office PowerPoint</Application>
  <PresentationFormat>Předvádění na obrazovce (4:3)</PresentationFormat>
  <Paragraphs>91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Arial</vt:lpstr>
      <vt:lpstr>Arial Nova Cond</vt:lpstr>
      <vt:lpstr>Calibri</vt:lpstr>
      <vt:lpstr>OracleSansVF</vt:lpstr>
      <vt:lpstr>Times New Roman</vt:lpstr>
      <vt:lpstr>Tw Cen MT</vt:lpstr>
      <vt:lpstr>Office Theme</vt:lpstr>
      <vt:lpstr>Prezentace aplikace PowerPoint</vt:lpstr>
      <vt:lpstr>Obsah prezentace:</vt:lpstr>
      <vt:lpstr>Prezentace aplikace PowerPoint</vt:lpstr>
      <vt:lpstr>Pojem průmysl 4.0</vt:lpstr>
      <vt:lpstr>Průmysl 4.0.</vt:lpstr>
      <vt:lpstr>Současné trendy</vt:lpstr>
      <vt:lpstr>Robotizace</vt:lpstr>
      <vt:lpstr>BigData</vt:lpstr>
      <vt:lpstr>BigData - rozsah</vt:lpstr>
      <vt:lpstr>BigData - rychlost</vt:lpstr>
      <vt:lpstr>BigData - různorodost</vt:lpstr>
      <vt:lpstr>Cloudové systémy</vt:lpstr>
      <vt:lpstr>Vliv průmyslu 4.0 na logistický management</vt:lpstr>
      <vt:lpstr>Digitalizace dokumentů</vt:lpstr>
      <vt:lpstr>End-to-end digitalizace</vt:lpstr>
      <vt:lpstr>Biometrický podpis</vt:lpstr>
      <vt:lpstr>Děkuji za pozornost!</vt:lpstr>
      <vt:lpstr>Zdroje:</vt:lpstr>
      <vt:lpstr>Zdroje: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Simona Látalová</dc:creator>
  <cp:lastModifiedBy>Šárka Povýšilová</cp:lastModifiedBy>
  <cp:revision>46</cp:revision>
  <cp:lastPrinted>2021-05-04T10:43:59Z</cp:lastPrinted>
  <dcterms:created xsi:type="dcterms:W3CDTF">2020-02-10T14:19:09Z</dcterms:created>
  <dcterms:modified xsi:type="dcterms:W3CDTF">2022-05-02T17:24:31Z</dcterms:modified>
</cp:coreProperties>
</file>