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9" r:id="rId6"/>
    <p:sldId id="261" r:id="rId7"/>
    <p:sldId id="262" r:id="rId8"/>
    <p:sldId id="264" r:id="rId9"/>
    <p:sldId id="272" r:id="rId10"/>
    <p:sldId id="263" r:id="rId11"/>
    <p:sldId id="265" r:id="rId12"/>
    <p:sldId id="270" r:id="rId13"/>
    <p:sldId id="266" r:id="rId14"/>
    <p:sldId id="271" r:id="rId15"/>
    <p:sldId id="267" r:id="rId16"/>
    <p:sldId id="268" r:id="rId1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C0504D"/>
    <a:srgbClr val="E9EDF4"/>
    <a:srgbClr val="D0D8E8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29" autoAdjust="0"/>
  </p:normalViewPr>
  <p:slideViewPr>
    <p:cSldViewPr snapToGrid="0" snapToObjects="1">
      <p:cViewPr varScale="1">
        <p:scale>
          <a:sx n="63" d="100"/>
          <a:sy n="63" d="100"/>
        </p:scale>
        <p:origin x="77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5/4/2022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931090"/>
            <a:ext cx="8126360" cy="160404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4900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zásobování</a:t>
            </a:r>
            <a:br>
              <a:rPr lang="cs-CZ" sz="4000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(Logistický management 2)</a:t>
            </a:r>
            <a:b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1" y="4845745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5D15184-18E1-3348-F511-0D5BC43C3A4D}"/>
              </a:ext>
            </a:extLst>
          </p:cNvPr>
          <p:cNvSpPr txBox="1"/>
          <p:nvPr/>
        </p:nvSpPr>
        <p:spPr>
          <a:xfrm>
            <a:off x="5920152" y="5045924"/>
            <a:ext cx="29686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Libuše Mališová</a:t>
            </a:r>
          </a:p>
          <a:p>
            <a:pPr algn="ctr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Učo: 7880</a:t>
            </a: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XYZ analýza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Nadstavba metody ABC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Rozdělení materiálu do 3 skupin dle pravidelnosti spotřeby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Skupina 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Konstantní spotřeba při malých příležitostných výkyvech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Skupina 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Spotřeba se silnějšími výkyvy (sezónnost), předvídatelná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Skupina 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Zcela nepravidelná spotřeba, nízká přesnost předpovědi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2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Matice ABC/XYZ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Tabulka 4">
            <a:extLst>
              <a:ext uri="{FF2B5EF4-FFF2-40B4-BE49-F238E27FC236}">
                <a16:creationId xmlns:a16="http://schemas.microsoft.com/office/drawing/2014/main" id="{8620B1B7-437B-819E-9D56-1552FAAEB1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547923"/>
              </p:ext>
            </p:extLst>
          </p:nvPr>
        </p:nvGraphicFramePr>
        <p:xfrm>
          <a:off x="786580" y="1397000"/>
          <a:ext cx="7674668" cy="3240076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1918667">
                  <a:extLst>
                    <a:ext uri="{9D8B030D-6E8A-4147-A177-3AD203B41FA5}">
                      <a16:colId xmlns:a16="http://schemas.microsoft.com/office/drawing/2014/main" val="387864701"/>
                    </a:ext>
                  </a:extLst>
                </a:gridCol>
                <a:gridCol w="1918667">
                  <a:extLst>
                    <a:ext uri="{9D8B030D-6E8A-4147-A177-3AD203B41FA5}">
                      <a16:colId xmlns:a16="http://schemas.microsoft.com/office/drawing/2014/main" val="1860684741"/>
                    </a:ext>
                  </a:extLst>
                </a:gridCol>
                <a:gridCol w="1918667">
                  <a:extLst>
                    <a:ext uri="{9D8B030D-6E8A-4147-A177-3AD203B41FA5}">
                      <a16:colId xmlns:a16="http://schemas.microsoft.com/office/drawing/2014/main" val="2980657324"/>
                    </a:ext>
                  </a:extLst>
                </a:gridCol>
                <a:gridCol w="1918667">
                  <a:extLst>
                    <a:ext uri="{9D8B030D-6E8A-4147-A177-3AD203B41FA5}">
                      <a16:colId xmlns:a16="http://schemas.microsoft.com/office/drawing/2014/main" val="3526777815"/>
                    </a:ext>
                  </a:extLst>
                </a:gridCol>
              </a:tblGrid>
              <a:tr h="371428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Hodnota nákupu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964868"/>
                  </a:ext>
                </a:extLst>
              </a:tr>
              <a:tr h="611578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Jistota předpovědi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480510"/>
                  </a:ext>
                </a:extLst>
              </a:tr>
              <a:tr h="371428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3633091"/>
                  </a:ext>
                </a:extLst>
              </a:tr>
              <a:tr h="3714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1817587"/>
                  </a:ext>
                </a:extLst>
              </a:tr>
              <a:tr h="371428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9881148"/>
                  </a:ext>
                </a:extLst>
              </a:tr>
              <a:tr h="3714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7538865"/>
                  </a:ext>
                </a:extLst>
              </a:tr>
              <a:tr h="371428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791497"/>
                  </a:ext>
                </a:extLst>
              </a:tr>
              <a:tr h="3714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Nízká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7623913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8A261FEC-DAE4-8D8A-2BD1-4BE49CF18C63}"/>
              </a:ext>
            </a:extLst>
          </p:cNvPr>
          <p:cNvSpPr txBox="1"/>
          <p:nvPr/>
        </p:nvSpPr>
        <p:spPr>
          <a:xfrm>
            <a:off x="786580" y="4901184"/>
            <a:ext cx="7674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AX – vhodné použít systém JIT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 – dodání na náhodnou (jednorázovou) objednávku</a:t>
            </a:r>
          </a:p>
        </p:txBody>
      </p:sp>
    </p:spTree>
    <p:extLst>
      <p:ext uri="{BB962C8B-B14F-4D97-AF65-F5344CB8AC3E}">
        <p14:creationId xmlns:p14="http://schemas.microsoft.com/office/powerpoint/2010/main" val="2416326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Použité zdroje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MULAČOVÁ, Věra a Petr MULAČ.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Obchodní podnikání ve 21. století.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Grada Publishing, 2013, 520 s. ISBN 978-80-247-4780-4.</a:t>
            </a:r>
          </a:p>
          <a:p>
            <a:pPr marL="0" indent="0" algn="just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JUROVÁ, Marie.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Výrobní a logistické procesy </a:t>
            </a:r>
            <a:b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podnikání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Grada Publishing, 2016, 254 s. </a:t>
            </a:r>
            <a:b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978-80-247-5717-9.</a:t>
            </a:r>
          </a:p>
          <a:p>
            <a:pPr marL="0" indent="0" algn="just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TOMEK, Gustav a Věra VÁVROVÁ.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Řízení výroby a nákupu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Praha: Grada Publishing, 2007, 378 s. </a:t>
            </a:r>
            <a:b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978-80-247-1479-0.</a:t>
            </a:r>
          </a:p>
          <a:p>
            <a:pPr marL="0" indent="0" algn="just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ŠIMAN, Josef a Petr PETERA.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podnikatelských subjektů: teorie pro praxi.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b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C.H. Beck, 2010, 192 s. ISBN 978-80-7400-117-8.</a:t>
            </a:r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66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8BCEC46-EA54-9868-A92D-9858B2F32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313" y="2906714"/>
            <a:ext cx="7772400" cy="2862262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pozornost!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86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Logistika zásobování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Důležitý prvek logistického systému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zásob a jejich optimalizace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Úloha: zajištění plynulosti vnitropodnikových procesů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Efektivní zajištění zásob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Adekvátní množství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Kvalita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(čas)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666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a směry v řízení zásob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přímé odvolávky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pro dodavatele v okamžiku přijetí objednávky od zákazníka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sbližování dodavatelů a odběratelů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Umístění dodavatele do provozní blízkosti zákazníka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Metoda společného řízení zásob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 synchronizaci zásobovací výroby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Cíl: zvýšení rentability podniku pomocí kvalitnějšího řízení zásob</a:t>
            </a:r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717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Objednací systémy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základní objednací systémy</a:t>
            </a:r>
            <a:endParaRPr lang="cs-CZ" sz="20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Tabulka 4">
            <a:extLst>
              <a:ext uri="{FF2B5EF4-FFF2-40B4-BE49-F238E27FC236}">
                <a16:creationId xmlns:a16="http://schemas.microsoft.com/office/drawing/2014/main" id="{655C0AAC-C614-9F8E-C9D1-D4FC707BC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06378"/>
              </p:ext>
            </p:extLst>
          </p:nvPr>
        </p:nvGraphicFramePr>
        <p:xfrm>
          <a:off x="1524000" y="2903061"/>
          <a:ext cx="6096000" cy="192024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1017527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54783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450630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Proměnné objednací množství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Pevné objednací množství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0968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Pevný objednací okamžik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s,S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s,Q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138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Proměnný objednací okamžik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B,S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B,Q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826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9873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A9AF07A-3206-F1B0-BF12-11094A84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Objednací systémy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A7ACB7-7178-B68E-F735-FFE1ECC140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s, S </a:t>
            </a:r>
          </a:p>
        </p:txBody>
      </p:sp>
      <p:pic>
        <p:nvPicPr>
          <p:cNvPr id="12" name="Zástupný obsah 11">
            <a:extLst>
              <a:ext uri="{FF2B5EF4-FFF2-40B4-BE49-F238E27FC236}">
                <a16:creationId xmlns:a16="http://schemas.microsoft.com/office/drawing/2014/main" id="{CADFE5F9-C380-A817-290C-F8F0CE9426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l="3949" r="6935"/>
          <a:stretch/>
        </p:blipFill>
        <p:spPr>
          <a:xfrm>
            <a:off x="264318" y="2396423"/>
            <a:ext cx="3997413" cy="2494146"/>
          </a:xfrm>
        </p:spPr>
      </p:pic>
      <p:sp>
        <p:nvSpPr>
          <p:cNvPr id="7" name="Zástupný text 6">
            <a:extLst>
              <a:ext uri="{FF2B5EF4-FFF2-40B4-BE49-F238E27FC236}">
                <a16:creationId xmlns:a16="http://schemas.microsoft.com/office/drawing/2014/main" id="{9FF24180-647D-5240-DE15-64B176E0C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s, Q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56587235-785A-7FFB-080A-2826C1CB41C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5"/>
          <a:srcRect l="4867" r="2700"/>
          <a:stretch/>
        </p:blipFill>
        <p:spPr>
          <a:xfrm>
            <a:off x="4497388" y="2396423"/>
            <a:ext cx="4592267" cy="2494146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C6FE8FD-78D1-D174-2F36-C4A54A8BA5C8}"/>
              </a:ext>
            </a:extLst>
          </p:cNvPr>
          <p:cNvSpPr txBox="1"/>
          <p:nvPr/>
        </p:nvSpPr>
        <p:spPr>
          <a:xfrm>
            <a:off x="457200" y="4890569"/>
            <a:ext cx="38045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Pevný okamžik objednání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Doplnění do úrovně 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Nerovnoměrná spotřeba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93AF7AE-3685-571E-22D4-CD2EE6B455F6}"/>
              </a:ext>
            </a:extLst>
          </p:cNvPr>
          <p:cNvSpPr txBox="1"/>
          <p:nvPr/>
        </p:nvSpPr>
        <p:spPr>
          <a:xfrm>
            <a:off x="4882271" y="4890569"/>
            <a:ext cx="3804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Pevný okamžik objednání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Pevné množství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Položky s nízkou hodnotou odbytu</a:t>
            </a:r>
          </a:p>
        </p:txBody>
      </p:sp>
    </p:spTree>
    <p:extLst>
      <p:ext uri="{BB962C8B-B14F-4D97-AF65-F5344CB8AC3E}">
        <p14:creationId xmlns:p14="http://schemas.microsoft.com/office/powerpoint/2010/main" val="9326268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A9AF07A-3206-F1B0-BF12-11094A848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Objednací systémy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1A7ACB7-7178-B68E-F735-FFE1ECC140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B, S</a:t>
            </a:r>
          </a:p>
        </p:txBody>
      </p:sp>
      <p:pic>
        <p:nvPicPr>
          <p:cNvPr id="11" name="Zástupný obsah 10">
            <a:extLst>
              <a:ext uri="{FF2B5EF4-FFF2-40B4-BE49-F238E27FC236}">
                <a16:creationId xmlns:a16="http://schemas.microsoft.com/office/drawing/2014/main" id="{7082FFE1-3B56-CB52-2213-A1C80A058AA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/>
          <a:srcRect r="8527"/>
          <a:stretch/>
        </p:blipFill>
        <p:spPr>
          <a:xfrm>
            <a:off x="91078" y="2282442"/>
            <a:ext cx="4518974" cy="2565103"/>
          </a:xfrm>
        </p:spPr>
      </p:pic>
      <p:sp>
        <p:nvSpPr>
          <p:cNvPr id="7" name="Zástupný text 6">
            <a:extLst>
              <a:ext uri="{FF2B5EF4-FFF2-40B4-BE49-F238E27FC236}">
                <a16:creationId xmlns:a16="http://schemas.microsoft.com/office/drawing/2014/main" id="{9FF24180-647D-5240-DE15-64B176E0CD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B, Q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BDA75F5A-B7AE-D127-2CEA-FB5043BD86C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5"/>
          <a:srcRect l="5616" r="6010"/>
          <a:stretch/>
        </p:blipFill>
        <p:spPr>
          <a:xfrm>
            <a:off x="4814887" y="2280153"/>
            <a:ext cx="4203777" cy="2565103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67BC63F0-AC9F-598F-819A-520D613B8518}"/>
              </a:ext>
            </a:extLst>
          </p:cNvPr>
          <p:cNvSpPr txBox="1"/>
          <p:nvPr/>
        </p:nvSpPr>
        <p:spPr>
          <a:xfrm>
            <a:off x="5165992" y="4901117"/>
            <a:ext cx="38526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Proměnný okamžik objednání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Pevné množství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ravidelný odběr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oložky s velkou hodnotou odbytu</a:t>
            </a:r>
            <a:r>
              <a:rPr lang="cs-CZ" sz="1800" dirty="0"/>
              <a:t>.</a:t>
            </a:r>
            <a:br>
              <a:rPr lang="cs-CZ" sz="1800" dirty="0"/>
            </a:b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453B382-BB9B-2050-EDA5-B737D2611FA8}"/>
              </a:ext>
            </a:extLst>
          </p:cNvPr>
          <p:cNvSpPr txBox="1"/>
          <p:nvPr/>
        </p:nvSpPr>
        <p:spPr>
          <a:xfrm>
            <a:off x="457200" y="4847545"/>
            <a:ext cx="40401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Proměnný okamžik objednání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Množství vždy do cílové úrovně 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= B + 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292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 Just-in-Time (JIT)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Dokonalý vztah mezi dodavatelem a odběratelem</a:t>
            </a:r>
          </a:p>
          <a:p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Dodání „právě včas“</a:t>
            </a:r>
          </a:p>
          <a:p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Cíl metody: </a:t>
            </a:r>
          </a:p>
          <a:p>
            <a:pPr lvl="1"/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Nulové zásoby</a:t>
            </a:r>
          </a:p>
          <a:p>
            <a:pPr lvl="1"/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Stoprocentní kvalita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Správné zavedení:</a:t>
            </a:r>
          </a:p>
          <a:p>
            <a:pPr lvl="1">
              <a:spcBef>
                <a:spcPts val="0"/>
              </a:spcBef>
              <a:defRPr/>
            </a:pP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Menší zásoby</a:t>
            </a:r>
          </a:p>
          <a:p>
            <a:pPr lvl="1">
              <a:spcBef>
                <a:spcPts val="0"/>
              </a:spcBef>
              <a:defRPr/>
            </a:pP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Vyšší kvalita</a:t>
            </a:r>
          </a:p>
          <a:p>
            <a:pPr lvl="1">
              <a:spcBef>
                <a:spcPts val="0"/>
              </a:spcBef>
              <a:defRPr/>
            </a:pP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Vyšší produktivita</a:t>
            </a:r>
          </a:p>
          <a:p>
            <a:pPr lvl="1">
              <a:spcBef>
                <a:spcPts val="0"/>
              </a:spcBef>
              <a:defRPr/>
            </a:pPr>
            <a:r>
              <a:rPr lang="cs-CZ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Přizpůsobení změnám poptávky na trhu</a:t>
            </a: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14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ABC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Roztřízení sortimentu do 3 skupin podle jejich hodnotového podílu</a:t>
            </a:r>
          </a:p>
          <a:p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Paretovo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pravidla: 80 % důsledků je způsobeno 20 % všech možných příčin</a:t>
            </a:r>
          </a:p>
          <a:p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Skupina A (klíčové položky – zásadní význam)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5-15 % položek zásob tvoří 60-80 % podíl na celkové hodnotě spotřeby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Skupina B (středně důležité položky)</a:t>
            </a:r>
          </a:p>
          <a:p>
            <a:pPr lvl="1" indent="-342900">
              <a:buFont typeface="Arial"/>
              <a:buChar char="•"/>
              <a:defRPr/>
            </a:pPr>
            <a:r>
              <a:rPr 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15-25 % položek zásob tvoří 15-25 % podíl na celkové hodnotě spotřeby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cs-C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Skupina C (málo důležité položky)</a:t>
            </a:r>
          </a:p>
          <a:p>
            <a:pPr lvl="1" indent="-342900">
              <a:buFont typeface="Arial"/>
              <a:buChar char="•"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60-80 % položek zásob tvoří 5-15 %  podíl na celkové hodnotě spotřeby</a:t>
            </a:r>
          </a:p>
          <a:p>
            <a:pPr marL="457200" lvl="1" indent="0">
              <a:buNone/>
            </a:pPr>
            <a:endParaRPr lang="cs-CZ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264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D95709-6442-05D2-ABFD-5F48F1EB5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ABC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-8170054" y="417515"/>
            <a:ext cx="18961549" cy="1128785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cs-CZ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CE41AF1-F728-4471-771F-0C0F60040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9557" y="1417638"/>
            <a:ext cx="6724886" cy="4204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6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9622E594C1B94EAF649D3AD9C2CF9E" ma:contentTypeVersion="9" ma:contentTypeDescription="Vytvoří nový dokument" ma:contentTypeScope="" ma:versionID="67330174b1bd2220fcb213fc2c76344d">
  <xsd:schema xmlns:xsd="http://www.w3.org/2001/XMLSchema" xmlns:xs="http://www.w3.org/2001/XMLSchema" xmlns:p="http://schemas.microsoft.com/office/2006/metadata/properties" xmlns:ns2="9feb78ed-7bd8-43b9-b84c-9234b7376e1a" xmlns:ns3="8ac989e6-075c-46c7-8678-20c25f24540a" targetNamespace="http://schemas.microsoft.com/office/2006/metadata/properties" ma:root="true" ma:fieldsID="e0c2b937e9c7a998aadac372eea4014c" ns2:_="" ns3:_="">
    <xsd:import namespace="9feb78ed-7bd8-43b9-b84c-9234b7376e1a"/>
    <xsd:import namespace="8ac989e6-075c-46c7-8678-20c25f24540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b78ed-7bd8-43b9-b84c-9234b7376e1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989e6-075c-46c7-8678-20c25f2454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2D4DEE-CE2C-4CA3-8959-DCE16EE60AF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CABD18B-032A-4E8C-BDFF-E498EE9653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F1F960-7CE8-464A-8993-9BA73B6B89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eb78ed-7bd8-43b9-b84c-9234b7376e1a"/>
    <ds:schemaRef ds:uri="8ac989e6-075c-46c7-8678-20c25f2454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2934</TotalTime>
  <Words>510</Words>
  <Application>Microsoft Office PowerPoint</Application>
  <PresentationFormat>Předvádění na obrazovce (4:3)</PresentationFormat>
  <Paragraphs>134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Propedeutický seminář 2013_fin</vt:lpstr>
      <vt:lpstr>Logistika zásobování (Logistický management 2) </vt:lpstr>
      <vt:lpstr>Logistika zásobování</vt:lpstr>
      <vt:lpstr>Metody a směry v řízení zásob</vt:lpstr>
      <vt:lpstr>Objednací systémy</vt:lpstr>
      <vt:lpstr>Objednací systémy</vt:lpstr>
      <vt:lpstr>Objednací systémy</vt:lpstr>
      <vt:lpstr>Systém Just-in-Time (JIT)</vt:lpstr>
      <vt:lpstr>Metoda ABC</vt:lpstr>
      <vt:lpstr>Metoda ABC</vt:lpstr>
      <vt:lpstr>XYZ analýza</vt:lpstr>
      <vt:lpstr>Matice ABC/XYZ</vt:lpstr>
      <vt:lpstr>Použité zdroje</vt:lpstr>
      <vt:lpstr>Děkuji za pozornost!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Libuše Mališová</cp:lastModifiedBy>
  <cp:revision>106</cp:revision>
  <cp:lastPrinted>2013-09-13T08:26:54Z</cp:lastPrinted>
  <dcterms:created xsi:type="dcterms:W3CDTF">2013-09-15T17:50:48Z</dcterms:created>
  <dcterms:modified xsi:type="dcterms:W3CDTF">2022-05-03T23:32:13Z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0x0101009E9622E594C1B94EAF649D3AD9C2CF9E</vt:lpwstr>
  </property>
</Properties>
</file>