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charts/chart1.xml" ContentType="application/vnd.openxmlformats-officedocument.drawingml.chart+xml"/>
  <Override PartName="/ppt/theme/themeOverride6.xml" ContentType="application/vnd.openxmlformats-officedocument.themeOverride+xml"/>
  <Override PartName="/ppt/theme/themeOverride7.xml" ContentType="application/vnd.openxmlformats-officedocument.themeOverride+xml"/>
  <Override PartName="/ppt/notesSlides/notesSlide2.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3.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4.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notesSlides/notesSlide5.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6.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79" r:id="rId9"/>
    <p:sldId id="263" r:id="rId10"/>
    <p:sldId id="264" r:id="rId11"/>
    <p:sldId id="265" r:id="rId12"/>
    <p:sldId id="266" r:id="rId13"/>
    <p:sldId id="270" r:id="rId14"/>
    <p:sldId id="267" r:id="rId15"/>
    <p:sldId id="268" r:id="rId16"/>
    <p:sldId id="269" r:id="rId17"/>
    <p:sldId id="271" r:id="rId18"/>
    <p:sldId id="272" r:id="rId19"/>
    <p:sldId id="275" r:id="rId20"/>
    <p:sldId id="273" r:id="rId21"/>
    <p:sldId id="274" r:id="rId22"/>
    <p:sldId id="276" r:id="rId23"/>
    <p:sldId id="277" r:id="rId24"/>
    <p:sldId id="278"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cs-CZ"/>
              <a:t>Možné umístění bodu rozpojení v závislosti na řízení výroby </a:t>
            </a:r>
          </a:p>
        </c:rich>
      </c:tx>
      <c:overlay val="0"/>
    </c:title>
    <c:autoTitleDeleted val="0"/>
    <c:view3D>
      <c:rotX val="25"/>
      <c:rotY val="30"/>
      <c:rAngAx val="1"/>
    </c:view3D>
    <c:floor>
      <c:thickness val="0"/>
    </c:floor>
    <c:sideWall>
      <c:thickness val="0"/>
    </c:sideWall>
    <c:backWall>
      <c:thickness val="0"/>
    </c:backWall>
    <c:plotArea>
      <c:layout/>
      <c:bar3DChart>
        <c:barDir val="col"/>
        <c:grouping val="standard"/>
        <c:varyColors val="0"/>
        <c:ser>
          <c:idx val="0"/>
          <c:order val="0"/>
          <c:tx>
            <c:strRef>
              <c:f>List2!$W$4</c:f>
              <c:strCache>
                <c:ptCount val="1"/>
                <c:pt idx="0">
                  <c:v>nákup</c:v>
                </c:pt>
              </c:strCache>
            </c:strRef>
          </c:tx>
          <c:invertIfNegative val="0"/>
          <c:dLbls>
            <c:delete val="1"/>
          </c:dLbls>
          <c:cat>
            <c:strRef>
              <c:f>List2!$X$3:$AB$3</c:f>
              <c:strCache>
                <c:ptCount val="5"/>
                <c:pt idx="0">
                  <c:v>celý proces je řízen zakázkově</c:v>
                </c:pt>
                <c:pt idx="1">
                  <c:v>mimonákup proces je řízen zakázkově</c:v>
                </c:pt>
                <c:pt idx="2">
                  <c:v>předmontáž a montáž je řízena zakázkově</c:v>
                </c:pt>
                <c:pt idx="3">
                  <c:v>montáž je řízena zakázkově</c:v>
                </c:pt>
                <c:pt idx="4">
                  <c:v>celý proces je řízen prognnosticky</c:v>
                </c:pt>
              </c:strCache>
            </c:strRef>
          </c:cat>
          <c:val>
            <c:numRef>
              <c:f>List2!$X$4:$AB$4</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0-3345-4D91-9DDF-82F3721DD1DC}"/>
            </c:ext>
          </c:extLst>
        </c:ser>
        <c:ser>
          <c:idx val="1"/>
          <c:order val="1"/>
          <c:tx>
            <c:strRef>
              <c:f>List2!$W$5</c:f>
              <c:strCache>
                <c:ptCount val="1"/>
                <c:pt idx="0">
                  <c:v>výroba dílů</c:v>
                </c:pt>
              </c:strCache>
            </c:strRef>
          </c:tx>
          <c:invertIfNegative val="0"/>
          <c:dLbls>
            <c:delete val="1"/>
          </c:dLbls>
          <c:cat>
            <c:strRef>
              <c:f>List2!$X$3:$AB$3</c:f>
              <c:strCache>
                <c:ptCount val="5"/>
                <c:pt idx="0">
                  <c:v>celý proces je řízen zakázkově</c:v>
                </c:pt>
                <c:pt idx="1">
                  <c:v>mimonákup proces je řízen zakázkově</c:v>
                </c:pt>
                <c:pt idx="2">
                  <c:v>předmontáž a montáž je řízena zakázkově</c:v>
                </c:pt>
                <c:pt idx="3">
                  <c:v>montáž je řízena zakázkově</c:v>
                </c:pt>
                <c:pt idx="4">
                  <c:v>celý proces je řízen prognnosticky</c:v>
                </c:pt>
              </c:strCache>
            </c:strRef>
          </c:cat>
          <c:val>
            <c:numRef>
              <c:f>List2!$X$5:$AB$5</c:f>
              <c:numCache>
                <c:formatCode>General</c:formatCode>
                <c:ptCount val="5"/>
                <c:pt idx="0">
                  <c:v>100</c:v>
                </c:pt>
                <c:pt idx="1">
                  <c:v>100</c:v>
                </c:pt>
                <c:pt idx="2">
                  <c:v>0</c:v>
                </c:pt>
                <c:pt idx="3">
                  <c:v>0</c:v>
                </c:pt>
                <c:pt idx="4">
                  <c:v>0</c:v>
                </c:pt>
              </c:numCache>
            </c:numRef>
          </c:val>
          <c:extLst>
            <c:ext xmlns:c16="http://schemas.microsoft.com/office/drawing/2014/chart" uri="{C3380CC4-5D6E-409C-BE32-E72D297353CC}">
              <c16:uniqueId val="{00000001-3345-4D91-9DDF-82F3721DD1DC}"/>
            </c:ext>
          </c:extLst>
        </c:ser>
        <c:ser>
          <c:idx val="2"/>
          <c:order val="2"/>
          <c:tx>
            <c:strRef>
              <c:f>List2!$W$6</c:f>
              <c:strCache>
                <c:ptCount val="1"/>
                <c:pt idx="0">
                  <c:v>předmontáž</c:v>
                </c:pt>
              </c:strCache>
            </c:strRef>
          </c:tx>
          <c:invertIfNegative val="0"/>
          <c:dLbls>
            <c:delete val="1"/>
          </c:dLbls>
          <c:cat>
            <c:strRef>
              <c:f>List2!$X$3:$AB$3</c:f>
              <c:strCache>
                <c:ptCount val="5"/>
                <c:pt idx="0">
                  <c:v>celý proces je řízen zakázkově</c:v>
                </c:pt>
                <c:pt idx="1">
                  <c:v>mimonákup proces je řízen zakázkově</c:v>
                </c:pt>
                <c:pt idx="2">
                  <c:v>předmontáž a montáž je řízena zakázkově</c:v>
                </c:pt>
                <c:pt idx="3">
                  <c:v>montáž je řízena zakázkově</c:v>
                </c:pt>
                <c:pt idx="4">
                  <c:v>celý proces je řízen prognnosticky</c:v>
                </c:pt>
              </c:strCache>
            </c:strRef>
          </c:cat>
          <c:val>
            <c:numRef>
              <c:f>List2!$X$6:$AB$6</c:f>
              <c:numCache>
                <c:formatCode>General</c:formatCode>
                <c:ptCount val="5"/>
                <c:pt idx="0">
                  <c:v>100</c:v>
                </c:pt>
                <c:pt idx="1">
                  <c:v>100</c:v>
                </c:pt>
                <c:pt idx="2">
                  <c:v>100</c:v>
                </c:pt>
                <c:pt idx="3">
                  <c:v>0</c:v>
                </c:pt>
                <c:pt idx="4">
                  <c:v>0</c:v>
                </c:pt>
              </c:numCache>
            </c:numRef>
          </c:val>
          <c:extLst>
            <c:ext xmlns:c16="http://schemas.microsoft.com/office/drawing/2014/chart" uri="{C3380CC4-5D6E-409C-BE32-E72D297353CC}">
              <c16:uniqueId val="{00000002-3345-4D91-9DDF-82F3721DD1DC}"/>
            </c:ext>
          </c:extLst>
        </c:ser>
        <c:ser>
          <c:idx val="3"/>
          <c:order val="3"/>
          <c:tx>
            <c:strRef>
              <c:f>List2!$W$7</c:f>
              <c:strCache>
                <c:ptCount val="1"/>
                <c:pt idx="0">
                  <c:v>montáž</c:v>
                </c:pt>
              </c:strCache>
            </c:strRef>
          </c:tx>
          <c:invertIfNegative val="0"/>
          <c:dLbls>
            <c:delete val="1"/>
          </c:dLbls>
          <c:cat>
            <c:strRef>
              <c:f>List2!$X$3:$AB$3</c:f>
              <c:strCache>
                <c:ptCount val="5"/>
                <c:pt idx="0">
                  <c:v>celý proces je řízen zakázkově</c:v>
                </c:pt>
                <c:pt idx="1">
                  <c:v>mimonákup proces je řízen zakázkově</c:v>
                </c:pt>
                <c:pt idx="2">
                  <c:v>předmontáž a montáž je řízena zakázkově</c:v>
                </c:pt>
                <c:pt idx="3">
                  <c:v>montáž je řízena zakázkově</c:v>
                </c:pt>
                <c:pt idx="4">
                  <c:v>celý proces je řízen prognnosticky</c:v>
                </c:pt>
              </c:strCache>
            </c:strRef>
          </c:cat>
          <c:val>
            <c:numRef>
              <c:f>List2!$X$7:$AB$7</c:f>
              <c:numCache>
                <c:formatCode>General</c:formatCode>
                <c:ptCount val="5"/>
                <c:pt idx="0">
                  <c:v>100</c:v>
                </c:pt>
                <c:pt idx="1">
                  <c:v>100</c:v>
                </c:pt>
                <c:pt idx="2">
                  <c:v>100</c:v>
                </c:pt>
                <c:pt idx="3">
                  <c:v>100</c:v>
                </c:pt>
                <c:pt idx="4">
                  <c:v>0</c:v>
                </c:pt>
              </c:numCache>
            </c:numRef>
          </c:val>
          <c:extLst>
            <c:ext xmlns:c16="http://schemas.microsoft.com/office/drawing/2014/chart" uri="{C3380CC4-5D6E-409C-BE32-E72D297353CC}">
              <c16:uniqueId val="{00000003-3345-4D91-9DDF-82F3721DD1DC}"/>
            </c:ext>
          </c:extLst>
        </c:ser>
        <c:dLbls>
          <c:showLegendKey val="0"/>
          <c:showVal val="1"/>
          <c:showCatName val="0"/>
          <c:showSerName val="0"/>
          <c:showPercent val="0"/>
          <c:showBubbleSize val="0"/>
        </c:dLbls>
        <c:gapWidth val="150"/>
        <c:shape val="pyramid"/>
        <c:axId val="192891520"/>
        <c:axId val="192901504"/>
        <c:axId val="184841536"/>
      </c:bar3DChart>
      <c:catAx>
        <c:axId val="192891520"/>
        <c:scaling>
          <c:orientation val="minMax"/>
        </c:scaling>
        <c:delete val="0"/>
        <c:axPos val="b"/>
        <c:numFmt formatCode="General" sourceLinked="0"/>
        <c:majorTickMark val="none"/>
        <c:minorTickMark val="none"/>
        <c:tickLblPos val="nextTo"/>
        <c:txPr>
          <a:bodyPr/>
          <a:lstStyle/>
          <a:p>
            <a:pPr>
              <a:defRPr sz="800"/>
            </a:pPr>
            <a:endParaRPr lang="cs-CZ"/>
          </a:p>
        </c:txPr>
        <c:crossAx val="192901504"/>
        <c:crosses val="autoZero"/>
        <c:auto val="1"/>
        <c:lblAlgn val="ctr"/>
        <c:lblOffset val="100"/>
        <c:noMultiLvlLbl val="0"/>
      </c:catAx>
      <c:valAx>
        <c:axId val="192901504"/>
        <c:scaling>
          <c:orientation val="minMax"/>
        </c:scaling>
        <c:delete val="1"/>
        <c:axPos val="l"/>
        <c:numFmt formatCode="General" sourceLinked="1"/>
        <c:majorTickMark val="none"/>
        <c:minorTickMark val="none"/>
        <c:tickLblPos val="nextTo"/>
        <c:crossAx val="192891520"/>
        <c:crosses val="autoZero"/>
        <c:crossBetween val="between"/>
      </c:valAx>
      <c:serAx>
        <c:axId val="184841536"/>
        <c:scaling>
          <c:orientation val="minMax"/>
        </c:scaling>
        <c:delete val="1"/>
        <c:axPos val="b"/>
        <c:majorTickMark val="none"/>
        <c:minorTickMark val="none"/>
        <c:tickLblPos val="nextTo"/>
        <c:crossAx val="192901504"/>
        <c:crosses val="autoZero"/>
      </c:serAx>
    </c:plotArea>
    <c:legend>
      <c:legendPos val="t"/>
      <c:layout>
        <c:manualLayout>
          <c:xMode val="edge"/>
          <c:yMode val="edge"/>
          <c:x val="4.6139393398529127E-2"/>
          <c:y val="0.28866498740554158"/>
          <c:w val="0.45514848156093918"/>
          <c:h val="6.0731866954917786E-2"/>
        </c:manualLayout>
      </c:layout>
      <c:overlay val="0"/>
      <c:txPr>
        <a:bodyPr/>
        <a:lstStyle/>
        <a:p>
          <a:pPr rtl="0">
            <a:defRPr/>
          </a:pPr>
          <a:endParaRPr lang="cs-CZ"/>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72008-A518-4A3D-9E52-1D99AFFB556E}" type="datetimeFigureOut">
              <a:rPr lang="cs-CZ" smtClean="0"/>
              <a:t>23.03.2022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5A24C-9593-40D4-B629-F2CC7F1CF022}" type="slidenum">
              <a:rPr lang="cs-CZ" smtClean="0"/>
              <a:t>‹#›</a:t>
            </a:fld>
            <a:endParaRPr lang="cs-CZ"/>
          </a:p>
        </p:txBody>
      </p:sp>
    </p:spTree>
    <p:extLst>
      <p:ext uri="{BB962C8B-B14F-4D97-AF65-F5344CB8AC3E}">
        <p14:creationId xmlns:p14="http://schemas.microsoft.com/office/powerpoint/2010/main" val="400795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800"/>
              </a:spcAft>
            </a:pPr>
            <a:r>
              <a:rPr lang="cs-CZ" sz="1800" i="1" dirty="0">
                <a:effectLst/>
                <a:latin typeface="Calibri" panose="020F0502020204030204" pitchFamily="34" charset="0"/>
                <a:ea typeface="Calibri" panose="020F0502020204030204" pitchFamily="34" charset="0"/>
                <a:cs typeface="Calibri" panose="020F0502020204030204" pitchFamily="34" charset="0"/>
              </a:rPr>
              <a:t>Bod rozpojení</a:t>
            </a:r>
            <a:r>
              <a:rPr lang="cs-CZ" sz="1800" dirty="0">
                <a:effectLst/>
                <a:latin typeface="Calibri" panose="020F0502020204030204" pitchFamily="34" charset="0"/>
                <a:ea typeface="Calibri" panose="020F0502020204030204" pitchFamily="34" charset="0"/>
                <a:cs typeface="Calibri" panose="020F0502020204030204" pitchFamily="34" charset="0"/>
              </a:rPr>
              <a:t> je místo v logistickém řetězci, v kterém je vyrovnáván rozptyl poptávky po daném produktu, nebo také místo, kam se dostane objednávka zákazníka a tím spustí a řídí materiálový tok.</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„Bod rozpojení je místem, kde je materiálový tok v řetězci dočasně přerušen, dokud nepřijde objednávka zákazníka. Až k bodu rozpojení se výroba řídila předpovědí poptávky, ale další postup výroby a dokončení výrobku by zvětšoval riziko, že si hotový výrobek třeba nikdo nekoupí (týká se to především dražších výrobků). Proto musí podnik zintenzivnit své marketingové aktivity, získat objednávky, a protože části výrobku jsou již rozpracované, může celý výrobek snadněji a v kratší době dokončit a odeslat zákazníkovi. Bod rozpojení tak představuje určitý sklad nedokončených výrobků. Od něj směrem proti proudu byla výroba řízena podle předpovědí, ale dále po proudu již bude řízena konkrétními zákaznickými objednávkami. Bod rozpojení je tedy bod, který udává, jak hluboko musí vniknout objednávka do logistického řetězce, aby mohl být výrobek dokončen. Ideální by byla strategie, zaměřená pouze na výrobu podle zakázek. To znamená, že pokud by nepřišla objednávka, nedošlo by k žádnému zahájení výroby, ani k nákupu materiálu. Hotový výrobek by nebyl nikde skladován a byl by předán ihned zákazníkovi. Opakem této strategie je výroba na sklad. Výroba započne, i když objednávky ještě nejsou nebo pokrývají jen část plánované výroby. Množství výroby vychází z předpovědí o budoucí poptávce. Kombinace těchto dvou strategií (výroba dle zakázek a výroba na sklad) vytváří několik možností pro umístění bodu rozpojení v logistickém řetězci.“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Ke znázornění bodu rozpojení a stručnému popisu jednotlivých procesů před a po bodu rozpojení se využívá tak zvané „logistické Y“, viz obrázek číslo 4. Vlevo od bodu rozpojení jsou vidět dva nespojené toky – jednak tok představující </a:t>
            </a:r>
            <a:r>
              <a:rPr lang="cs-CZ" sz="1800" dirty="0" err="1">
                <a:effectLst/>
                <a:latin typeface="Calibri" panose="020F0502020204030204" pitchFamily="34" charset="0"/>
                <a:ea typeface="Calibri" panose="020F0502020204030204" pitchFamily="34" charset="0"/>
                <a:cs typeface="Calibri" panose="020F0502020204030204" pitchFamily="34" charset="0"/>
              </a:rPr>
              <a:t>předzhotovující</a:t>
            </a:r>
            <a:r>
              <a:rPr lang="cs-CZ" sz="1800" dirty="0">
                <a:effectLst/>
                <a:latin typeface="Calibri" panose="020F0502020204030204" pitchFamily="34" charset="0"/>
                <a:ea typeface="Calibri" panose="020F0502020204030204" pitchFamily="34" charset="0"/>
                <a:cs typeface="Calibri" panose="020F0502020204030204" pitchFamily="34" charset="0"/>
              </a:rPr>
              <a:t> fázi v podniku (představuje část výroby realizovanou bez ohledu na požadavky zákazníka) a dále informační tok představující požadavek zákazníka konvertovaný do realizovatelné fáze ve firmě. V místě, kde se oba dva toky spojí, leží bod rozpojení a od tohoto bodu dále už je vyráběno jen dle požadavků zákazníka (jedná se o fázi zhotovující).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500"/>
              </a:spcAft>
              <a:tabLst>
                <a:tab pos="269875" algn="l"/>
              </a:tabLs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VANĚČEK, Drahoš. </a:t>
            </a: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LOGISTIKA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[online]. JIHOČESKÁ UNIVERZITA V ČESKÝCH BUDĚJOVICÍCH, EKONOMICKÁ FAKULTA, 2008 [cit. 2015-04-11].</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500"/>
              </a:spcAft>
              <a:tabLst>
                <a:tab pos="269875" algn="l"/>
              </a:tabLs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Srov. TOMEK, Gustav a Věra VÁVROVÁ. </a:t>
            </a: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Integrované řízení výroby: od operativního řízení výroby k dodavatelskému řetězci</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1. vyd. Praha: Grada, 2014, 366 s. Expert (Grada). ISBN 978-80-247-4486-5.</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C975A24C-9593-40D4-B629-F2CC7F1CF022}" type="slidenum">
              <a:rPr lang="cs-CZ" smtClean="0"/>
              <a:t>4</a:t>
            </a:fld>
            <a:endParaRPr lang="cs-CZ"/>
          </a:p>
        </p:txBody>
      </p:sp>
    </p:spTree>
    <p:extLst>
      <p:ext uri="{BB962C8B-B14F-4D97-AF65-F5344CB8AC3E}">
        <p14:creationId xmlns:p14="http://schemas.microsoft.com/office/powerpoint/2010/main" val="183172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2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Faktory, ovlivňující rozmístění pracovišť:</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generel organizace </a:t>
            </a:r>
            <a:r>
              <a:rPr lang="cs-CZ" sz="1800" dirty="0">
                <a:effectLst/>
                <a:latin typeface="Calibri" panose="020F0502020204030204" pitchFamily="34" charset="0"/>
                <a:ea typeface="Calibri" panose="020F0502020204030204" pitchFamily="34" charset="0"/>
                <a:cs typeface="Times New Roman" panose="02020603050405020304" pitchFamily="18" charset="0"/>
              </a:rPr>
              <a:t>– komplexní situační rozmístění výrobních, skladovacích, energetických a ostatních objektů, příjezdových cest, vnitrozávodních komunikací apod.,</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síť komunikací horizontálního i vertikálního charakteru</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charakter budov </a:t>
            </a:r>
            <a:r>
              <a:rPr lang="cs-CZ" sz="1800" dirty="0">
                <a:effectLst/>
                <a:latin typeface="Calibri" panose="020F0502020204030204" pitchFamily="34" charset="0"/>
                <a:ea typeface="Calibri" panose="020F0502020204030204" pitchFamily="34" charset="0"/>
                <a:cs typeface="Times New Roman" panose="02020603050405020304" pitchFamily="18" charset="0"/>
              </a:rPr>
              <a:t>– účel objektu, podlahová plocha, prostorové a půdorysné řešení,</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umístění dveří a vrat apod.,</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inženýrské sítě </a:t>
            </a:r>
            <a:r>
              <a:rPr lang="cs-CZ" sz="1800" dirty="0">
                <a:effectLst/>
                <a:latin typeface="Calibri" panose="020F0502020204030204" pitchFamily="34" charset="0"/>
                <a:ea typeface="Calibri" panose="020F0502020204030204" pitchFamily="34" charset="0"/>
                <a:cs typeface="Times New Roman" panose="02020603050405020304" pitchFamily="18" charset="0"/>
              </a:rPr>
              <a:t>– rozvody vody, páry, plynu, elektrické energie, kanalizační síť,</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typ výroby </a:t>
            </a:r>
            <a:r>
              <a:rPr lang="cs-CZ" sz="1800" dirty="0">
                <a:effectLst/>
                <a:latin typeface="Calibri" panose="020F0502020204030204" pitchFamily="34" charset="0"/>
                <a:ea typeface="Calibri" panose="020F0502020204030204" pitchFamily="34" charset="0"/>
                <a:cs typeface="Times New Roman" panose="02020603050405020304" pitchFamily="18" charset="0"/>
              </a:rPr>
              <a:t>– předurčuje rozmístění pracovišť – od nižších typů výroby směrem</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k vyšším rostou požadavky na dokonalejší uspořádání výroby</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vnitropodniková specializace</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manipulační prostředky – </a:t>
            </a:r>
            <a:r>
              <a:rPr lang="cs-CZ" sz="1800" dirty="0">
                <a:effectLst/>
                <a:latin typeface="Calibri" panose="020F0502020204030204" pitchFamily="34" charset="0"/>
                <a:ea typeface="Calibri" panose="020F0502020204030204" pitchFamily="34" charset="0"/>
                <a:cs typeface="Times New Roman" panose="02020603050405020304" pitchFamily="18" charset="0"/>
              </a:rPr>
              <a:t>jeřáby s pevnými dráhami, železniční vlečky a další stabilní zařízení,</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technologický postup výroby</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Prostorové uspořádání pracovišť ve výrobě, a tedy i rozmístění jednotlivých pracovišť, je ve velké míře ovlivněno i materiálovými toky. Hlavními kritérii optimálního uspořádání výroby jsou přímočarost, nejkratší délka a plynulost materiálového toku. </a:t>
            </a:r>
          </a:p>
          <a:p>
            <a:endParaRPr lang="cs-CZ" dirty="0"/>
          </a:p>
        </p:txBody>
      </p:sp>
      <p:sp>
        <p:nvSpPr>
          <p:cNvPr id="4" name="Zástupný symbol pro číslo snímku 3"/>
          <p:cNvSpPr>
            <a:spLocks noGrp="1"/>
          </p:cNvSpPr>
          <p:nvPr>
            <p:ph type="sldNum" sz="quarter" idx="5"/>
          </p:nvPr>
        </p:nvSpPr>
        <p:spPr/>
        <p:txBody>
          <a:bodyPr/>
          <a:lstStyle/>
          <a:p>
            <a:fld id="{C975A24C-9593-40D4-B629-F2CC7F1CF022}" type="slidenum">
              <a:rPr lang="cs-CZ" smtClean="0"/>
              <a:t>6</a:t>
            </a:fld>
            <a:endParaRPr lang="cs-CZ"/>
          </a:p>
        </p:txBody>
      </p:sp>
    </p:spTree>
    <p:extLst>
      <p:ext uri="{BB962C8B-B14F-4D97-AF65-F5344CB8AC3E}">
        <p14:creationId xmlns:p14="http://schemas.microsoft.com/office/powerpoint/2010/main" val="379335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25000"/>
              </a:lnSpc>
              <a:spcAft>
                <a:spcPts val="1000"/>
              </a:spcAft>
            </a:pPr>
            <a:r>
              <a:rPr lang="cs-CZ" sz="1800" dirty="0" err="1">
                <a:effectLst/>
                <a:latin typeface="Calibri" panose="020F0502020204030204" pitchFamily="34" charset="0"/>
                <a:ea typeface="Calibri" panose="020F0502020204030204" pitchFamily="34" charset="0"/>
                <a:cs typeface="Times New Roman" panose="02020603050405020304" pitchFamily="18" charset="0"/>
              </a:rPr>
              <a:t>Therbligy</a:t>
            </a:r>
            <a:r>
              <a:rPr lang="cs-CZ" sz="1800" dirty="0">
                <a:effectLst/>
                <a:latin typeface="Calibri" panose="020F0502020204030204" pitchFamily="34" charset="0"/>
                <a:ea typeface="Calibri" panose="020F0502020204030204" pitchFamily="34" charset="0"/>
                <a:cs typeface="Times New Roman" panose="02020603050405020304" pitchFamily="18" charset="0"/>
              </a:rPr>
              <a:t> se skládají z následujících činností: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Hledání,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Nalezení </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Připravení pro další operaci,</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Výběr,</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Puštění předmětu (odložení),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Uchopení,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Přemístění prázdného,</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Přemístění plného (naloženého),</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Odpočinek nutný k překonání únavy,</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Postavení,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Nevyhnutelné prodlení,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Zkompletování,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Zbytečné prodlení, </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Použití,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 Plánování (příprava), </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Rozmontování, </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Držení.</a:t>
            </a:r>
          </a:p>
          <a:p>
            <a:pPr marL="228600"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cs-CZ" dirty="0"/>
          </a:p>
        </p:txBody>
      </p:sp>
      <p:sp>
        <p:nvSpPr>
          <p:cNvPr id="4" name="Zástupný symbol pro číslo snímku 3"/>
          <p:cNvSpPr>
            <a:spLocks noGrp="1"/>
          </p:cNvSpPr>
          <p:nvPr>
            <p:ph type="sldNum" sz="quarter" idx="5"/>
          </p:nvPr>
        </p:nvSpPr>
        <p:spPr/>
        <p:txBody>
          <a:bodyPr/>
          <a:lstStyle/>
          <a:p>
            <a:fld id="{C975A24C-9593-40D4-B629-F2CC7F1CF022}" type="slidenum">
              <a:rPr lang="cs-CZ" smtClean="0"/>
              <a:t>10</a:t>
            </a:fld>
            <a:endParaRPr lang="cs-CZ"/>
          </a:p>
        </p:txBody>
      </p:sp>
    </p:spTree>
    <p:extLst>
      <p:ext uri="{BB962C8B-B14F-4D97-AF65-F5344CB8AC3E}">
        <p14:creationId xmlns:p14="http://schemas.microsoft.com/office/powerpoint/2010/main" val="351548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Calibri" panose="020F0502020204030204" pitchFamily="34" charset="0"/>
                <a:ea typeface="Calibri" panose="020F0502020204030204" pitchFamily="34" charset="0"/>
                <a:cs typeface="Times New Roman" panose="02020603050405020304" pitchFamily="18" charset="0"/>
              </a:rPr>
              <a:t>Mezi jednotlivými výrobními procesy tedy zřizujeme zásoby z předchozích výrobních procesů, aby nám vyplnili trhliny výroby na určitém úseku tak, aby následující úsek nebyl touto odchylkou ovlivněn a mohl dále plnit své úkoly. Tyto odchylky, nebo výpadky pak měříme, ideálně na dny výpadku výroby</a:t>
            </a:r>
            <a:endParaRPr lang="cs-CZ" dirty="0"/>
          </a:p>
          <a:p>
            <a:endParaRPr lang="cs-CZ" dirty="0"/>
          </a:p>
        </p:txBody>
      </p:sp>
      <p:sp>
        <p:nvSpPr>
          <p:cNvPr id="4" name="Zástupný symbol pro číslo snímku 3"/>
          <p:cNvSpPr>
            <a:spLocks noGrp="1"/>
          </p:cNvSpPr>
          <p:nvPr>
            <p:ph type="sldNum" sz="quarter" idx="5"/>
          </p:nvPr>
        </p:nvSpPr>
        <p:spPr/>
        <p:txBody>
          <a:bodyPr/>
          <a:lstStyle/>
          <a:p>
            <a:fld id="{C975A24C-9593-40D4-B629-F2CC7F1CF022}" type="slidenum">
              <a:rPr lang="cs-CZ" smtClean="0"/>
              <a:t>15</a:t>
            </a:fld>
            <a:endParaRPr lang="cs-CZ"/>
          </a:p>
        </p:txBody>
      </p:sp>
    </p:spTree>
    <p:extLst>
      <p:ext uri="{BB962C8B-B14F-4D97-AF65-F5344CB8AC3E}">
        <p14:creationId xmlns:p14="http://schemas.microsoft.com/office/powerpoint/2010/main" val="2762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klad štíhlosti</a:t>
            </a:r>
            <a:r>
              <a:rPr lang="cs-CZ" sz="1800" dirty="0">
                <a:effectLst/>
                <a:latin typeface="Calibri" panose="020F0502020204030204" pitchFamily="34" charset="0"/>
                <a:ea typeface="Times New Roman" panose="02020603050405020304" pitchFamily="18" charset="0"/>
                <a:cs typeface="Calibri" panose="020F0502020204030204" pitchFamily="34" charset="0"/>
              </a:rPr>
              <a:t> – plýtvání. Všechno, co přidává náklady k výrobku nebo k službě bez toho, aby zvyšovalo jejich hodnotu. Všechno, co zákazník nechce uznat jako hodnotu a zaplatit.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Zásoby, nadbytečný materiál a komponenty – dodává se příliš mnoho materiálu, příčina je v nepřenosné dokumentaci, v chybách plánovacího systému nebo u dodavatele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Zbytečná manipulace – zbytečné přesuny materiálu, pře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skladňování</a:t>
            </a:r>
            <a:r>
              <a:rPr lang="cs-CZ" sz="1800" dirty="0">
                <a:effectLst/>
                <a:latin typeface="Calibri" panose="020F0502020204030204" pitchFamily="34" charset="0"/>
                <a:ea typeface="Times New Roman" panose="02020603050405020304" pitchFamily="18" charset="0"/>
                <a:cs typeface="Calibri" panose="020F0502020204030204" pitchFamily="34" charset="0"/>
              </a:rPr>
              <a:t>, přeprava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Čekání na součástky, materiál, informace, dopravní prostředky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Opravování poruch</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Chyby – vychystávání materiálu a komponentů v nesprávném množství a čas</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Nevyužité přepravní kapacity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Nevyužité schopnosti pracovníků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C975A24C-9593-40D4-B629-F2CC7F1CF022}" type="slidenum">
              <a:rPr lang="cs-CZ" smtClean="0"/>
              <a:t>17</a:t>
            </a:fld>
            <a:endParaRPr lang="cs-CZ"/>
          </a:p>
        </p:txBody>
      </p:sp>
    </p:spTree>
    <p:extLst>
      <p:ext uri="{BB962C8B-B14F-4D97-AF65-F5344CB8AC3E}">
        <p14:creationId xmlns:p14="http://schemas.microsoft.com/office/powerpoint/2010/main" val="152400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5S je metodika, jejímž cílem je zlepšit v organizaci pracovní prostředí a tím i kvalitu. Přístup je založený na zvýšení samostatnosti zaměstnanců, na týmové práci a vedení lidí. Vlastní označení 5S je tvořeno z pěti japonských slov začínajících na S. Ta slova jsou: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Seiri</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a:t>
            </a:r>
            <a:r>
              <a:rPr lang="cs-CZ" sz="1800" dirty="0">
                <a:effectLst/>
                <a:latin typeface="Calibri" panose="020F0502020204030204" pitchFamily="34" charset="0"/>
                <a:ea typeface="Calibri" panose="020F0502020204030204" pitchFamily="34" charset="0"/>
                <a:cs typeface="Calibri" panose="020F0502020204030204" pitchFamily="34"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Separovat. Na pracovišti zůstane jen to, co je skutečně potřeba.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Organisation</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Seiton</a:t>
            </a:r>
            <a:r>
              <a:rPr lang="cs-CZ" sz="1800" dirty="0">
                <a:effectLst/>
                <a:latin typeface="Calibri" panose="020F0502020204030204" pitchFamily="34" charset="0"/>
                <a:ea typeface="Times New Roman" panose="02020603050405020304" pitchFamily="18" charset="0"/>
                <a:cs typeface="Calibri" panose="020F0502020204030204" pitchFamily="34" charset="0"/>
              </a:rPr>
              <a:t> = Systematizovat. Všechny věci na pracovišti musí být uspořádány, aby byly rychle dostupné.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Neatness</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Seiso</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r>
              <a:rPr lang="cs-CZ" sz="1800" dirty="0">
                <a:effectLst/>
                <a:latin typeface="Calibri" panose="020F0502020204030204" pitchFamily="34" charset="0"/>
                <a:ea typeface="Calibri" panose="020F0502020204030204" pitchFamily="34" charset="0"/>
                <a:cs typeface="Calibri" panose="020F0502020204030204" pitchFamily="34"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Stále čistit. Dodržování čistoty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Cleaning</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Seikutsu</a:t>
            </a:r>
            <a:r>
              <a:rPr lang="cs-CZ" sz="1800" dirty="0">
                <a:effectLst/>
                <a:latin typeface="Calibri" panose="020F0502020204030204" pitchFamily="34" charset="0"/>
                <a:ea typeface="Times New Roman" panose="02020603050405020304" pitchFamily="18" charset="0"/>
                <a:cs typeface="Calibri" panose="020F0502020204030204" pitchFamily="34" charset="0"/>
              </a:rPr>
              <a:t> = Standardizovat. Normování požadavků, umístění informací a pokynů na viditelná místa.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Standardisation</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Shitsuke</a:t>
            </a:r>
            <a:r>
              <a:rPr lang="cs-CZ" sz="1800" dirty="0">
                <a:effectLst/>
                <a:latin typeface="Calibri" panose="020F0502020204030204" pitchFamily="34" charset="0"/>
                <a:ea typeface="Times New Roman" panose="02020603050405020304" pitchFamily="18" charset="0"/>
                <a:cs typeface="Calibri" panose="020F0502020204030204" pitchFamily="34" charset="0"/>
              </a:rPr>
              <a:t> = Sebekázeň . Kontrolování pracovní disciplíny, její udržování, podporování.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Discipline</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Metoda 5S je považována za metodologii tvoření a udržování dobře uspořádaného místa práce, jež vyniká produktivitou, kvalitou a pořádkem. Z tohoto hlediska je jednou z klíčových otázek stanovení pěti úrovní uspořádání pracovního místa.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Na první úrovni 1S (</a:t>
            </a: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Seiri</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je ve smyslu zásady „zbav se všeho zbytečného“ důležité eliminovat nepotřebný materiál. Pomoc při zavádění tohoto řešení mohou poskytnout odpovědi: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Nacházejí na pracovišti nepotřebné věci?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Nacházejí na pracovišti nepotřebné zbytky materiálu?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Nachází se na podlaze nářadí nebo jiný materiál potřebný k výrobě?</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Jsou používané věci správně zatříděny a popsány?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Je používané měřicí zařízení uchováváno správně?</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C975A24C-9593-40D4-B629-F2CC7F1CF022}" type="slidenum">
              <a:rPr lang="cs-CZ" smtClean="0"/>
              <a:t>22</a:t>
            </a:fld>
            <a:endParaRPr lang="cs-CZ"/>
          </a:p>
        </p:txBody>
      </p:sp>
    </p:spTree>
    <p:extLst>
      <p:ext uri="{BB962C8B-B14F-4D97-AF65-F5344CB8AC3E}">
        <p14:creationId xmlns:p14="http://schemas.microsoft.com/office/powerpoint/2010/main" val="196825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C0AB2BA1-21A9-48AC-A2C0-A271D62D8906}" type="datetimeFigureOut">
              <a:rPr lang="cs-CZ" smtClean="0"/>
              <a:t>23.03.2022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EF78F01-879C-4604-9186-5B3EBB00BCC9}" type="slidenum">
              <a:rPr lang="cs-CZ" smtClean="0"/>
              <a:t>‹#›</a:t>
            </a:fld>
            <a:endParaRPr lang="cs-CZ"/>
          </a:p>
        </p:txBody>
      </p:sp>
    </p:spTree>
    <p:extLst>
      <p:ext uri="{BB962C8B-B14F-4D97-AF65-F5344CB8AC3E}">
        <p14:creationId xmlns:p14="http://schemas.microsoft.com/office/powerpoint/2010/main" val="190945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C0AB2BA1-21A9-48AC-A2C0-A271D62D8906}" type="datetimeFigureOut">
              <a:rPr lang="cs-CZ" smtClean="0"/>
              <a:t>23.03.2022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EF78F01-879C-4604-9186-5B3EBB00BCC9}" type="slidenum">
              <a:rPr lang="cs-CZ" smtClean="0"/>
              <a:t>‹#›</a:t>
            </a:fld>
            <a:endParaRPr lang="cs-CZ"/>
          </a:p>
        </p:txBody>
      </p:sp>
    </p:spTree>
    <p:extLst>
      <p:ext uri="{BB962C8B-B14F-4D97-AF65-F5344CB8AC3E}">
        <p14:creationId xmlns:p14="http://schemas.microsoft.com/office/powerpoint/2010/main" val="80643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C0AB2BA1-21A9-48AC-A2C0-A271D62D8906}" type="datetimeFigureOut">
              <a:rPr lang="cs-CZ" smtClean="0"/>
              <a:t>23.03.2022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EF78F01-879C-4604-9186-5B3EBB00BCC9}" type="slidenum">
              <a:rPr lang="cs-CZ" smtClean="0"/>
              <a:t>‹#›</a:t>
            </a:fld>
            <a:endParaRPr lang="cs-CZ"/>
          </a:p>
        </p:txBody>
      </p:sp>
    </p:spTree>
    <p:extLst>
      <p:ext uri="{BB962C8B-B14F-4D97-AF65-F5344CB8AC3E}">
        <p14:creationId xmlns:p14="http://schemas.microsoft.com/office/powerpoint/2010/main" val="385385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1EF78F01-879C-4604-9186-5B3EBB00BCC9}" type="slidenum">
              <a:rPr lang="cs-CZ" smtClean="0"/>
              <a:t>‹#›</a:t>
            </a:fld>
            <a:endParaRPr lang="cs-CZ"/>
          </a:p>
        </p:txBody>
      </p:sp>
      <p:sp>
        <p:nvSpPr>
          <p:cNvPr id="5" name="Zástupný symbol pro text 2"/>
          <p:cNvSpPr>
            <a:spLocks noGrp="1"/>
          </p:cNvSpPr>
          <p:nvPr>
            <p:ph idx="1"/>
          </p:nvPr>
        </p:nvSpPr>
        <p:spPr>
          <a:xfrm>
            <a:off x="527382" y="1844824"/>
            <a:ext cx="11486753"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77835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C0AB2BA1-21A9-48AC-A2C0-A271D62D8906}" type="datetimeFigureOut">
              <a:rPr lang="cs-CZ" smtClean="0"/>
              <a:t>23.03.2022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EF78F01-879C-4604-9186-5B3EBB00BCC9}" type="slidenum">
              <a:rPr lang="cs-CZ" smtClean="0"/>
              <a:t>‹#›</a:t>
            </a:fld>
            <a:endParaRPr lang="cs-CZ"/>
          </a:p>
        </p:txBody>
      </p:sp>
    </p:spTree>
    <p:extLst>
      <p:ext uri="{BB962C8B-B14F-4D97-AF65-F5344CB8AC3E}">
        <p14:creationId xmlns:p14="http://schemas.microsoft.com/office/powerpoint/2010/main" val="380194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C0AB2BA1-21A9-48AC-A2C0-A271D62D8906}" type="datetimeFigureOut">
              <a:rPr lang="cs-CZ" smtClean="0"/>
              <a:t>23.03.2022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EF78F01-879C-4604-9186-5B3EBB00BCC9}" type="slidenum">
              <a:rPr lang="cs-CZ" smtClean="0"/>
              <a:t>‹#›</a:t>
            </a:fld>
            <a:endParaRPr lang="cs-CZ"/>
          </a:p>
        </p:txBody>
      </p:sp>
    </p:spTree>
    <p:extLst>
      <p:ext uri="{BB962C8B-B14F-4D97-AF65-F5344CB8AC3E}">
        <p14:creationId xmlns:p14="http://schemas.microsoft.com/office/powerpoint/2010/main" val="127231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C0AB2BA1-21A9-48AC-A2C0-A271D62D8906}" type="datetimeFigureOut">
              <a:rPr lang="cs-CZ" smtClean="0"/>
              <a:t>23.03.2022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EF78F01-879C-4604-9186-5B3EBB00BCC9}" type="slidenum">
              <a:rPr lang="cs-CZ" smtClean="0"/>
              <a:t>‹#›</a:t>
            </a:fld>
            <a:endParaRPr lang="cs-CZ"/>
          </a:p>
        </p:txBody>
      </p:sp>
    </p:spTree>
    <p:extLst>
      <p:ext uri="{BB962C8B-B14F-4D97-AF65-F5344CB8AC3E}">
        <p14:creationId xmlns:p14="http://schemas.microsoft.com/office/powerpoint/2010/main" val="423243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C0AB2BA1-21A9-48AC-A2C0-A271D62D8906}" type="datetimeFigureOut">
              <a:rPr lang="cs-CZ" smtClean="0"/>
              <a:t>23.03.2022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EF78F01-879C-4604-9186-5B3EBB00BCC9}" type="slidenum">
              <a:rPr lang="cs-CZ" smtClean="0"/>
              <a:t>‹#›</a:t>
            </a:fld>
            <a:endParaRPr lang="cs-CZ"/>
          </a:p>
        </p:txBody>
      </p:sp>
    </p:spTree>
    <p:extLst>
      <p:ext uri="{BB962C8B-B14F-4D97-AF65-F5344CB8AC3E}">
        <p14:creationId xmlns:p14="http://schemas.microsoft.com/office/powerpoint/2010/main" val="54315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C0AB2BA1-21A9-48AC-A2C0-A271D62D8906}" type="datetimeFigureOut">
              <a:rPr lang="cs-CZ" smtClean="0"/>
              <a:t>23.03.2022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EF78F01-879C-4604-9186-5B3EBB00BCC9}" type="slidenum">
              <a:rPr lang="cs-CZ" smtClean="0"/>
              <a:t>‹#›</a:t>
            </a:fld>
            <a:endParaRPr lang="cs-CZ"/>
          </a:p>
        </p:txBody>
      </p:sp>
    </p:spTree>
    <p:extLst>
      <p:ext uri="{BB962C8B-B14F-4D97-AF65-F5344CB8AC3E}">
        <p14:creationId xmlns:p14="http://schemas.microsoft.com/office/powerpoint/2010/main" val="193264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B2BA1-21A9-48AC-A2C0-A271D62D8906}" type="datetimeFigureOut">
              <a:rPr lang="cs-CZ" smtClean="0"/>
              <a:t>23.03.2022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EF78F01-879C-4604-9186-5B3EBB00BCC9}" type="slidenum">
              <a:rPr lang="cs-CZ" smtClean="0"/>
              <a:t>‹#›</a:t>
            </a:fld>
            <a:endParaRPr lang="cs-CZ"/>
          </a:p>
        </p:txBody>
      </p:sp>
    </p:spTree>
    <p:extLst>
      <p:ext uri="{BB962C8B-B14F-4D97-AF65-F5344CB8AC3E}">
        <p14:creationId xmlns:p14="http://schemas.microsoft.com/office/powerpoint/2010/main" val="424400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C0AB2BA1-21A9-48AC-A2C0-A271D62D8906}" type="datetimeFigureOut">
              <a:rPr lang="cs-CZ" smtClean="0"/>
              <a:t>23.03.2022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EF78F01-879C-4604-9186-5B3EBB00BCC9}" type="slidenum">
              <a:rPr lang="cs-CZ" smtClean="0"/>
              <a:t>‹#›</a:t>
            </a:fld>
            <a:endParaRPr lang="cs-CZ"/>
          </a:p>
        </p:txBody>
      </p:sp>
    </p:spTree>
    <p:extLst>
      <p:ext uri="{BB962C8B-B14F-4D97-AF65-F5344CB8AC3E}">
        <p14:creationId xmlns:p14="http://schemas.microsoft.com/office/powerpoint/2010/main" val="369031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C0AB2BA1-21A9-48AC-A2C0-A271D62D8906}" type="datetimeFigureOut">
              <a:rPr lang="cs-CZ" smtClean="0"/>
              <a:t>23.03.2022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EF78F01-879C-4604-9186-5B3EBB00BCC9}" type="slidenum">
              <a:rPr lang="cs-CZ" smtClean="0"/>
              <a:t>‹#›</a:t>
            </a:fld>
            <a:endParaRPr lang="cs-CZ"/>
          </a:p>
        </p:txBody>
      </p:sp>
    </p:spTree>
    <p:extLst>
      <p:ext uri="{BB962C8B-B14F-4D97-AF65-F5344CB8AC3E}">
        <p14:creationId xmlns:p14="http://schemas.microsoft.com/office/powerpoint/2010/main" val="1194576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B2BA1-21A9-48AC-A2C0-A271D62D8906}" type="datetimeFigureOut">
              <a:rPr lang="cs-CZ" smtClean="0"/>
              <a:t>23.03.2022</a:t>
            </a:fld>
            <a:endParaRPr lang="cs-CZ"/>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78F01-879C-4604-9186-5B3EBB00BCC9}" type="slidenum">
              <a:rPr lang="cs-CZ" smtClean="0"/>
              <a:t>‹#›</a:t>
            </a:fld>
            <a:endParaRPr lang="cs-CZ"/>
          </a:p>
        </p:txBody>
      </p:sp>
    </p:spTree>
    <p:extLst>
      <p:ext uri="{BB962C8B-B14F-4D97-AF65-F5344CB8AC3E}">
        <p14:creationId xmlns:p14="http://schemas.microsoft.com/office/powerpoint/2010/main" val="133969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5.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8" Type="http://schemas.openxmlformats.org/officeDocument/2006/relationships/hyperlink" Target="https://managementmania.com/cs/efektivnost" TargetMode="External"/><Relationship Id="rId3" Type="http://schemas.openxmlformats.org/officeDocument/2006/relationships/image" Target="../media/image1.png"/><Relationship Id="rId7" Type="http://schemas.openxmlformats.org/officeDocument/2006/relationships/hyperlink" Target="https://managementmania.com/cs/kaizen" TargetMode="External"/><Relationship Id="rId2" Type="http://schemas.openxmlformats.org/officeDocument/2006/relationships/slideLayout" Target="../slideLayouts/slideLayout2.xml"/><Relationship Id="rId1" Type="http://schemas.openxmlformats.org/officeDocument/2006/relationships/themeOverride" Target="../theme/themeOverride21.xml"/><Relationship Id="rId6" Type="http://schemas.openxmlformats.org/officeDocument/2006/relationships/hyperlink" Target="https://managementmania.com/cs/lean" TargetMode="External"/><Relationship Id="rId11" Type="http://schemas.openxmlformats.org/officeDocument/2006/relationships/hyperlink" Target="https://managementmania.com/cs/vyroba-a-prumysl-sekundarni-sektor" TargetMode="External"/><Relationship Id="rId5" Type="http://schemas.openxmlformats.org/officeDocument/2006/relationships/hyperlink" Target="https://managementmania.com/cs/rizeni-kvality" TargetMode="External"/><Relationship Id="rId10" Type="http://schemas.openxmlformats.org/officeDocument/2006/relationships/hyperlink" Target="https://managementmania.com/cs/organizace" TargetMode="External"/><Relationship Id="rId4" Type="http://schemas.openxmlformats.org/officeDocument/2006/relationships/hyperlink" Target="https://managementmania.com/cs/rizeni" TargetMode="External"/><Relationship Id="rId9" Type="http://schemas.openxmlformats.org/officeDocument/2006/relationships/hyperlink" Target="https://managementmania.com/cs/hospodarnost"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721A7F-0389-438C-98F5-D3F1D05FC997}"/>
              </a:ext>
            </a:extLst>
          </p:cNvPr>
          <p:cNvSpPr>
            <a:spLocks noGrp="1"/>
          </p:cNvSpPr>
          <p:nvPr>
            <p:ph type="ctrTitle"/>
          </p:nvPr>
        </p:nvSpPr>
        <p:spPr/>
        <p:txBody>
          <a:bodyPr/>
          <a:lstStyle/>
          <a:p>
            <a:r>
              <a:rPr lang="cs-CZ" b="1" dirty="0"/>
              <a:t>Řízení výrobní logistiky</a:t>
            </a:r>
          </a:p>
        </p:txBody>
      </p:sp>
      <p:sp>
        <p:nvSpPr>
          <p:cNvPr id="3" name="Podnadpis 2">
            <a:extLst>
              <a:ext uri="{FF2B5EF4-FFF2-40B4-BE49-F238E27FC236}">
                <a16:creationId xmlns:a16="http://schemas.microsoft.com/office/drawing/2014/main" id="{FDF472D2-9F06-4E6D-AC89-4C6AE1791160}"/>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9005020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69B892-D390-4533-83E4-CF3D152DF207}"/>
              </a:ext>
            </a:extLst>
          </p:cNvPr>
          <p:cNvSpPr>
            <a:spLocks noGrp="1"/>
          </p:cNvSpPr>
          <p:nvPr>
            <p:ph type="title"/>
          </p:nvPr>
        </p:nvSpPr>
        <p:spPr/>
        <p:txBody>
          <a:bodyPr/>
          <a:lstStyle/>
          <a:p>
            <a:r>
              <a:rPr lang="cs-CZ" b="1" dirty="0" err="1"/>
              <a:t>Therbligy</a:t>
            </a:r>
            <a:endParaRPr lang="cs-CZ" b="1" dirty="0"/>
          </a:p>
        </p:txBody>
      </p:sp>
      <p:sp>
        <p:nvSpPr>
          <p:cNvPr id="3" name="Zástupný obsah 2">
            <a:extLst>
              <a:ext uri="{FF2B5EF4-FFF2-40B4-BE49-F238E27FC236}">
                <a16:creationId xmlns:a16="http://schemas.microsoft.com/office/drawing/2014/main" id="{A1A24AB6-DB6C-40A0-898A-C6F36A6EF975}"/>
              </a:ext>
            </a:extLst>
          </p:cNvPr>
          <p:cNvSpPr>
            <a:spLocks noGrp="1"/>
          </p:cNvSpPr>
          <p:nvPr>
            <p:ph idx="1"/>
          </p:nvPr>
        </p:nvSpPr>
        <p:spPr/>
        <p:txBody>
          <a:bodyPr/>
          <a:lstStyle/>
          <a:p>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Elementární prvky pracovního pohybu</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p>
          <a:p>
            <a:endParaRPr lang="cs-CZ" dirty="0"/>
          </a:p>
        </p:txBody>
      </p:sp>
      <p:pic>
        <p:nvPicPr>
          <p:cNvPr id="4" name="Obrázek 3">
            <a:extLst>
              <a:ext uri="{FF2B5EF4-FFF2-40B4-BE49-F238E27FC236}">
                <a16:creationId xmlns:a16="http://schemas.microsoft.com/office/drawing/2014/main" id="{0A780035-F3E8-4C87-8FDD-52C86236474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766285" y="2355630"/>
            <a:ext cx="2987675" cy="3068955"/>
          </a:xfrm>
          <a:prstGeom prst="rect">
            <a:avLst/>
          </a:prstGeom>
        </p:spPr>
      </p:pic>
    </p:spTree>
    <p:extLst>
      <p:ext uri="{BB962C8B-B14F-4D97-AF65-F5344CB8AC3E}">
        <p14:creationId xmlns:p14="http://schemas.microsoft.com/office/powerpoint/2010/main" val="50354938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5BE02-5DD7-4EB4-BBA9-3E5C46F2175C}"/>
              </a:ext>
            </a:extLst>
          </p:cNvPr>
          <p:cNvSpPr>
            <a:spLocks noGrp="1"/>
          </p:cNvSpPr>
          <p:nvPr>
            <p:ph type="title"/>
          </p:nvPr>
        </p:nvSpPr>
        <p:spPr/>
        <p:txBody>
          <a:bodyPr/>
          <a:lstStyle/>
          <a:p>
            <a:r>
              <a:rPr lang="cs-CZ" b="1" dirty="0"/>
              <a:t>Informační podpora výroby</a:t>
            </a:r>
          </a:p>
        </p:txBody>
      </p:sp>
      <p:pic>
        <p:nvPicPr>
          <p:cNvPr id="4" name="Picture 2">
            <a:extLst>
              <a:ext uri="{FF2B5EF4-FFF2-40B4-BE49-F238E27FC236}">
                <a16:creationId xmlns:a16="http://schemas.microsoft.com/office/drawing/2014/main" id="{B724A9DF-2DBB-4125-A230-4EC678CEF4AC}"/>
              </a:ext>
            </a:extLst>
          </p:cNvPr>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3466322" y="1600200"/>
            <a:ext cx="525935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64201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A31772-3C2F-4E9C-BAC1-B4545C1C86EE}"/>
              </a:ext>
            </a:extLst>
          </p:cNvPr>
          <p:cNvSpPr>
            <a:spLocks noGrp="1"/>
          </p:cNvSpPr>
          <p:nvPr>
            <p:ph type="title"/>
          </p:nvPr>
        </p:nvSpPr>
        <p:spPr/>
        <p:txBody>
          <a:bodyPr/>
          <a:lstStyle/>
          <a:p>
            <a:r>
              <a:rPr lang="cs-CZ" b="1" dirty="0"/>
              <a:t>Informační podpora výroby</a:t>
            </a:r>
            <a:endParaRPr lang="cs-CZ" dirty="0"/>
          </a:p>
        </p:txBody>
      </p:sp>
      <p:sp>
        <p:nvSpPr>
          <p:cNvPr id="3" name="Zástupný obsah 2">
            <a:extLst>
              <a:ext uri="{FF2B5EF4-FFF2-40B4-BE49-F238E27FC236}">
                <a16:creationId xmlns:a16="http://schemas.microsoft.com/office/drawing/2014/main" id="{84704DC1-5092-4B23-B69B-23B5645FE522}"/>
              </a:ext>
            </a:extLst>
          </p:cNvPr>
          <p:cNvSpPr>
            <a:spLocks noGrp="1"/>
          </p:cNvSpPr>
          <p:nvPr>
            <p:ph idx="1"/>
          </p:nvPr>
        </p:nvSpPr>
        <p:spPr/>
        <p:txBody>
          <a:bodyPr/>
          <a:lstStyle/>
          <a:p>
            <a:endParaRPr lang="cs-CZ"/>
          </a:p>
        </p:txBody>
      </p:sp>
      <p:pic>
        <p:nvPicPr>
          <p:cNvPr id="4" name="Zástupný symbol pro obsah 4">
            <a:extLst>
              <a:ext uri="{FF2B5EF4-FFF2-40B4-BE49-F238E27FC236}">
                <a16:creationId xmlns:a16="http://schemas.microsoft.com/office/drawing/2014/main" id="{0DB890B7-F322-4577-8911-50B4C2084C32}"/>
              </a:ext>
            </a:extLst>
          </p:cNvPr>
          <p:cNvPicPr/>
          <p:nvPr/>
        </p:nvPicPr>
        <p:blipFill>
          <a:blip r:embed="rId4">
            <a:extLst>
              <a:ext uri="{28A0092B-C50C-407E-A947-70E740481C1C}">
                <a14:useLocalDpi xmlns:a14="http://schemas.microsoft.com/office/drawing/2010/main" val="0"/>
              </a:ext>
            </a:extLst>
          </a:blip>
          <a:stretch>
            <a:fillRect/>
          </a:stretch>
        </p:blipFill>
        <p:spPr>
          <a:xfrm>
            <a:off x="2904322" y="2315022"/>
            <a:ext cx="5972810" cy="3739515"/>
          </a:xfrm>
          <a:prstGeom prst="rect">
            <a:avLst/>
          </a:prstGeom>
        </p:spPr>
      </p:pic>
    </p:spTree>
    <p:extLst>
      <p:ext uri="{BB962C8B-B14F-4D97-AF65-F5344CB8AC3E}">
        <p14:creationId xmlns:p14="http://schemas.microsoft.com/office/powerpoint/2010/main" val="119694671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C99EAB-4801-41F0-B4EC-C1C8FCE688CB}"/>
              </a:ext>
            </a:extLst>
          </p:cNvPr>
          <p:cNvSpPr>
            <a:spLocks noGrp="1"/>
          </p:cNvSpPr>
          <p:nvPr>
            <p:ph type="ctrTitle"/>
          </p:nvPr>
        </p:nvSpPr>
        <p:spPr/>
        <p:txBody>
          <a:bodyPr/>
          <a:lstStyle/>
          <a:p>
            <a:r>
              <a:rPr lang="cs-CZ" b="1" dirty="0" err="1"/>
              <a:t>Push</a:t>
            </a:r>
            <a:r>
              <a:rPr lang="cs-CZ" b="1" dirty="0"/>
              <a:t> a </a:t>
            </a:r>
            <a:r>
              <a:rPr lang="cs-CZ" b="1" dirty="0" err="1"/>
              <a:t>pull</a:t>
            </a:r>
            <a:r>
              <a:rPr lang="cs-CZ" b="1" dirty="0"/>
              <a:t> princip. </a:t>
            </a:r>
            <a:r>
              <a:rPr lang="cs-CZ" b="1" dirty="0" err="1"/>
              <a:t>Lean</a:t>
            </a:r>
            <a:r>
              <a:rPr lang="cs-CZ" b="1" dirty="0"/>
              <a:t> management</a:t>
            </a:r>
          </a:p>
        </p:txBody>
      </p:sp>
      <p:sp>
        <p:nvSpPr>
          <p:cNvPr id="3" name="Podnadpis 2">
            <a:extLst>
              <a:ext uri="{FF2B5EF4-FFF2-40B4-BE49-F238E27FC236}">
                <a16:creationId xmlns:a16="http://schemas.microsoft.com/office/drawing/2014/main" id="{40FE6CF6-84D6-4C41-9088-8357434E009F}"/>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47922950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CF09B4-65CD-4A18-B1BA-EA183FD7D215}"/>
              </a:ext>
            </a:extLst>
          </p:cNvPr>
          <p:cNvSpPr>
            <a:spLocks noGrp="1"/>
          </p:cNvSpPr>
          <p:nvPr>
            <p:ph type="title"/>
          </p:nvPr>
        </p:nvSpPr>
        <p:spPr/>
        <p:txBody>
          <a:bodyPr/>
          <a:lstStyle/>
          <a:p>
            <a:endParaRPr lang="cs-CZ"/>
          </a:p>
        </p:txBody>
      </p:sp>
      <p:pic>
        <p:nvPicPr>
          <p:cNvPr id="4" name="obrázek 2">
            <a:extLst>
              <a:ext uri="{FF2B5EF4-FFF2-40B4-BE49-F238E27FC236}">
                <a16:creationId xmlns:a16="http://schemas.microsoft.com/office/drawing/2014/main" id="{4D7C146C-FF6C-406C-9026-59E327CB7C1F}"/>
              </a:ext>
            </a:extLst>
          </p:cNvPr>
          <p:cNvPicPr>
            <a:picLocks noGrp="1"/>
          </p:cNvPicPr>
          <p:nvPr>
            <p:ph idx="1"/>
          </p:nvPr>
        </p:nvPicPr>
        <p:blipFill>
          <a:blip r:embed="rId4"/>
          <a:stretch>
            <a:fillRect/>
          </a:stretch>
        </p:blipFill>
        <p:spPr bwMode="auto">
          <a:xfrm>
            <a:off x="3319462" y="2224881"/>
            <a:ext cx="5553075" cy="3276600"/>
          </a:xfrm>
          <a:prstGeom prst="rect">
            <a:avLst/>
          </a:prstGeom>
          <a:noFill/>
          <a:ln w="9525">
            <a:noFill/>
            <a:miter lim="800000"/>
            <a:headEnd/>
            <a:tailEnd/>
          </a:ln>
        </p:spPr>
      </p:pic>
    </p:spTree>
    <p:extLst>
      <p:ext uri="{BB962C8B-B14F-4D97-AF65-F5344CB8AC3E}">
        <p14:creationId xmlns:p14="http://schemas.microsoft.com/office/powerpoint/2010/main" val="170864729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E3D4E-ACF2-49DB-8849-630CDE64C2AF}"/>
              </a:ext>
            </a:extLst>
          </p:cNvPr>
          <p:cNvSpPr>
            <a:spLocks noGrp="1"/>
          </p:cNvSpPr>
          <p:nvPr>
            <p:ph type="title"/>
          </p:nvPr>
        </p:nvSpPr>
        <p:spPr/>
        <p:txBody>
          <a:bodyPr/>
          <a:lstStyle/>
          <a:p>
            <a:r>
              <a:rPr lang="cs-CZ" b="1" dirty="0"/>
              <a:t>DBR </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t>
            </a:r>
            <a:r>
              <a:rPr lang="cs-CZ" sz="44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drum</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-buffer-</a:t>
            </a:r>
            <a:r>
              <a:rPr lang="cs-CZ" sz="44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rope</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t>
            </a:r>
            <a:r>
              <a:rPr lang="cs-CZ" sz="4400" dirty="0">
                <a:effectLst/>
                <a:latin typeface="Calibri" panose="020F0502020204030204" pitchFamily="34" charset="0"/>
                <a:ea typeface="Calibri" panose="020F0502020204030204" pitchFamily="34" charset="0"/>
                <a:cs typeface="Times New Roman" panose="02020603050405020304" pitchFamily="18" charset="0"/>
              </a:rPr>
              <a:t> </a:t>
            </a:r>
            <a:endParaRPr lang="cs-CZ" dirty="0"/>
          </a:p>
        </p:txBody>
      </p:sp>
      <p:sp>
        <p:nvSpPr>
          <p:cNvPr id="3" name="Zástupný obsah 2">
            <a:extLst>
              <a:ext uri="{FF2B5EF4-FFF2-40B4-BE49-F238E27FC236}">
                <a16:creationId xmlns:a16="http://schemas.microsoft.com/office/drawing/2014/main" id="{152A7889-AF4E-40EE-AE2A-D99F652CF383}"/>
              </a:ext>
            </a:extLst>
          </p:cNvPr>
          <p:cNvSpPr>
            <a:spLocks noGrp="1"/>
          </p:cNvSpPr>
          <p:nvPr>
            <p:ph idx="1"/>
          </p:nvPr>
        </p:nvSpPr>
        <p:spPr/>
        <p:txBody>
          <a:bodyPr>
            <a:normAutofit fontScale="92500" lnSpcReduction="10000"/>
          </a:bodyPr>
          <a:lstStyle/>
          <a:p>
            <a:pPr marL="457200"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překladu buben-nárazník-lano. V první řadě je potřeba si říci, kde se systém nedá aplikovat. Jde především o provozy, které neumožňují vůbec nebo jen velmi omezeně vytvářet skladovací zásoby ve výrobě. Jde tedy o metodu, při které se tyto zásoby tvoří zcela záměrně. Jde o systém, který se dá aplikovat ve výrobě a dílčích stupních výrobních procesů, převážně průmyslového odvětví.</a:t>
            </a:r>
          </a:p>
          <a:p>
            <a:pPr marL="457200"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Princip DBR lze jednoduše definovat jako systém, který díky možnostem tvorby zásob z jednotlivých procesů výroby dodává celkové výrobě přidanou hodnotu ve smyslu schopnosti systému překonávat odchylky nebo poruchy ve výrobě tak, že koncový zákazník tyto odchylky nerozezná. Nebudou mít vliv na stav objednávky a požadavky partnerů. Byť snahou managementu pořád zůstává fakt, že tyto zásoby je nutné sledovat a mít snahu o neustálé jejich snižování. Nicméně pořád jsou potřeba. Jedná se pak o tzv. „nárazník“ ve struktuře systému DBR.</a:t>
            </a:r>
          </a:p>
          <a:p>
            <a:pPr marL="457200"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Odchylky výroby a poruchy představují určitá slabší místa výroby. Články řetězce, které lze jen těžko ovlivnit, a přitom se výrobě běžně vyskytují. Jsou součástí procesu výroby.</a:t>
            </a:r>
          </a:p>
        </p:txBody>
      </p:sp>
    </p:spTree>
    <p:extLst>
      <p:ext uri="{BB962C8B-B14F-4D97-AF65-F5344CB8AC3E}">
        <p14:creationId xmlns:p14="http://schemas.microsoft.com/office/powerpoint/2010/main" val="300219359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F2489C-AE26-4C67-A9D8-CC3F9FCA2BC7}"/>
              </a:ext>
            </a:extLst>
          </p:cNvPr>
          <p:cNvSpPr>
            <a:spLocks noGrp="1"/>
          </p:cNvSpPr>
          <p:nvPr>
            <p:ph type="title"/>
          </p:nvPr>
        </p:nvSpPr>
        <p:spPr/>
        <p:txBody>
          <a:bodyPr/>
          <a:lstStyle/>
          <a:p>
            <a:r>
              <a:rPr lang="cs-CZ" b="1" dirty="0"/>
              <a:t>DBR </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t>
            </a:r>
            <a:r>
              <a:rPr lang="cs-CZ" sz="44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drum</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-buffer-</a:t>
            </a:r>
            <a:r>
              <a:rPr lang="cs-CZ" sz="44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rope</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a:t>
            </a:r>
            <a:r>
              <a:rPr lang="cs-CZ" sz="4400" dirty="0">
                <a:effectLst/>
                <a:latin typeface="Calibri" panose="020F0502020204030204" pitchFamily="34" charset="0"/>
                <a:ea typeface="Calibri" panose="020F0502020204030204" pitchFamily="34" charset="0"/>
                <a:cs typeface="Times New Roman" panose="02020603050405020304" pitchFamily="18" charset="0"/>
              </a:rPr>
              <a:t> </a:t>
            </a:r>
            <a:endParaRPr lang="cs-CZ" dirty="0"/>
          </a:p>
        </p:txBody>
      </p:sp>
      <p:sp>
        <p:nvSpPr>
          <p:cNvPr id="3" name="Zástupný obsah 2">
            <a:extLst>
              <a:ext uri="{FF2B5EF4-FFF2-40B4-BE49-F238E27FC236}">
                <a16:creationId xmlns:a16="http://schemas.microsoft.com/office/drawing/2014/main" id="{7B92A393-7BB2-4BF6-AEC7-84058CD0CEC1}"/>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394B7C68-0588-4A86-9282-E5E6521AB4FD}"/>
              </a:ext>
            </a:extLst>
          </p:cNvPr>
          <p:cNvPicPr/>
          <p:nvPr/>
        </p:nvPicPr>
        <p:blipFill>
          <a:blip r:embed="rId4">
            <a:extLst>
              <a:ext uri="{28A0092B-C50C-407E-A947-70E740481C1C}">
                <a14:useLocalDpi xmlns:a14="http://schemas.microsoft.com/office/drawing/2010/main" val="0"/>
              </a:ext>
            </a:extLst>
          </a:blip>
          <a:stretch>
            <a:fillRect/>
          </a:stretch>
        </p:blipFill>
        <p:spPr>
          <a:xfrm>
            <a:off x="1511559" y="2201862"/>
            <a:ext cx="7644506" cy="3069934"/>
          </a:xfrm>
          <a:prstGeom prst="rect">
            <a:avLst/>
          </a:prstGeom>
        </p:spPr>
      </p:pic>
    </p:spTree>
    <p:extLst>
      <p:ext uri="{BB962C8B-B14F-4D97-AF65-F5344CB8AC3E}">
        <p14:creationId xmlns:p14="http://schemas.microsoft.com/office/powerpoint/2010/main" val="367491691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4699C-D6BE-4230-9BC3-EB86A30BF366}"/>
              </a:ext>
            </a:extLst>
          </p:cNvPr>
          <p:cNvSpPr>
            <a:spLocks noGrp="1"/>
          </p:cNvSpPr>
          <p:nvPr>
            <p:ph type="title"/>
          </p:nvPr>
        </p:nvSpPr>
        <p:spPr/>
        <p:txBody>
          <a:bodyPr/>
          <a:lstStyle/>
          <a:p>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Základ štíhlosti</a:t>
            </a:r>
            <a:endParaRPr lang="cs-CZ" dirty="0"/>
          </a:p>
        </p:txBody>
      </p:sp>
      <p:sp>
        <p:nvSpPr>
          <p:cNvPr id="3" name="Zástupný obsah 2">
            <a:extLst>
              <a:ext uri="{FF2B5EF4-FFF2-40B4-BE49-F238E27FC236}">
                <a16:creationId xmlns:a16="http://schemas.microsoft.com/office/drawing/2014/main" id="{0B7CDB96-2529-45A7-8E1A-99BA446120F7}"/>
              </a:ext>
            </a:extLst>
          </p:cNvPr>
          <p:cNvSpPr>
            <a:spLocks noGrp="1"/>
          </p:cNvSpPr>
          <p:nvPr>
            <p:ph idx="1"/>
          </p:nvPr>
        </p:nvSpPr>
        <p:spPr/>
        <p:txBody>
          <a:bodyPr>
            <a:normAutofit fontScale="85000" lnSpcReduction="20000"/>
          </a:bodyPr>
          <a:lstStyle/>
          <a:p>
            <a:pPr marL="0" indent="0" algn="just">
              <a:lnSpc>
                <a:spcPct val="150000"/>
              </a:lnSpc>
              <a:spcAft>
                <a:spcPts val="1000"/>
              </a:spcAft>
              <a:buNone/>
            </a:pPr>
            <a:r>
              <a:rPr lang="cs-CZ" sz="1800" dirty="0">
                <a:effectLst/>
                <a:latin typeface="Calibri" panose="020F0502020204030204" pitchFamily="34" charset="0"/>
                <a:ea typeface="Times New Roman" panose="02020603050405020304" pitchFamily="18" charset="0"/>
                <a:cs typeface="Calibri" panose="020F0502020204030204" pitchFamily="34" charset="0"/>
              </a:rPr>
              <a:t>Všechno, co přidává náklady k výrobku nebo k službě bez toho, aby zvyšovalo jejich hodnotu. Všechno, co zákazník nechce uznat jako hodnotu a zaplatit.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50000"/>
              </a:lnSpc>
              <a:spcAft>
                <a:spcPts val="1000"/>
              </a:spcAft>
              <a:buNone/>
            </a:pPr>
            <a:r>
              <a:rPr lang="cs-CZ" sz="1800" dirty="0">
                <a:effectLst/>
                <a:latin typeface="Calibri" panose="020F0502020204030204" pitchFamily="34" charset="0"/>
                <a:ea typeface="Times New Roman" panose="02020603050405020304" pitchFamily="18" charset="0"/>
                <a:cs typeface="Calibri" panose="020F0502020204030204" pitchFamily="34" charset="0"/>
              </a:rPr>
              <a:t>Zásoby, nadbytečný materiál a komponenty – dodává se příliš mnoho materiálu, příčina je v nepřenosné dokumentaci, v chybách plánovacího systému nebo u dodavatele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Zbytečná manipulace – zbytečné přesuny materiálu, pře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skladňování</a:t>
            </a:r>
            <a:r>
              <a:rPr lang="cs-CZ" sz="1800" dirty="0">
                <a:effectLst/>
                <a:latin typeface="Calibri" panose="020F0502020204030204" pitchFamily="34" charset="0"/>
                <a:ea typeface="Times New Roman" panose="02020603050405020304" pitchFamily="18" charset="0"/>
                <a:cs typeface="Calibri" panose="020F0502020204030204" pitchFamily="34" charset="0"/>
              </a:rPr>
              <a:t>, přeprava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Čekání na součástky, materiál, informace, dopravní prostředky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Opravování poruch</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Chyby – vychystávání materiálu a komponentů v nesprávném množství a čas</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Nevyužité přepravní kapacity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800" dirty="0">
                <a:effectLst/>
                <a:latin typeface="Calibri" panose="020F0502020204030204" pitchFamily="34" charset="0"/>
                <a:ea typeface="Times New Roman" panose="02020603050405020304" pitchFamily="18" charset="0"/>
                <a:cs typeface="Calibri" panose="020F0502020204030204" pitchFamily="34" charset="0"/>
              </a:rPr>
              <a:t>Nevyužité schopnosti pracovníků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4369565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7462C9-262C-492C-B7F4-BE39085071D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43106D6-D30F-4B6C-8F6C-C251AF341442}"/>
              </a:ext>
            </a:extLst>
          </p:cNvPr>
          <p:cNvSpPr>
            <a:spLocks noGrp="1"/>
          </p:cNvSpPr>
          <p:nvPr>
            <p:ph idx="1"/>
          </p:nvPr>
        </p:nvSpPr>
        <p:spPr/>
        <p:txBody>
          <a:bodyPr/>
          <a:lstStyle/>
          <a:p>
            <a:endParaRPr lang="cs-CZ"/>
          </a:p>
        </p:txBody>
      </p:sp>
      <p:pic>
        <p:nvPicPr>
          <p:cNvPr id="4" name="Obrázek 3" descr="Obr. 2: Jak dosáhnout štíhlé logistiky">
            <a:extLst>
              <a:ext uri="{FF2B5EF4-FFF2-40B4-BE49-F238E27FC236}">
                <a16:creationId xmlns:a16="http://schemas.microsoft.com/office/drawing/2014/main" id="{3999335F-78CF-4370-9F33-D07314FDBB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34073" y="2104707"/>
            <a:ext cx="6915617" cy="2989807"/>
          </a:xfrm>
          <a:prstGeom prst="rect">
            <a:avLst/>
          </a:prstGeom>
          <a:noFill/>
          <a:ln>
            <a:noFill/>
          </a:ln>
        </p:spPr>
      </p:pic>
    </p:spTree>
    <p:extLst>
      <p:ext uri="{BB962C8B-B14F-4D97-AF65-F5344CB8AC3E}">
        <p14:creationId xmlns:p14="http://schemas.microsoft.com/office/powerpoint/2010/main" val="304570544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7462C9-262C-492C-B7F4-BE39085071D2}"/>
              </a:ext>
            </a:extLst>
          </p:cNvPr>
          <p:cNvSpPr>
            <a:spLocks noGrp="1"/>
          </p:cNvSpPr>
          <p:nvPr>
            <p:ph type="title"/>
          </p:nvPr>
        </p:nvSpPr>
        <p:spPr/>
        <p:txBody>
          <a:bodyPr/>
          <a:lstStyle/>
          <a:p>
            <a:r>
              <a:rPr lang="cs-CZ" b="1" dirty="0"/>
              <a:t>KANBAN</a:t>
            </a:r>
          </a:p>
        </p:txBody>
      </p:sp>
      <p:sp>
        <p:nvSpPr>
          <p:cNvPr id="3" name="Zástupný obsah 2">
            <a:extLst>
              <a:ext uri="{FF2B5EF4-FFF2-40B4-BE49-F238E27FC236}">
                <a16:creationId xmlns:a16="http://schemas.microsoft.com/office/drawing/2014/main" id="{943106D6-D30F-4B6C-8F6C-C251AF341442}"/>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B9509877-9BEC-4442-B9B3-0B73B990E48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56792" y="2152967"/>
            <a:ext cx="7119568" cy="2857572"/>
          </a:xfrm>
          <a:prstGeom prst="rect">
            <a:avLst/>
          </a:prstGeom>
          <a:noFill/>
          <a:ln>
            <a:noFill/>
          </a:ln>
        </p:spPr>
      </p:pic>
    </p:spTree>
    <p:extLst>
      <p:ext uri="{BB962C8B-B14F-4D97-AF65-F5344CB8AC3E}">
        <p14:creationId xmlns:p14="http://schemas.microsoft.com/office/powerpoint/2010/main" val="101446738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4F28BE-C4FE-47C9-9274-706ED0AB8EBE}"/>
              </a:ext>
            </a:extLst>
          </p:cNvPr>
          <p:cNvSpPr>
            <a:spLocks noGrp="1"/>
          </p:cNvSpPr>
          <p:nvPr>
            <p:ph type="title"/>
          </p:nvPr>
        </p:nvSpPr>
        <p:spPr/>
        <p:txBody>
          <a:bodyPr/>
          <a:lstStyle/>
          <a:p>
            <a:r>
              <a:rPr lang="cs-CZ" b="1" dirty="0"/>
              <a:t>Úkoly výrobní logistiky</a:t>
            </a:r>
          </a:p>
        </p:txBody>
      </p:sp>
      <p:sp>
        <p:nvSpPr>
          <p:cNvPr id="3" name="Zástupný obsah 2">
            <a:extLst>
              <a:ext uri="{FF2B5EF4-FFF2-40B4-BE49-F238E27FC236}">
                <a16:creationId xmlns:a16="http://schemas.microsoft.com/office/drawing/2014/main" id="{C1D96D71-4FA1-4DB5-988C-580F9A3D115B}"/>
              </a:ext>
            </a:extLst>
          </p:cNvPr>
          <p:cNvSpPr>
            <a:spLocks noGrp="1"/>
          </p:cNvSpPr>
          <p:nvPr>
            <p:ph idx="1"/>
          </p:nvPr>
        </p:nvSpPr>
        <p:spPr/>
        <p:txBody>
          <a:bodyPr/>
          <a:lstStyle/>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výrobní logistika se zabývá problematikou organizování a řízení toků, jakožto i samotného průběhu toků ve výrobě</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Výrobní logistika je úzce propojena s řízením technologických procesů, zabývá se manipulací, dopravou, skladováním ve výrobě, dobou trvání jednotlivých operací, efektivním využitím kapacit, resp. všemi činnostmi vedoucími k usměrňování veškerých toků.</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Jedním z požadavků na správně aplikovanou logistiku, která bude výsledkem správného usměrňování toků, je uspokojování potřeb zákazníků při minimálních nákladech a čase a požadované jakosti. </a:t>
            </a:r>
          </a:p>
          <a:p>
            <a:endParaRPr lang="cs-CZ" dirty="0"/>
          </a:p>
        </p:txBody>
      </p:sp>
    </p:spTree>
    <p:extLst>
      <p:ext uri="{BB962C8B-B14F-4D97-AF65-F5344CB8AC3E}">
        <p14:creationId xmlns:p14="http://schemas.microsoft.com/office/powerpoint/2010/main" val="127594277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AC0481-F622-40CB-87AB-D57A405C0288}"/>
              </a:ext>
            </a:extLst>
          </p:cNvPr>
          <p:cNvSpPr>
            <a:spLocks noGrp="1"/>
          </p:cNvSpPr>
          <p:nvPr>
            <p:ph type="title"/>
          </p:nvPr>
        </p:nvSpPr>
        <p:spPr/>
        <p:txBody>
          <a:bodyPr/>
          <a:lstStyle/>
          <a:p>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Nosiče informací</a:t>
            </a:r>
            <a:endParaRPr lang="cs-CZ" dirty="0"/>
          </a:p>
        </p:txBody>
      </p:sp>
      <p:sp>
        <p:nvSpPr>
          <p:cNvPr id="3" name="Zástupný obsah 2">
            <a:extLst>
              <a:ext uri="{FF2B5EF4-FFF2-40B4-BE49-F238E27FC236}">
                <a16:creationId xmlns:a16="http://schemas.microsoft.com/office/drawing/2014/main" id="{072E2940-3AD4-4AD5-AA5D-BE1E7F23942C}"/>
              </a:ext>
            </a:extLst>
          </p:cNvPr>
          <p:cNvSpPr>
            <a:spLocks noGrp="1"/>
          </p:cNvSpPr>
          <p:nvPr>
            <p:ph idx="1"/>
          </p:nvPr>
        </p:nvSpPr>
        <p:spPr/>
        <p:txBody>
          <a:bodyPr>
            <a:normAutofit fontScale="85000" lnSpcReduction="10000"/>
          </a:bodyPr>
          <a:lstStyle/>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Kanban karta: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Arial" panose="020B0604020202020204" pitchFamily="34" charset="0"/>
              <a:buChar char="•"/>
              <a:tabLst>
                <a:tab pos="457200"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reprezentuje objednávku pro interního nebo externího odběratele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Arial" panose="020B0604020202020204" pitchFamily="34" charset="0"/>
              <a:buChar char="•"/>
              <a:tabLst>
                <a:tab pos="457200"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využívá se na přenos informací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Kanban tabule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Arial" panose="020B0604020202020204" pitchFamily="34" charset="0"/>
              <a:buChar char="•"/>
              <a:tabLst>
                <a:tab pos="457200"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místo, kde interní dodavatel přebírá informaci o požadavcích interního odběratele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Arial" panose="020B0604020202020204" pitchFamily="34" charset="0"/>
              <a:buChar char="•"/>
              <a:tabLst>
                <a:tab pos="457200"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je základním vizuálním prvkem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Kanban schránka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Arial" panose="020B0604020202020204" pitchFamily="34" charset="0"/>
              <a:buChar char="•"/>
              <a:tabLst>
                <a:tab pos="457200"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slouží na odkládání Kanban karet, kde odběratel vloží své požadavky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Arial" panose="020B0604020202020204" pitchFamily="34" charset="0"/>
              <a:buChar char="•"/>
              <a:tabLst>
                <a:tab pos="457200"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jsou umístěny na pracovišti interního odběratele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21993051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079045-8662-4CDF-B892-EF7B7AD033E9}"/>
              </a:ext>
            </a:extLst>
          </p:cNvPr>
          <p:cNvSpPr>
            <a:spLocks noGrp="1"/>
          </p:cNvSpPr>
          <p:nvPr>
            <p:ph type="title"/>
          </p:nvPr>
        </p:nvSpPr>
        <p:spPr/>
        <p:txBody>
          <a:bodyPr/>
          <a:lstStyle/>
          <a:p>
            <a:r>
              <a:rPr lang="cs-CZ" b="1" dirty="0"/>
              <a:t>Druhy plýtvání</a:t>
            </a:r>
          </a:p>
        </p:txBody>
      </p:sp>
      <p:sp>
        <p:nvSpPr>
          <p:cNvPr id="3" name="Zástupný obsah 2">
            <a:extLst>
              <a:ext uri="{FF2B5EF4-FFF2-40B4-BE49-F238E27FC236}">
                <a16:creationId xmlns:a16="http://schemas.microsoft.com/office/drawing/2014/main" id="{ECE13722-55C1-438D-AF32-03F3D349C141}"/>
              </a:ext>
            </a:extLst>
          </p:cNvPr>
          <p:cNvSpPr>
            <a:spLocks noGrp="1"/>
          </p:cNvSpPr>
          <p:nvPr>
            <p:ph idx="1"/>
          </p:nvPr>
        </p:nvSpPr>
        <p:spPr/>
        <p:txBody>
          <a:bodyPr>
            <a:normAutofit fontScale="62500" lnSpcReduction="20000"/>
          </a:bodyPr>
          <a:lstStyle/>
          <a:p>
            <a:pPr algn="just">
              <a:lnSpc>
                <a:spcPct val="150000"/>
              </a:lnSpc>
              <a:spcAft>
                <a:spcPts val="10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3MU = plýtvání, přetěžování a nerovnoměrnost.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50000"/>
              </a:lnSpc>
              <a:spcAft>
                <a:spcPts val="1000"/>
              </a:spcAft>
            </a:pP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Pojem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plýtvání</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 v podnikovém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tooltip="Řízení (Management)"/>
              </a:rPr>
              <a:t>managementu</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používá především v souvislosti  s metodami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tooltip="Řízení kvality"/>
              </a:rPr>
              <a:t>řízení kvality</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jako jsou </a:t>
            </a:r>
            <a:r>
              <a:rPr lang="cs-CZ" sz="1800" u="none" strike="noStrike"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tooltip="Lean"/>
              </a:rPr>
              <a:t>Lean</a:t>
            </a:r>
            <a:r>
              <a:rPr lang="cs-C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či</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7" tooltip="Kaizen"/>
              </a:rPr>
              <a:t>KAIZEN</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či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konceptu 3E</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 konceptech </a:t>
            </a:r>
            <a:r>
              <a:rPr lang="cs-C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Lean</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KAIZEN pojem plýtvání pochází z japonského slova </a:t>
            </a: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muda</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označuje všechny druhy plýtvání a ztrát, které způsobují snižování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8" tooltip="Efektivnost (Efficiency)"/>
              </a:rPr>
              <a:t>efektivnosti</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či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 tooltip="Hospodárnost (Economy)"/>
              </a:rPr>
              <a:t>hospodárnosti</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0" tooltip="Organizace"/>
              </a:rPr>
              <a:t>organizace</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Za plýtvání či ztráty se považuje vše, co nepřidává </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hodnotu</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cs-CZ"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Muda</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t>
            </a:r>
            <a:r>
              <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pojetí</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Lean</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production</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tedy zaměřená především na podniky </a:t>
            </a:r>
            <a:r>
              <a:rPr lang="cs-CZ"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1" tooltip="Výroba a průmysl (sekundární sektor)"/>
              </a:rPr>
              <a:t>výrobního sektoru</a:t>
            </a:r>
            <a:r>
              <a:rPr lang="cs-C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rozlišuje 7 druhů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Transport</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(Přemisťování) – zbytečné přemisťování materiálu a výrobků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Inventory</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(Inventory) – zbytečné skladování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buClr>
                <a:srgbClr val="F79377"/>
              </a:buClr>
              <a:buSzPts val="800"/>
              <a:buFont typeface="Symbol" panose="05050102010706020507" pitchFamily="18" charset="2"/>
              <a:buChar char=""/>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Motion</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cs-CZ"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Motion</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zbytečný pohyb pracovníků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buClr>
                <a:srgbClr val="F79377"/>
              </a:buClr>
              <a:buSzPts val="800"/>
              <a:buFont typeface="Symbol" panose="05050102010706020507" pitchFamily="18" charset="2"/>
              <a:buChar char=""/>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Waiting</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(Čekání) – zbytečné prostoje a čekání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buClr>
                <a:srgbClr val="F79377"/>
              </a:buClr>
              <a:buSzPts val="800"/>
              <a:buFont typeface="Symbol" panose="05050102010706020507" pitchFamily="18" charset="2"/>
              <a:buChar char=""/>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Over-production</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(Nadvýroba) - výroba nad rámec požadavků zákazníků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buClr>
                <a:srgbClr val="F79377"/>
              </a:buClr>
              <a:buSzPts val="800"/>
              <a:buFont typeface="Symbol" panose="05050102010706020507" pitchFamily="18" charset="2"/>
              <a:buChar char=""/>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Over-processing</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(Nadbytečné zpracování) - zbytečná kvalita nebo zpracování, které již nepožaduje zákazník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1000"/>
              </a:spcAft>
              <a:buClr>
                <a:srgbClr val="F79377"/>
              </a:buClr>
              <a:buSzPts val="800"/>
              <a:buFont typeface="Symbol" panose="05050102010706020507" pitchFamily="18" charset="2"/>
              <a:buChar char=""/>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Defects</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(Vady) - výroba defektních výrobků je plýtvání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50000"/>
              </a:lnSpc>
              <a:spcAft>
                <a:spcPts val="1000"/>
              </a:spcAft>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50000"/>
              </a:lnSpc>
              <a:spcAft>
                <a:spcPts val="1000"/>
              </a:spcAft>
            </a:pPr>
            <a:r>
              <a:rPr lang="cs-CZ"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Pozn: pro lepší zapamatování se používá akronym “</a:t>
            </a:r>
            <a:r>
              <a:rPr lang="cs-CZ"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 WOOD</a:t>
            </a:r>
            <a:r>
              <a:rPr lang="cs-CZ"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72770276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9D7DA7-34A2-4BEA-BFE9-E9D3F7509923}"/>
              </a:ext>
            </a:extLst>
          </p:cNvPr>
          <p:cNvSpPr>
            <a:spLocks noGrp="1"/>
          </p:cNvSpPr>
          <p:nvPr>
            <p:ph type="title"/>
          </p:nvPr>
        </p:nvSpPr>
        <p:spPr/>
        <p:txBody>
          <a:bodyPr/>
          <a:lstStyle/>
          <a:p>
            <a:r>
              <a:rPr lang="cs-CZ" b="1" dirty="0"/>
              <a:t>5S</a:t>
            </a:r>
          </a:p>
        </p:txBody>
      </p:sp>
      <p:sp>
        <p:nvSpPr>
          <p:cNvPr id="3" name="Zástupný obsah 2">
            <a:extLst>
              <a:ext uri="{FF2B5EF4-FFF2-40B4-BE49-F238E27FC236}">
                <a16:creationId xmlns:a16="http://schemas.microsoft.com/office/drawing/2014/main" id="{499A98D5-138E-40D6-83F2-FCED44C53992}"/>
              </a:ext>
            </a:extLst>
          </p:cNvPr>
          <p:cNvSpPr>
            <a:spLocks noGrp="1"/>
          </p:cNvSpPr>
          <p:nvPr>
            <p:ph idx="1"/>
          </p:nvPr>
        </p:nvSpPr>
        <p:spPr/>
        <p:txBody>
          <a:bodyPr>
            <a:normAutofit lnSpcReduction="10000"/>
          </a:bodyPr>
          <a:lstStyle/>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5S je metodika, jejímž cílem je zlepšit v organizaci pracovní prostředí a tím i kvalitu. Přístup je založený na zvýšení samostatnosti zaměstnanců, na týmové práci a vedení lidí. Vlastní označení 5S je tvořeno z pěti japonských slov začínajících na S. Ta slova jsou: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Seiri</a:t>
            </a: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a:t>
            </a:r>
            <a:r>
              <a:rPr lang="cs-CZ" sz="1800" dirty="0">
                <a:effectLst/>
                <a:latin typeface="Calibri" panose="020F0502020204030204" pitchFamily="34" charset="0"/>
                <a:ea typeface="Calibri" panose="020F0502020204030204" pitchFamily="34" charset="0"/>
                <a:cs typeface="Calibri" panose="020F0502020204030204" pitchFamily="34"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Separovat. Na pracovišti zůstane jen to, co je skutečně potřeba.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Organisation</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Seiton</a:t>
            </a:r>
            <a:r>
              <a:rPr lang="cs-CZ" sz="1800" dirty="0">
                <a:effectLst/>
                <a:latin typeface="Calibri" panose="020F0502020204030204" pitchFamily="34" charset="0"/>
                <a:ea typeface="Times New Roman" panose="02020603050405020304" pitchFamily="18" charset="0"/>
                <a:cs typeface="Calibri" panose="020F0502020204030204" pitchFamily="34" charset="0"/>
              </a:rPr>
              <a:t> = Systematizovat. Všechny věci na pracovišti musí být uspořádány, aby byly rychle dostupné.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Neatness</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Seiso</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r>
              <a:rPr lang="cs-CZ" sz="1800" dirty="0">
                <a:effectLst/>
                <a:latin typeface="Calibri" panose="020F0502020204030204" pitchFamily="34" charset="0"/>
                <a:ea typeface="Calibri" panose="020F0502020204030204" pitchFamily="34" charset="0"/>
                <a:cs typeface="Calibri" panose="020F0502020204030204" pitchFamily="34" charset="0"/>
              </a:rPr>
              <a:t> </a:t>
            </a:r>
            <a:r>
              <a:rPr lang="cs-CZ" sz="1800" dirty="0">
                <a:effectLst/>
                <a:latin typeface="Calibri" panose="020F0502020204030204" pitchFamily="34" charset="0"/>
                <a:ea typeface="Times New Roman" panose="02020603050405020304" pitchFamily="18" charset="0"/>
                <a:cs typeface="Calibri" panose="020F0502020204030204" pitchFamily="34" charset="0"/>
              </a:rPr>
              <a:t>Stále čistit. Dodržování čistoty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Cleaning</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Seikutsu</a:t>
            </a:r>
            <a:r>
              <a:rPr lang="cs-CZ" sz="1800" dirty="0">
                <a:effectLst/>
                <a:latin typeface="Calibri" panose="020F0502020204030204" pitchFamily="34" charset="0"/>
                <a:ea typeface="Times New Roman" panose="02020603050405020304" pitchFamily="18" charset="0"/>
                <a:cs typeface="Calibri" panose="020F0502020204030204" pitchFamily="34" charset="0"/>
              </a:rPr>
              <a:t> = Standardizovat. Normování požadavků, umístění informací a pokynů na viditelná místa. (</a:t>
            </a:r>
            <a:r>
              <a:rPr lang="cs-CZ" sz="1800" dirty="0" err="1">
                <a:effectLst/>
                <a:latin typeface="Calibri" panose="020F0502020204030204" pitchFamily="34" charset="0"/>
                <a:ea typeface="Times New Roman" panose="02020603050405020304" pitchFamily="18" charset="0"/>
                <a:cs typeface="Calibri" panose="020F0502020204030204" pitchFamily="34" charset="0"/>
              </a:rPr>
              <a:t>Standardisation</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Shitsuke</a:t>
            </a:r>
            <a:r>
              <a:rPr lang="cs-CZ" sz="1800" dirty="0">
                <a:effectLst/>
                <a:latin typeface="Calibri" panose="020F0502020204030204" pitchFamily="34" charset="0"/>
                <a:ea typeface="Times New Roman" panose="02020603050405020304" pitchFamily="18" charset="0"/>
                <a:cs typeface="Calibri" panose="020F0502020204030204" pitchFamily="34" charset="0"/>
              </a:rPr>
              <a:t> = Sebekázeň . Kontrolování pracovní disciplíny, </a:t>
            </a:r>
            <a:endParaRPr lang="cs-CZ" dirty="0"/>
          </a:p>
        </p:txBody>
      </p:sp>
    </p:spTree>
    <p:extLst>
      <p:ext uri="{BB962C8B-B14F-4D97-AF65-F5344CB8AC3E}">
        <p14:creationId xmlns:p14="http://schemas.microsoft.com/office/powerpoint/2010/main" val="302940558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AB9366-B0F4-4069-A313-14A1C6881C6F}"/>
              </a:ext>
            </a:extLst>
          </p:cNvPr>
          <p:cNvSpPr>
            <a:spLocks noGrp="1"/>
          </p:cNvSpPr>
          <p:nvPr>
            <p:ph type="ctrTitle"/>
          </p:nvPr>
        </p:nvSpPr>
        <p:spPr/>
        <p:txBody>
          <a:bodyPr>
            <a:normAutofit/>
          </a:bodyPr>
          <a:lstStyle/>
          <a:p>
            <a:r>
              <a:rPr lang="cs-CZ" sz="2800" b="1" kern="0" dirty="0">
                <a:solidFill>
                  <a:srgbClr val="E21A23"/>
                </a:solidFill>
                <a:effectLst/>
                <a:latin typeface="Klavika Medium"/>
                <a:ea typeface="Times New Roman" panose="02020603050405020304" pitchFamily="18" charset="0"/>
                <a:cs typeface="Times New Roman" panose="02020603050405020304" pitchFamily="18" charset="0"/>
              </a:rPr>
              <a:t>Řízení distribuční logistiky. Úrovně poskytování logistických služeb a jejich aplikace</a:t>
            </a:r>
            <a:endParaRPr lang="cs-CZ" sz="6000" dirty="0"/>
          </a:p>
        </p:txBody>
      </p:sp>
      <p:sp>
        <p:nvSpPr>
          <p:cNvPr id="3" name="Podnadpis 2">
            <a:extLst>
              <a:ext uri="{FF2B5EF4-FFF2-40B4-BE49-F238E27FC236}">
                <a16:creationId xmlns:a16="http://schemas.microsoft.com/office/drawing/2014/main" id="{712BF592-8EAC-4C5B-BA28-895EFDF0A8C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8381049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494851-4B5C-46BD-A6F8-28E93CBA2BC3}"/>
              </a:ext>
            </a:extLst>
          </p:cNvPr>
          <p:cNvSpPr>
            <a:spLocks noGrp="1"/>
          </p:cNvSpPr>
          <p:nvPr>
            <p:ph type="title"/>
          </p:nvPr>
        </p:nvSpPr>
        <p:spPr/>
        <p:txBody>
          <a:bodyPr/>
          <a:lstStyle/>
          <a:p>
            <a:r>
              <a:rPr lang="cs-CZ" b="1" dirty="0"/>
              <a:t>Druhy dopravy</a:t>
            </a:r>
          </a:p>
        </p:txBody>
      </p:sp>
      <p:graphicFrame>
        <p:nvGraphicFramePr>
          <p:cNvPr id="4" name="Zástupný obsah 3">
            <a:extLst>
              <a:ext uri="{FF2B5EF4-FFF2-40B4-BE49-F238E27FC236}">
                <a16:creationId xmlns:a16="http://schemas.microsoft.com/office/drawing/2014/main" id="{CBC9A128-F8E0-4AF1-8CE7-20015CF9A5FC}"/>
              </a:ext>
            </a:extLst>
          </p:cNvPr>
          <p:cNvGraphicFramePr>
            <a:graphicFrameLocks noGrp="1"/>
          </p:cNvGraphicFramePr>
          <p:nvPr>
            <p:ph idx="1"/>
          </p:nvPr>
        </p:nvGraphicFramePr>
        <p:xfrm>
          <a:off x="3218815" y="3324827"/>
          <a:ext cx="5754370" cy="1352934"/>
        </p:xfrm>
        <a:graphic>
          <a:graphicData uri="http://schemas.openxmlformats.org/drawingml/2006/table">
            <a:tbl>
              <a:tblPr firstRow="1" firstCol="1" bandRow="1">
                <a:tableStyleId>{5C22544A-7EE6-4342-B048-85BDC9FD1C3A}</a:tableStyleId>
              </a:tblPr>
              <a:tblGrid>
                <a:gridCol w="958850">
                  <a:extLst>
                    <a:ext uri="{9D8B030D-6E8A-4147-A177-3AD203B41FA5}">
                      <a16:colId xmlns:a16="http://schemas.microsoft.com/office/drawing/2014/main" val="3285790908"/>
                    </a:ext>
                  </a:extLst>
                </a:gridCol>
                <a:gridCol w="958850">
                  <a:extLst>
                    <a:ext uri="{9D8B030D-6E8A-4147-A177-3AD203B41FA5}">
                      <a16:colId xmlns:a16="http://schemas.microsoft.com/office/drawing/2014/main" val="2807887926"/>
                    </a:ext>
                  </a:extLst>
                </a:gridCol>
                <a:gridCol w="958850">
                  <a:extLst>
                    <a:ext uri="{9D8B030D-6E8A-4147-A177-3AD203B41FA5}">
                      <a16:colId xmlns:a16="http://schemas.microsoft.com/office/drawing/2014/main" val="3284233111"/>
                    </a:ext>
                  </a:extLst>
                </a:gridCol>
                <a:gridCol w="958850">
                  <a:extLst>
                    <a:ext uri="{9D8B030D-6E8A-4147-A177-3AD203B41FA5}">
                      <a16:colId xmlns:a16="http://schemas.microsoft.com/office/drawing/2014/main" val="66543345"/>
                    </a:ext>
                  </a:extLst>
                </a:gridCol>
                <a:gridCol w="959485">
                  <a:extLst>
                    <a:ext uri="{9D8B030D-6E8A-4147-A177-3AD203B41FA5}">
                      <a16:colId xmlns:a16="http://schemas.microsoft.com/office/drawing/2014/main" val="937299049"/>
                    </a:ext>
                  </a:extLst>
                </a:gridCol>
                <a:gridCol w="959485">
                  <a:extLst>
                    <a:ext uri="{9D8B030D-6E8A-4147-A177-3AD203B41FA5}">
                      <a16:colId xmlns:a16="http://schemas.microsoft.com/office/drawing/2014/main" val="2572721196"/>
                    </a:ext>
                  </a:extLst>
                </a:gridCol>
              </a:tblGrid>
              <a:tr h="0">
                <a:tc>
                  <a:txBody>
                    <a:bodyPr/>
                    <a:lstStyle/>
                    <a:p>
                      <a:pPr algn="just">
                        <a:lnSpc>
                          <a:spcPct val="150000"/>
                        </a:lnSpc>
                        <a:spcAft>
                          <a:spcPts val="1000"/>
                        </a:spcAft>
                      </a:pPr>
                      <a:r>
                        <a:rPr lang="cs-CZ" sz="1100">
                          <a:effectLst/>
                        </a:rPr>
                        <a:t>Doprava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Nákladovost</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Rychlost</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Pružnost</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Kvalita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Frekvence</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7958431"/>
                  </a:ext>
                </a:extLst>
              </a:tr>
              <a:tr h="0">
                <a:tc>
                  <a:txBody>
                    <a:bodyPr/>
                    <a:lstStyle/>
                    <a:p>
                      <a:pPr algn="just">
                        <a:lnSpc>
                          <a:spcPct val="150000"/>
                        </a:lnSpc>
                        <a:spcAft>
                          <a:spcPts val="1000"/>
                        </a:spcAft>
                      </a:pPr>
                      <a:r>
                        <a:rPr lang="cs-CZ" sz="1100">
                          <a:effectLst/>
                        </a:rPr>
                        <a:t>Silniční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střední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3700053"/>
                  </a:ext>
                </a:extLst>
              </a:tr>
              <a:tr h="0">
                <a:tc>
                  <a:txBody>
                    <a:bodyPr/>
                    <a:lstStyle/>
                    <a:p>
                      <a:pPr algn="just">
                        <a:lnSpc>
                          <a:spcPct val="150000"/>
                        </a:lnSpc>
                        <a:spcAft>
                          <a:spcPts val="1000"/>
                        </a:spcAft>
                      </a:pPr>
                      <a:r>
                        <a:rPr lang="cs-CZ" sz="1100">
                          <a:effectLst/>
                        </a:rPr>
                        <a:t>Železniční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střední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střední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8081408"/>
                  </a:ext>
                </a:extLst>
              </a:tr>
              <a:tr h="0">
                <a:tc>
                  <a:txBody>
                    <a:bodyPr/>
                    <a:lstStyle/>
                    <a:p>
                      <a:pPr algn="just">
                        <a:lnSpc>
                          <a:spcPct val="150000"/>
                        </a:lnSpc>
                        <a:spcAft>
                          <a:spcPts val="1000"/>
                        </a:spcAft>
                      </a:pPr>
                      <a:r>
                        <a:rPr lang="cs-CZ" sz="1100">
                          <a:effectLst/>
                        </a:rPr>
                        <a:t>Letecká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9278018"/>
                  </a:ext>
                </a:extLst>
              </a:tr>
              <a:tr h="0">
                <a:tc>
                  <a:txBody>
                    <a:bodyPr/>
                    <a:lstStyle/>
                    <a:p>
                      <a:pPr algn="just">
                        <a:lnSpc>
                          <a:spcPct val="150000"/>
                        </a:lnSpc>
                        <a:spcAft>
                          <a:spcPts val="1000"/>
                        </a:spcAft>
                      </a:pPr>
                      <a:r>
                        <a:rPr lang="cs-CZ" sz="1100">
                          <a:effectLst/>
                        </a:rPr>
                        <a:t>Vodní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střední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5009749"/>
                  </a:ext>
                </a:extLst>
              </a:tr>
              <a:tr h="0">
                <a:tc>
                  <a:txBody>
                    <a:bodyPr/>
                    <a:lstStyle/>
                    <a:p>
                      <a:pPr algn="just">
                        <a:lnSpc>
                          <a:spcPct val="150000"/>
                        </a:lnSpc>
                        <a:spcAft>
                          <a:spcPts val="1000"/>
                        </a:spcAft>
                      </a:pPr>
                      <a:r>
                        <a:rPr lang="cs-CZ" sz="1100">
                          <a:effectLst/>
                        </a:rPr>
                        <a:t>Potrubní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nízká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velmi vysoká</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dirty="0">
                          <a:effectLst/>
                        </a:rPr>
                        <a:t>plynulá</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6557029"/>
                  </a:ext>
                </a:extLst>
              </a:tr>
            </a:tbl>
          </a:graphicData>
        </a:graphic>
      </p:graphicFrame>
    </p:spTree>
    <p:extLst>
      <p:ext uri="{BB962C8B-B14F-4D97-AF65-F5344CB8AC3E}">
        <p14:creationId xmlns:p14="http://schemas.microsoft.com/office/powerpoint/2010/main" val="413578345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6B0DB-0B96-4A57-8443-AAB6856D57C2}"/>
              </a:ext>
            </a:extLst>
          </p:cNvPr>
          <p:cNvSpPr>
            <a:spLocks noGrp="1"/>
          </p:cNvSpPr>
          <p:nvPr>
            <p:ph type="title"/>
          </p:nvPr>
        </p:nvSpPr>
        <p:spPr>
          <a:xfrm>
            <a:off x="0" y="629362"/>
            <a:ext cx="12434277" cy="1143000"/>
          </a:xfrm>
        </p:spPr>
        <p:txBody>
          <a:bodyPr>
            <a:normAutofit fontScale="90000"/>
          </a:bodyPr>
          <a:lstStyle/>
          <a:p>
            <a:r>
              <a:rPr lang="cs-CZ" sz="4400" b="1" dirty="0">
                <a:effectLst/>
                <a:latin typeface="Calibri" panose="020F0502020204030204" pitchFamily="34" charset="0"/>
                <a:ea typeface="Calibri" panose="020F0502020204030204" pitchFamily="34" charset="0"/>
                <a:cs typeface="Times New Roman" panose="02020603050405020304" pitchFamily="18" charset="0"/>
              </a:rPr>
              <a:t>Výrobní logistika musí umět nalézt odpovědi na celou řadu otázek</a:t>
            </a:r>
            <a:endParaRPr lang="cs-CZ" b="1" dirty="0"/>
          </a:p>
        </p:txBody>
      </p:sp>
      <p:sp>
        <p:nvSpPr>
          <p:cNvPr id="3" name="Zástupný obsah 2">
            <a:extLst>
              <a:ext uri="{FF2B5EF4-FFF2-40B4-BE49-F238E27FC236}">
                <a16:creationId xmlns:a16="http://schemas.microsoft.com/office/drawing/2014/main" id="{106E5AC9-7052-4828-A2AC-A4EF5F8CCE23}"/>
              </a:ext>
            </a:extLst>
          </p:cNvPr>
          <p:cNvSpPr>
            <a:spLocks noGrp="1"/>
          </p:cNvSpPr>
          <p:nvPr>
            <p:ph idx="1"/>
          </p:nvPr>
        </p:nvSpPr>
        <p:spPr/>
        <p:txBody>
          <a:bodyPr>
            <a:normAutofit lnSpcReduction="10000"/>
          </a:bodyPr>
          <a:lstStyle/>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pružně reagovat na změnu požadavků?</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efektivně řídit a usměrňovat toky ve výrobě?</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S jak velkými kapacitami pracovat a do jaké výše je zaplňovat?</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sledovat a vyhodnocovat průběh výroby?</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Je potřeba věnovat se důkladně každému požadavku?</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S jakými dávkami pracovat?</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Sdružování anebo individuální přístup k jednotlivým zakázkám?</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Vyrábět na sklad nebo podle požadavků zákazníků, případně výrobu kombinovat?</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specializovat pracoviště?</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specializovaná pracoviště vhodně prostorově rozmístit?</a:t>
            </a:r>
          </a:p>
          <a:p>
            <a:pPr marL="342900" lvl="0" indent="-342900" algn="just">
              <a:lnSpc>
                <a:spcPct val="125000"/>
              </a:lnSpc>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dodržet stanovený termín při zajištění hospodárnosti výroby?</a:t>
            </a:r>
          </a:p>
          <a:p>
            <a:endParaRPr lang="cs-CZ" dirty="0"/>
          </a:p>
        </p:txBody>
      </p:sp>
    </p:spTree>
    <p:extLst>
      <p:ext uri="{BB962C8B-B14F-4D97-AF65-F5344CB8AC3E}">
        <p14:creationId xmlns:p14="http://schemas.microsoft.com/office/powerpoint/2010/main" val="260869709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F65306-D019-4B24-A084-FF244FE84705}"/>
              </a:ext>
            </a:extLst>
          </p:cNvPr>
          <p:cNvSpPr>
            <a:spLocks noGrp="1"/>
          </p:cNvSpPr>
          <p:nvPr>
            <p:ph type="title"/>
          </p:nvPr>
        </p:nvSpPr>
        <p:spPr/>
        <p:txBody>
          <a:bodyPr/>
          <a:lstStyle/>
          <a:p>
            <a:r>
              <a:rPr lang="cs-CZ" b="1" dirty="0"/>
              <a:t>Bod rozpojení</a:t>
            </a:r>
          </a:p>
        </p:txBody>
      </p:sp>
      <p:sp>
        <p:nvSpPr>
          <p:cNvPr id="3" name="Zástupný obsah 2">
            <a:extLst>
              <a:ext uri="{FF2B5EF4-FFF2-40B4-BE49-F238E27FC236}">
                <a16:creationId xmlns:a16="http://schemas.microsoft.com/office/drawing/2014/main" id="{9FC12B4F-CAE5-42C8-A48F-7005C37ED012}"/>
              </a:ext>
            </a:extLst>
          </p:cNvPr>
          <p:cNvSpPr>
            <a:spLocks noGrp="1"/>
          </p:cNvSpPr>
          <p:nvPr>
            <p:ph idx="1"/>
          </p:nvPr>
        </p:nvSpPr>
        <p:spPr/>
        <p:txBody>
          <a:bodyPr>
            <a:normAutofit/>
          </a:bodyPr>
          <a:lstStyle/>
          <a:p>
            <a:pPr algn="just">
              <a:lnSpc>
                <a:spcPct val="150000"/>
              </a:lnSpc>
              <a:spcAft>
                <a:spcPts val="800"/>
              </a:spcAft>
            </a:pPr>
            <a:r>
              <a:rPr lang="cs-CZ" sz="1800" i="1" dirty="0">
                <a:effectLst/>
                <a:latin typeface="Calibri" panose="020F0502020204030204" pitchFamily="34" charset="0"/>
                <a:ea typeface="Calibri" panose="020F0502020204030204" pitchFamily="34" charset="0"/>
                <a:cs typeface="Calibri" panose="020F0502020204030204" pitchFamily="34" charset="0"/>
              </a:rPr>
              <a:t>Bod rozpojení</a:t>
            </a:r>
            <a:r>
              <a:rPr lang="cs-CZ" sz="1800" dirty="0">
                <a:effectLst/>
                <a:latin typeface="Calibri" panose="020F0502020204030204" pitchFamily="34" charset="0"/>
                <a:ea typeface="Calibri" panose="020F0502020204030204" pitchFamily="34" charset="0"/>
                <a:cs typeface="Calibri" panose="020F0502020204030204" pitchFamily="34" charset="0"/>
              </a:rPr>
              <a:t> je místo v logistickém řetězci, v kterém je vyrovnáván rozptyl poptávky po daném produktu, nebo také místo, kam se dostane objednávka zákazníka a tím spustí a řídí materiálový tok.</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„Bod rozpojení je místem, kde je materiálový tok v řetězci dočasně přerušen, dokud nepřijde objednávka zákazníka. Až k bodu rozpojení se výroba řídila předpovědí poptávky, ale další postup výroby a dokončení výrobku by zvětšoval riziko, že si hotový výrobek třeba nikdo nekoupí (týká se to především dražších výrobků). </a:t>
            </a:r>
          </a:p>
          <a:p>
            <a:pPr algn="just">
              <a:lnSpc>
                <a:spcPct val="150000"/>
              </a:lnSpc>
              <a:spcAft>
                <a:spcPts val="800"/>
              </a:spcAft>
            </a:pPr>
            <a:endParaRPr lang="cs-CZ" dirty="0"/>
          </a:p>
        </p:txBody>
      </p:sp>
      <p:pic>
        <p:nvPicPr>
          <p:cNvPr id="4" name="obrázek 5">
            <a:extLst>
              <a:ext uri="{FF2B5EF4-FFF2-40B4-BE49-F238E27FC236}">
                <a16:creationId xmlns:a16="http://schemas.microsoft.com/office/drawing/2014/main" id="{D7864B6E-AA66-47E0-8C3E-D4FCBB84F24E}"/>
              </a:ext>
            </a:extLst>
          </p:cNvPr>
          <p:cNvPicPr/>
          <p:nvPr/>
        </p:nvPicPr>
        <p:blipFill>
          <a:blip r:embed="rId5"/>
          <a:srcRect/>
          <a:stretch>
            <a:fillRect/>
          </a:stretch>
        </p:blipFill>
        <p:spPr bwMode="auto">
          <a:xfrm>
            <a:off x="3276307" y="4154634"/>
            <a:ext cx="4701540" cy="2268855"/>
          </a:xfrm>
          <a:prstGeom prst="rect">
            <a:avLst/>
          </a:prstGeom>
          <a:noFill/>
          <a:ln w="9525">
            <a:noFill/>
            <a:miter lim="800000"/>
            <a:headEnd/>
            <a:tailEnd/>
          </a:ln>
        </p:spPr>
      </p:pic>
    </p:spTree>
    <p:extLst>
      <p:ext uri="{BB962C8B-B14F-4D97-AF65-F5344CB8AC3E}">
        <p14:creationId xmlns:p14="http://schemas.microsoft.com/office/powerpoint/2010/main" val="82470226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9EBAC8-4C70-4143-9E65-4E3A262CB369}"/>
              </a:ext>
            </a:extLst>
          </p:cNvPr>
          <p:cNvSpPr>
            <a:spLocks noGrp="1"/>
          </p:cNvSpPr>
          <p:nvPr>
            <p:ph type="title"/>
          </p:nvPr>
        </p:nvSpPr>
        <p:spPr/>
        <p:txBody>
          <a:bodyPr/>
          <a:lstStyle/>
          <a:p>
            <a:r>
              <a:rPr lang="cs-CZ" b="1" dirty="0"/>
              <a:t>Bod rozpojení</a:t>
            </a:r>
          </a:p>
        </p:txBody>
      </p:sp>
      <p:sp>
        <p:nvSpPr>
          <p:cNvPr id="3" name="Zástupný obsah 2">
            <a:extLst>
              <a:ext uri="{FF2B5EF4-FFF2-40B4-BE49-F238E27FC236}">
                <a16:creationId xmlns:a16="http://schemas.microsoft.com/office/drawing/2014/main" id="{4B3A5E75-BAA2-481F-8109-A3B4A7446615}"/>
              </a:ext>
            </a:extLst>
          </p:cNvPr>
          <p:cNvSpPr>
            <a:spLocks noGrp="1"/>
          </p:cNvSpPr>
          <p:nvPr>
            <p:ph idx="1"/>
          </p:nvPr>
        </p:nvSpPr>
        <p:spPr/>
        <p:txBody>
          <a:bodyPr/>
          <a:lstStyle/>
          <a:p>
            <a:endParaRPr lang="cs-CZ"/>
          </a:p>
        </p:txBody>
      </p:sp>
      <p:graphicFrame>
        <p:nvGraphicFramePr>
          <p:cNvPr id="4" name="Graf 3">
            <a:extLst>
              <a:ext uri="{FF2B5EF4-FFF2-40B4-BE49-F238E27FC236}">
                <a16:creationId xmlns:a16="http://schemas.microsoft.com/office/drawing/2014/main" id="{ACD73090-81E3-4349-8370-AB8B1A15EFAC}"/>
              </a:ext>
            </a:extLst>
          </p:cNvPr>
          <p:cNvGraphicFramePr/>
          <p:nvPr>
            <p:extLst>
              <p:ext uri="{D42A27DB-BD31-4B8C-83A1-F6EECF244321}">
                <p14:modId xmlns:p14="http://schemas.microsoft.com/office/powerpoint/2010/main" val="1109665481"/>
              </p:ext>
            </p:extLst>
          </p:nvPr>
        </p:nvGraphicFramePr>
        <p:xfrm>
          <a:off x="2916107" y="2338388"/>
          <a:ext cx="5762625" cy="3838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370323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F64872-78A2-4E0A-B48B-AC5B7C8260B5}"/>
              </a:ext>
            </a:extLst>
          </p:cNvPr>
          <p:cNvSpPr>
            <a:spLocks noGrp="1"/>
          </p:cNvSpPr>
          <p:nvPr>
            <p:ph type="title"/>
          </p:nvPr>
        </p:nvSpPr>
        <p:spPr/>
        <p:txBody>
          <a:bodyPr/>
          <a:lstStyle/>
          <a:p>
            <a:r>
              <a:rPr lang="cs-CZ" b="1" dirty="0"/>
              <a:t>Faktory ovlivňující rozmístění pracovišť</a:t>
            </a:r>
          </a:p>
        </p:txBody>
      </p:sp>
      <p:sp>
        <p:nvSpPr>
          <p:cNvPr id="3" name="Zástupný obsah 2">
            <a:extLst>
              <a:ext uri="{FF2B5EF4-FFF2-40B4-BE49-F238E27FC236}">
                <a16:creationId xmlns:a16="http://schemas.microsoft.com/office/drawing/2014/main" id="{FD3F3F25-9090-46F3-9A41-ADDBE3C0B315}"/>
              </a:ext>
            </a:extLst>
          </p:cNvPr>
          <p:cNvSpPr>
            <a:spLocks noGrp="1"/>
          </p:cNvSpPr>
          <p:nvPr>
            <p:ph idx="1"/>
          </p:nvPr>
        </p:nvSpPr>
        <p:spPr/>
        <p:txBody>
          <a:bodyPr>
            <a:normAutofit/>
          </a:bodyPr>
          <a:lstStyle/>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generel organizace </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síť komunikací horizontálního i vertikálního charakteru</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charakter budov </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inženýrské sítě </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typ výroby </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vnitropodniková specializace</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manipulační prostředky </a:t>
            </a:r>
          </a:p>
          <a:p>
            <a:pPr algn="just">
              <a:lnSpc>
                <a:spcPct val="12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technologický postup výroby</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cs-CZ" dirty="0"/>
          </a:p>
        </p:txBody>
      </p:sp>
    </p:spTree>
    <p:extLst>
      <p:ext uri="{BB962C8B-B14F-4D97-AF65-F5344CB8AC3E}">
        <p14:creationId xmlns:p14="http://schemas.microsoft.com/office/powerpoint/2010/main" val="278128688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882F5-A8B8-4DA2-AEFD-836F44C5FDDB}"/>
              </a:ext>
            </a:extLst>
          </p:cNvPr>
          <p:cNvSpPr>
            <a:spLocks noGrp="1"/>
          </p:cNvSpPr>
          <p:nvPr>
            <p:ph type="title"/>
          </p:nvPr>
        </p:nvSpPr>
        <p:spPr>
          <a:xfrm>
            <a:off x="609600" y="634146"/>
            <a:ext cx="10972800" cy="1143000"/>
          </a:xfrm>
        </p:spPr>
        <p:txBody>
          <a:bodyPr>
            <a:normAutofit fontScale="90000"/>
          </a:bodyPr>
          <a:lstStyle/>
          <a:p>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Základní analytické metody prostorového uspořádání </a:t>
            </a:r>
            <a:endParaRPr lang="cs-CZ" dirty="0"/>
          </a:p>
        </p:txBody>
      </p:sp>
      <p:sp>
        <p:nvSpPr>
          <p:cNvPr id="3" name="Zástupný obsah 2">
            <a:extLst>
              <a:ext uri="{FF2B5EF4-FFF2-40B4-BE49-F238E27FC236}">
                <a16:creationId xmlns:a16="http://schemas.microsoft.com/office/drawing/2014/main" id="{754DF0ED-A0E7-4449-90CE-148B1A57DD18}"/>
              </a:ext>
            </a:extLst>
          </p:cNvPr>
          <p:cNvSpPr>
            <a:spLocks noGrp="1"/>
          </p:cNvSpPr>
          <p:nvPr>
            <p:ph idx="1"/>
          </p:nvPr>
        </p:nvSpPr>
        <p:spPr/>
        <p:txBody>
          <a:bodyPr/>
          <a:lstStyle/>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Šachovnicová tabulka,</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Layout pracoviště,</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Metoda souřadnic,</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Trojúhelníková metoda,</a:t>
            </a:r>
          </a:p>
          <a:p>
            <a:pPr marL="342900" lvl="0" indent="-342900" algn="just">
              <a:lnSpc>
                <a:spcPct val="125000"/>
              </a:lnSpc>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Metoda CRAFT,</a:t>
            </a:r>
          </a:p>
          <a:p>
            <a:pPr marL="342900" lvl="0" indent="-342900" algn="just">
              <a:lnSpc>
                <a:spcPct val="125000"/>
              </a:lnSpc>
              <a:buClr>
                <a:srgbClr val="F79377"/>
              </a:buClr>
              <a:buSzPts val="800"/>
              <a:buFont typeface="Symbol" panose="05050102010706020507" pitchFamily="18" charset="2"/>
              <a:buChar char=""/>
            </a:pPr>
            <a:r>
              <a:rPr lang="cs-CZ" sz="1800" dirty="0" err="1">
                <a:effectLst/>
                <a:latin typeface="Calibri" panose="020F0502020204030204" pitchFamily="34" charset="0"/>
                <a:ea typeface="Calibri" panose="020F0502020204030204" pitchFamily="34" charset="0"/>
                <a:cs typeface="Times New Roman" panose="02020603050405020304" pitchFamily="18" charset="0"/>
              </a:rPr>
              <a:t>Sankeyův</a:t>
            </a:r>
            <a:r>
              <a:rPr lang="cs-CZ" sz="1800" dirty="0">
                <a:effectLst/>
                <a:latin typeface="Calibri" panose="020F0502020204030204" pitchFamily="34" charset="0"/>
                <a:ea typeface="Calibri" panose="020F0502020204030204" pitchFamily="34" charset="0"/>
                <a:cs typeface="Times New Roman" panose="02020603050405020304" pitchFamily="18" charset="0"/>
              </a:rPr>
              <a:t> diagram,</a:t>
            </a:r>
          </a:p>
          <a:p>
            <a:pPr marL="342900" lvl="0" indent="-342900" algn="just">
              <a:lnSpc>
                <a:spcPct val="125000"/>
              </a:lnSpc>
              <a:spcAft>
                <a:spcPts val="1000"/>
              </a:spcAft>
              <a:buClr>
                <a:srgbClr val="F79377"/>
              </a:buClr>
              <a:buSzPts val="800"/>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Špagetový diagram atd.</a:t>
            </a:r>
          </a:p>
          <a:p>
            <a:endParaRPr lang="cs-CZ" dirty="0"/>
          </a:p>
        </p:txBody>
      </p:sp>
    </p:spTree>
    <p:extLst>
      <p:ext uri="{BB962C8B-B14F-4D97-AF65-F5344CB8AC3E}">
        <p14:creationId xmlns:p14="http://schemas.microsoft.com/office/powerpoint/2010/main" val="419307564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0210C3-D7E9-4727-AF43-174CE25E7279}"/>
              </a:ext>
            </a:extLst>
          </p:cNvPr>
          <p:cNvSpPr>
            <a:spLocks noGrp="1"/>
          </p:cNvSpPr>
          <p:nvPr>
            <p:ph type="title"/>
          </p:nvPr>
        </p:nvSpPr>
        <p:spPr/>
        <p:txBody>
          <a:bodyPr/>
          <a:lstStyle/>
          <a:p>
            <a:r>
              <a:rPr lang="cs-CZ" b="1" dirty="0">
                <a:solidFill>
                  <a:srgbClr val="C00000"/>
                </a:solidFill>
              </a:rPr>
              <a:t>Špagetový diagram (ukázka)</a:t>
            </a:r>
          </a:p>
        </p:txBody>
      </p:sp>
      <p:sp>
        <p:nvSpPr>
          <p:cNvPr id="3" name="Zástupný obsah 2">
            <a:extLst>
              <a:ext uri="{FF2B5EF4-FFF2-40B4-BE49-F238E27FC236}">
                <a16:creationId xmlns:a16="http://schemas.microsoft.com/office/drawing/2014/main" id="{0D3E6A8F-A5B2-4E89-8757-2B54B342FFDF}"/>
              </a:ext>
            </a:extLst>
          </p:cNvPr>
          <p:cNvSpPr>
            <a:spLocks noGrp="1"/>
          </p:cNvSpPr>
          <p:nvPr>
            <p:ph idx="1"/>
          </p:nvPr>
        </p:nvSpPr>
        <p:spPr>
          <a:xfrm>
            <a:off x="609600" y="5716952"/>
            <a:ext cx="10972800" cy="866410"/>
          </a:xfrm>
        </p:spPr>
        <p:txBody>
          <a:bodyPr>
            <a:normAutofit fontScale="92500" lnSpcReduction="20000"/>
          </a:bodyPr>
          <a:lstStyle/>
          <a:p>
            <a:r>
              <a:rPr lang="cs-CZ" dirty="0"/>
              <a:t>https://www.e-api.cz/25781n-naucte-se-videt-a-odstranovat-plytvani</a:t>
            </a:r>
          </a:p>
        </p:txBody>
      </p:sp>
      <p:pic>
        <p:nvPicPr>
          <p:cNvPr id="5" name="Obrázek 4">
            <a:extLst>
              <a:ext uri="{FF2B5EF4-FFF2-40B4-BE49-F238E27FC236}">
                <a16:creationId xmlns:a16="http://schemas.microsoft.com/office/drawing/2014/main" id="{5039B2AB-395E-41F7-A567-EC17234A6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320671"/>
            <a:ext cx="4241930" cy="4048013"/>
          </a:xfrm>
          <a:prstGeom prst="rect">
            <a:avLst/>
          </a:prstGeom>
        </p:spPr>
      </p:pic>
    </p:spTree>
    <p:extLst>
      <p:ext uri="{BB962C8B-B14F-4D97-AF65-F5344CB8AC3E}">
        <p14:creationId xmlns:p14="http://schemas.microsoft.com/office/powerpoint/2010/main" val="290591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A592F1-BCD3-4C59-A1BB-BDF861826689}"/>
              </a:ext>
            </a:extLst>
          </p:cNvPr>
          <p:cNvSpPr>
            <a:spLocks noGrp="1"/>
          </p:cNvSpPr>
          <p:nvPr>
            <p:ph type="title"/>
          </p:nvPr>
        </p:nvSpPr>
        <p:spPr/>
        <p:txBody>
          <a:bodyPr>
            <a:normAutofit/>
          </a:bodyPr>
          <a:lstStyle/>
          <a:p>
            <a:r>
              <a:rPr lang="cs-CZ" sz="2800" b="1" dirty="0" err="1">
                <a:effectLst/>
                <a:latin typeface="Calibri" panose="020F0502020204030204" pitchFamily="34" charset="0"/>
                <a:ea typeface="Calibri" panose="020F0502020204030204" pitchFamily="34" charset="0"/>
                <a:cs typeface="Times New Roman" panose="02020603050405020304" pitchFamily="18" charset="0"/>
              </a:rPr>
              <a:t>Mikropohybové</a:t>
            </a:r>
            <a:r>
              <a:rPr lang="cs-CZ" sz="2800" b="1" dirty="0">
                <a:effectLst/>
                <a:latin typeface="Calibri" panose="020F0502020204030204" pitchFamily="34" charset="0"/>
                <a:ea typeface="Calibri" panose="020F0502020204030204" pitchFamily="34" charset="0"/>
                <a:cs typeface="Times New Roman" panose="02020603050405020304" pitchFamily="18" charset="0"/>
              </a:rPr>
              <a:t> studie sledování elementárních pohybů</a:t>
            </a:r>
            <a:endParaRPr lang="cs-CZ" sz="6000" b="1" dirty="0"/>
          </a:p>
        </p:txBody>
      </p:sp>
      <p:sp>
        <p:nvSpPr>
          <p:cNvPr id="3" name="Zástupný obsah 2">
            <a:extLst>
              <a:ext uri="{FF2B5EF4-FFF2-40B4-BE49-F238E27FC236}">
                <a16:creationId xmlns:a16="http://schemas.microsoft.com/office/drawing/2014/main" id="{6223B7FF-705E-436A-8A05-90C5729B2A1A}"/>
              </a:ext>
            </a:extLst>
          </p:cNvPr>
          <p:cNvSpPr>
            <a:spLocks noGrp="1"/>
          </p:cNvSpPr>
          <p:nvPr>
            <p:ph idx="1"/>
          </p:nvPr>
        </p:nvSpPr>
        <p:spPr/>
        <p:txBody>
          <a:bodyPr/>
          <a:lstStyle/>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Cíle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mikrobohybových</a:t>
            </a:r>
            <a:r>
              <a:rPr lang="cs-CZ" sz="1800" dirty="0">
                <a:effectLst/>
                <a:latin typeface="Calibri" panose="020F0502020204030204" pitchFamily="34" charset="0"/>
                <a:ea typeface="Calibri" panose="020F0502020204030204" pitchFamily="34" charset="0"/>
                <a:cs typeface="Times New Roman" panose="02020603050405020304" pitchFamily="18" charset="0"/>
              </a:rPr>
              <a:t> studií jsou následující:</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Snížit počet pohybů, které tvoří pracovní činnosti a postupy,</a:t>
            </a:r>
          </a:p>
          <a:p>
            <a:pPr marL="342900" lvl="0" indent="-342900" algn="just">
              <a:lnSpc>
                <a:spcPct val="125000"/>
              </a:lnSpc>
              <a:spcAft>
                <a:spcPts val="1000"/>
              </a:spcAft>
              <a:buClr>
                <a:srgbClr val="F79377"/>
              </a:buClr>
              <a:buSzPts val="800"/>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Umožnit exaktnější stanovení normy času podle předem časově ohodnocených pohybů</a:t>
            </a:r>
          </a:p>
          <a:p>
            <a:endParaRPr lang="cs-CZ" dirty="0"/>
          </a:p>
        </p:txBody>
      </p:sp>
    </p:spTree>
    <p:extLst>
      <p:ext uri="{BB962C8B-B14F-4D97-AF65-F5344CB8AC3E}">
        <p14:creationId xmlns:p14="http://schemas.microsoft.com/office/powerpoint/2010/main" val="164018975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39</TotalTime>
  <Words>2190</Words>
  <Application>Microsoft Office PowerPoint</Application>
  <PresentationFormat>Širokoúhlá obrazovka</PresentationFormat>
  <Paragraphs>197</Paragraphs>
  <Slides>24</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24</vt:i4>
      </vt:variant>
    </vt:vector>
  </HeadingPairs>
  <TitlesOfParts>
    <vt:vector size="30" baseType="lpstr">
      <vt:lpstr>Arial</vt:lpstr>
      <vt:lpstr>Calibri</vt:lpstr>
      <vt:lpstr>Klavika Medium</vt:lpstr>
      <vt:lpstr>Symbol</vt:lpstr>
      <vt:lpstr>Times New Roman</vt:lpstr>
      <vt:lpstr>1_Office Theme</vt:lpstr>
      <vt:lpstr>Řízení výrobní logistiky</vt:lpstr>
      <vt:lpstr>Úkoly výrobní logistiky</vt:lpstr>
      <vt:lpstr>Výrobní logistika musí umět nalézt odpovědi na celou řadu otázek</vt:lpstr>
      <vt:lpstr>Bod rozpojení</vt:lpstr>
      <vt:lpstr>Bod rozpojení</vt:lpstr>
      <vt:lpstr>Faktory ovlivňující rozmístění pracovišť</vt:lpstr>
      <vt:lpstr>Základní analytické metody prostorového uspořádání </vt:lpstr>
      <vt:lpstr>Špagetový diagram (ukázka)</vt:lpstr>
      <vt:lpstr>Mikropohybové studie sledování elementárních pohybů</vt:lpstr>
      <vt:lpstr>Therbligy</vt:lpstr>
      <vt:lpstr>Informační podpora výroby</vt:lpstr>
      <vt:lpstr>Informační podpora výroby</vt:lpstr>
      <vt:lpstr>Push a pull princip. Lean management</vt:lpstr>
      <vt:lpstr>Prezentace aplikace PowerPoint</vt:lpstr>
      <vt:lpstr>DBR (drum-buffer-rope) </vt:lpstr>
      <vt:lpstr>DBR (drum-buffer-rope) </vt:lpstr>
      <vt:lpstr>Základ štíhlosti</vt:lpstr>
      <vt:lpstr>Prezentace aplikace PowerPoint</vt:lpstr>
      <vt:lpstr>KANBAN</vt:lpstr>
      <vt:lpstr>Nosiče informací</vt:lpstr>
      <vt:lpstr>Druhy plýtvání</vt:lpstr>
      <vt:lpstr>5S</vt:lpstr>
      <vt:lpstr>Řízení distribuční logistiky. Úrovně poskytování logistických služeb a jejich aplikace</vt:lpstr>
      <vt:lpstr>Druhy dopravy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výrobní logistiky</dc:title>
  <dc:creator>Chytilová Ekaterina</dc:creator>
  <cp:lastModifiedBy>Chytilová Ekaterina</cp:lastModifiedBy>
  <cp:revision>6</cp:revision>
  <dcterms:created xsi:type="dcterms:W3CDTF">2022-03-21T11:24:15Z</dcterms:created>
  <dcterms:modified xsi:type="dcterms:W3CDTF">2022-03-23T08:38:57Z</dcterms:modified>
</cp:coreProperties>
</file>