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theme/themeOverride3.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4.xml" ContentType="application/vnd.openxmlformats-officedocument.themeOverride+xml"/>
  <Override PartName="/ppt/notesSlides/notesSlide2.xml" ContentType="application/vnd.openxmlformats-officedocument.presentationml.notesSlide+xml"/>
  <Override PartName="/ppt/theme/themeOverride5.xml" ContentType="application/vnd.openxmlformats-officedocument.themeOverride+xml"/>
  <Override PartName="/ppt/notesSlides/notesSlide3.xml" ContentType="application/vnd.openxmlformats-officedocument.presentationml.notesSlide+xml"/>
  <Override PartName="/ppt/theme/themeOverride6.xml" ContentType="application/vnd.openxmlformats-officedocument.themeOverride+xml"/>
  <Override PartName="/ppt/theme/themeOverride7.xml" ContentType="application/vnd.openxmlformats-officedocument.themeOverride+xml"/>
  <Override PartName="/ppt/notesSlides/notesSlide4.xml" ContentType="application/vnd.openxmlformats-officedocument.presentationml.notesSlide+xml"/>
  <Override PartName="/ppt/theme/themeOverride8.xml" ContentType="application/vnd.openxmlformats-officedocument.themeOverride+xml"/>
  <Override PartName="/ppt/notesSlides/notesSlide5.xml" ContentType="application/vnd.openxmlformats-officedocument.presentationml.notesSlide+xml"/>
  <Override PartName="/ppt/theme/themeOverride9.xml" ContentType="application/vnd.openxmlformats-officedocument.themeOverride+xml"/>
  <Override PartName="/ppt/notesSlides/notesSlide6.xml" ContentType="application/vnd.openxmlformats-officedocument.presentationml.notesSl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notesSlides/notesSlide7.xml" ContentType="application/vnd.openxmlformats-officedocument.presentationml.notesSlide+xml"/>
  <Override PartName="/ppt/theme/themeOverride13.xml" ContentType="application/vnd.openxmlformats-officedocument.themeOverride+xml"/>
  <Override PartName="/ppt/theme/themeOverride14.xml" ContentType="application/vnd.openxmlformats-officedocument.themeOverride+xml"/>
  <Override PartName="/ppt/notesSlides/notesSlide8.xml" ContentType="application/vnd.openxmlformats-officedocument.presentationml.notesSl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charts/chart1.xml" ContentType="application/vnd.openxmlformats-officedocument.drawingml.chart+xml"/>
  <Override PartName="/ppt/theme/themeOverride22.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345" r:id="rId2"/>
    <p:sldId id="343" r:id="rId3"/>
    <p:sldId id="344" r:id="rId4"/>
    <p:sldId id="346" r:id="rId5"/>
    <p:sldId id="349" r:id="rId6"/>
    <p:sldId id="350" r:id="rId7"/>
    <p:sldId id="351" r:id="rId8"/>
    <p:sldId id="352" r:id="rId9"/>
    <p:sldId id="353" r:id="rId10"/>
    <p:sldId id="354" r:id="rId11"/>
    <p:sldId id="355" r:id="rId12"/>
    <p:sldId id="356" r:id="rId13"/>
    <p:sldId id="357" r:id="rId14"/>
    <p:sldId id="358" r:id="rId15"/>
    <p:sldId id="359" r:id="rId16"/>
    <p:sldId id="360" r:id="rId17"/>
    <p:sldId id="362" r:id="rId18"/>
    <p:sldId id="361" r:id="rId19"/>
    <p:sldId id="363" r:id="rId20"/>
    <p:sldId id="364" r:id="rId21"/>
    <p:sldId id="365" r:id="rId22"/>
    <p:sldId id="322" r:id="rId23"/>
    <p:sldId id="417" r:id="rId24"/>
    <p:sldId id="418" r:id="rId25"/>
    <p:sldId id="419" r:id="rId26"/>
    <p:sldId id="366" r:id="rId2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Se&#353;it1" TargetMode="External"/><Relationship Id="rId1" Type="http://schemas.openxmlformats.org/officeDocument/2006/relationships/themeOverride" Target="../theme/themeOverride2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202682997958621E-4"/>
          <c:y val="0"/>
          <c:w val="0.8106370384257523"/>
          <c:h val="0.86874214369349534"/>
        </c:manualLayout>
      </c:layout>
      <c:lineChart>
        <c:grouping val="standard"/>
        <c:varyColors val="0"/>
        <c:ser>
          <c:idx val="5"/>
          <c:order val="2"/>
          <c:tx>
            <c:strRef>
              <c:f>List1!$M$6</c:f>
              <c:strCache>
                <c:ptCount val="1"/>
                <c:pt idx="0">
                  <c:v>Z</c:v>
                </c:pt>
              </c:strCache>
            </c:strRef>
          </c:tx>
          <c:spPr>
            <a:ln w="34925" cmpd="dbl"/>
          </c:spPr>
          <c:marker>
            <c:symbol val="none"/>
          </c:marker>
          <c:val>
            <c:numRef>
              <c:f>List1!$N$6:$AK$6</c:f>
              <c:numCache>
                <c:formatCode>General</c:formatCode>
                <c:ptCount val="24"/>
                <c:pt idx="0">
                  <c:v>11</c:v>
                </c:pt>
                <c:pt idx="1">
                  <c:v>1</c:v>
                </c:pt>
                <c:pt idx="2">
                  <c:v>7</c:v>
                </c:pt>
                <c:pt idx="3">
                  <c:v>7</c:v>
                </c:pt>
                <c:pt idx="4">
                  <c:v>9</c:v>
                </c:pt>
                <c:pt idx="5">
                  <c:v>1</c:v>
                </c:pt>
                <c:pt idx="6">
                  <c:v>7</c:v>
                </c:pt>
                <c:pt idx="7">
                  <c:v>11</c:v>
                </c:pt>
                <c:pt idx="8">
                  <c:v>11</c:v>
                </c:pt>
                <c:pt idx="9">
                  <c:v>5</c:v>
                </c:pt>
                <c:pt idx="10">
                  <c:v>8</c:v>
                </c:pt>
                <c:pt idx="11">
                  <c:v>7</c:v>
                </c:pt>
                <c:pt idx="12">
                  <c:v>1</c:v>
                </c:pt>
                <c:pt idx="13">
                  <c:v>9</c:v>
                </c:pt>
                <c:pt idx="14">
                  <c:v>8</c:v>
                </c:pt>
                <c:pt idx="15">
                  <c:v>8</c:v>
                </c:pt>
                <c:pt idx="16">
                  <c:v>1</c:v>
                </c:pt>
                <c:pt idx="17">
                  <c:v>0</c:v>
                </c:pt>
                <c:pt idx="18">
                  <c:v>0</c:v>
                </c:pt>
                <c:pt idx="19">
                  <c:v>7</c:v>
                </c:pt>
                <c:pt idx="20">
                  <c:v>5</c:v>
                </c:pt>
                <c:pt idx="21">
                  <c:v>3</c:v>
                </c:pt>
                <c:pt idx="22">
                  <c:v>9</c:v>
                </c:pt>
                <c:pt idx="23">
                  <c:v>4</c:v>
                </c:pt>
              </c:numCache>
            </c:numRef>
          </c:val>
          <c:smooth val="0"/>
          <c:extLst>
            <c:ext xmlns:c16="http://schemas.microsoft.com/office/drawing/2014/chart" uri="{C3380CC4-5D6E-409C-BE32-E72D297353CC}">
              <c16:uniqueId val="{00000000-EDCA-4FBF-A53B-9FE0C4FC2690}"/>
            </c:ext>
          </c:extLst>
        </c:ser>
        <c:ser>
          <c:idx val="2"/>
          <c:order val="0"/>
          <c:tx>
            <c:strRef>
              <c:f>List1!$M$4</c:f>
              <c:strCache>
                <c:ptCount val="1"/>
                <c:pt idx="0">
                  <c:v>X</c:v>
                </c:pt>
              </c:strCache>
            </c:strRef>
          </c:tx>
          <c:marker>
            <c:symbol val="none"/>
          </c:marker>
          <c:val>
            <c:numRef>
              <c:f>List1!$N$4:$AK$4</c:f>
              <c:numCache>
                <c:formatCode>General</c:formatCode>
                <c:ptCount val="24"/>
                <c:pt idx="0">
                  <c:v>5</c:v>
                </c:pt>
                <c:pt idx="1">
                  <c:v>7</c:v>
                </c:pt>
                <c:pt idx="2">
                  <c:v>6</c:v>
                </c:pt>
                <c:pt idx="3">
                  <c:v>7</c:v>
                </c:pt>
                <c:pt idx="4">
                  <c:v>5</c:v>
                </c:pt>
                <c:pt idx="5">
                  <c:v>6</c:v>
                </c:pt>
                <c:pt idx="6">
                  <c:v>6</c:v>
                </c:pt>
                <c:pt idx="7">
                  <c:v>5</c:v>
                </c:pt>
                <c:pt idx="8">
                  <c:v>7</c:v>
                </c:pt>
                <c:pt idx="9">
                  <c:v>7</c:v>
                </c:pt>
                <c:pt idx="10">
                  <c:v>6</c:v>
                </c:pt>
                <c:pt idx="11">
                  <c:v>5</c:v>
                </c:pt>
                <c:pt idx="12">
                  <c:v>6</c:v>
                </c:pt>
                <c:pt idx="13">
                  <c:v>7</c:v>
                </c:pt>
                <c:pt idx="14">
                  <c:v>7</c:v>
                </c:pt>
                <c:pt idx="15">
                  <c:v>6</c:v>
                </c:pt>
                <c:pt idx="16">
                  <c:v>5</c:v>
                </c:pt>
                <c:pt idx="17">
                  <c:v>5</c:v>
                </c:pt>
                <c:pt idx="18">
                  <c:v>6</c:v>
                </c:pt>
                <c:pt idx="19">
                  <c:v>6</c:v>
                </c:pt>
                <c:pt idx="20">
                  <c:v>7</c:v>
                </c:pt>
                <c:pt idx="21">
                  <c:v>7</c:v>
                </c:pt>
                <c:pt idx="22">
                  <c:v>5</c:v>
                </c:pt>
                <c:pt idx="23">
                  <c:v>5</c:v>
                </c:pt>
              </c:numCache>
            </c:numRef>
          </c:val>
          <c:smooth val="0"/>
          <c:extLst>
            <c:ext xmlns:c16="http://schemas.microsoft.com/office/drawing/2014/chart" uri="{C3380CC4-5D6E-409C-BE32-E72D297353CC}">
              <c16:uniqueId val="{00000001-EDCA-4FBF-A53B-9FE0C4FC2690}"/>
            </c:ext>
          </c:extLst>
        </c:ser>
        <c:ser>
          <c:idx val="3"/>
          <c:order val="1"/>
          <c:tx>
            <c:strRef>
              <c:f>List1!$M$5</c:f>
              <c:strCache>
                <c:ptCount val="1"/>
                <c:pt idx="0">
                  <c:v>Y</c:v>
                </c:pt>
              </c:strCache>
            </c:strRef>
          </c:tx>
          <c:spPr>
            <a:ln w="38100">
              <a:prstDash val="dash"/>
            </a:ln>
          </c:spPr>
          <c:marker>
            <c:symbol val="none"/>
          </c:marker>
          <c:val>
            <c:numRef>
              <c:f>List1!$N$5:$AK$5</c:f>
              <c:numCache>
                <c:formatCode>General</c:formatCode>
                <c:ptCount val="24"/>
                <c:pt idx="0">
                  <c:v>1</c:v>
                </c:pt>
                <c:pt idx="1">
                  <c:v>1</c:v>
                </c:pt>
                <c:pt idx="2">
                  <c:v>2</c:v>
                </c:pt>
                <c:pt idx="3">
                  <c:v>4</c:v>
                </c:pt>
                <c:pt idx="4">
                  <c:v>8</c:v>
                </c:pt>
                <c:pt idx="5">
                  <c:v>10</c:v>
                </c:pt>
                <c:pt idx="6">
                  <c:v>8</c:v>
                </c:pt>
                <c:pt idx="7">
                  <c:v>7</c:v>
                </c:pt>
                <c:pt idx="8">
                  <c:v>5</c:v>
                </c:pt>
                <c:pt idx="9">
                  <c:v>3</c:v>
                </c:pt>
                <c:pt idx="10">
                  <c:v>3</c:v>
                </c:pt>
                <c:pt idx="11">
                  <c:v>2</c:v>
                </c:pt>
                <c:pt idx="12">
                  <c:v>1</c:v>
                </c:pt>
                <c:pt idx="13">
                  <c:v>2</c:v>
                </c:pt>
                <c:pt idx="14">
                  <c:v>4</c:v>
                </c:pt>
                <c:pt idx="15">
                  <c:v>6</c:v>
                </c:pt>
                <c:pt idx="16">
                  <c:v>7</c:v>
                </c:pt>
                <c:pt idx="17">
                  <c:v>11</c:v>
                </c:pt>
                <c:pt idx="18">
                  <c:v>9</c:v>
                </c:pt>
                <c:pt idx="19">
                  <c:v>8</c:v>
                </c:pt>
                <c:pt idx="20">
                  <c:v>6</c:v>
                </c:pt>
                <c:pt idx="21">
                  <c:v>4</c:v>
                </c:pt>
                <c:pt idx="22">
                  <c:v>2</c:v>
                </c:pt>
                <c:pt idx="23">
                  <c:v>1</c:v>
                </c:pt>
              </c:numCache>
            </c:numRef>
          </c:val>
          <c:smooth val="0"/>
          <c:extLst>
            <c:ext xmlns:c16="http://schemas.microsoft.com/office/drawing/2014/chart" uri="{C3380CC4-5D6E-409C-BE32-E72D297353CC}">
              <c16:uniqueId val="{00000002-EDCA-4FBF-A53B-9FE0C4FC2690}"/>
            </c:ext>
          </c:extLst>
        </c:ser>
        <c:dLbls>
          <c:showLegendKey val="0"/>
          <c:showVal val="0"/>
          <c:showCatName val="0"/>
          <c:showSerName val="0"/>
          <c:showPercent val="0"/>
          <c:showBubbleSize val="0"/>
        </c:dLbls>
        <c:smooth val="0"/>
        <c:axId val="184834304"/>
        <c:axId val="184848768"/>
      </c:lineChart>
      <c:catAx>
        <c:axId val="184834304"/>
        <c:scaling>
          <c:orientation val="minMax"/>
        </c:scaling>
        <c:delete val="1"/>
        <c:axPos val="b"/>
        <c:title>
          <c:tx>
            <c:rich>
              <a:bodyPr/>
              <a:lstStyle/>
              <a:p>
                <a:pPr>
                  <a:defRPr/>
                </a:pPr>
                <a:r>
                  <a:rPr lang="cs-CZ"/>
                  <a:t>Čas</a:t>
                </a:r>
              </a:p>
            </c:rich>
          </c:tx>
          <c:overlay val="0"/>
        </c:title>
        <c:numFmt formatCode="General" sourceLinked="1"/>
        <c:majorTickMark val="none"/>
        <c:minorTickMark val="none"/>
        <c:tickLblPos val="nextTo"/>
        <c:crossAx val="184848768"/>
        <c:crosses val="autoZero"/>
        <c:auto val="1"/>
        <c:lblAlgn val="ctr"/>
        <c:lblOffset val="100"/>
        <c:noMultiLvlLbl val="0"/>
      </c:catAx>
      <c:valAx>
        <c:axId val="184848768"/>
        <c:scaling>
          <c:orientation val="minMax"/>
        </c:scaling>
        <c:delete val="1"/>
        <c:axPos val="l"/>
        <c:majorGridlines/>
        <c:title>
          <c:tx>
            <c:rich>
              <a:bodyPr/>
              <a:lstStyle/>
              <a:p>
                <a:pPr>
                  <a:defRPr/>
                </a:pPr>
                <a:r>
                  <a:rPr lang="cs-CZ"/>
                  <a:t>Spotřeba</a:t>
                </a:r>
              </a:p>
            </c:rich>
          </c:tx>
          <c:overlay val="0"/>
        </c:title>
        <c:numFmt formatCode="General" sourceLinked="1"/>
        <c:majorTickMark val="out"/>
        <c:minorTickMark val="none"/>
        <c:tickLblPos val="nextTo"/>
        <c:crossAx val="184834304"/>
        <c:crosses val="autoZero"/>
        <c:crossBetween val="between"/>
      </c:valAx>
    </c:plotArea>
    <c:legend>
      <c:legendPos val="r"/>
      <c:overlay val="0"/>
    </c:legend>
    <c:plotVisOnly val="1"/>
    <c:dispBlanksAs val="zero"/>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B0EDCC-8CB7-4CE2-BEEC-686E0A098A26}" type="doc">
      <dgm:prSet loTypeId="urn:microsoft.com/office/officeart/2005/8/layout/hierarchy2" loCatId="hierarchy" qsTypeId="urn:microsoft.com/office/officeart/2005/8/quickstyle/simple3" qsCatId="simple" csTypeId="urn:microsoft.com/office/officeart/2005/8/colors/accent0_1" csCatId="mainScheme" phldr="1"/>
      <dgm:spPr/>
      <dgm:t>
        <a:bodyPr/>
        <a:lstStyle/>
        <a:p>
          <a:endParaRPr lang="cs-CZ"/>
        </a:p>
      </dgm:t>
    </dgm:pt>
    <dgm:pt modelId="{E380266A-D241-4D7F-8F77-7DDC47A92260}">
      <dgm:prSet phldrT="[Text]" custT="1"/>
      <dgm:spPr>
        <a:xfrm>
          <a:off x="0" y="1584892"/>
          <a:ext cx="1133824" cy="1091728"/>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gm:spPr>
      <dgm:t>
        <a:bodyPr/>
        <a:lstStyle/>
        <a:p>
          <a:r>
            <a:rPr lang="cs-CZ" sz="1100">
              <a:solidFill>
                <a:sysClr val="windowText" lastClr="000000">
                  <a:hueOff val="0"/>
                  <a:satOff val="0"/>
                  <a:lumOff val="0"/>
                  <a:alphaOff val="0"/>
                </a:sysClr>
              </a:solidFill>
              <a:latin typeface="Times New Roman" pitchFamily="18" charset="0"/>
              <a:ea typeface="+mn-ea"/>
              <a:cs typeface="Times New Roman" pitchFamily="18" charset="0"/>
            </a:rPr>
            <a:t>Náklady na udržování zásob</a:t>
          </a:r>
        </a:p>
      </dgm:t>
    </dgm:pt>
    <dgm:pt modelId="{0A853776-175C-4426-A310-4678E802E60C}" type="parTrans" cxnId="{AB26B1A6-3662-49B2-81E3-5BB463CB51DD}">
      <dgm:prSet/>
      <dgm:spPr/>
      <dgm:t>
        <a:bodyPr/>
        <a:lstStyle/>
        <a:p>
          <a:endParaRPr lang="cs-CZ"/>
        </a:p>
      </dgm:t>
    </dgm:pt>
    <dgm:pt modelId="{191AB665-6DB5-4D4B-A754-4D6D56025647}" type="sibTrans" cxnId="{AB26B1A6-3662-49B2-81E3-5BB463CB51DD}">
      <dgm:prSet/>
      <dgm:spPr/>
      <dgm:t>
        <a:bodyPr/>
        <a:lstStyle/>
        <a:p>
          <a:endParaRPr lang="cs-CZ"/>
        </a:p>
      </dgm:t>
    </dgm:pt>
    <dgm:pt modelId="{9601D367-120D-48A2-A5E4-D171DBA03254}">
      <dgm:prSet phldrT="[Text]" custT="1"/>
      <dgm:spPr>
        <a:xfrm>
          <a:off x="1835871" y="3373"/>
          <a:ext cx="1299375" cy="353333"/>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gm:spPr>
      <dgm:t>
        <a:bodyPr/>
        <a:lstStyle/>
        <a:p>
          <a:r>
            <a:rPr lang="cs-CZ" sz="1100">
              <a:solidFill>
                <a:sysClr val="windowText" lastClr="000000">
                  <a:hueOff val="0"/>
                  <a:satOff val="0"/>
                  <a:lumOff val="0"/>
                  <a:alphaOff val="0"/>
                </a:sysClr>
              </a:solidFill>
              <a:latin typeface="Times New Roman" pitchFamily="18" charset="0"/>
              <a:ea typeface="+mn-ea"/>
              <a:cs typeface="Times New Roman" pitchFamily="18" charset="0"/>
            </a:rPr>
            <a:t>Náklady kapitálu</a:t>
          </a:r>
        </a:p>
      </dgm:t>
    </dgm:pt>
    <dgm:pt modelId="{4308DFD4-EFA5-4993-B83A-60BD6FA42520}" type="parTrans" cxnId="{8FF7C36F-958B-41B9-BAF2-00FCC5F0A7F8}">
      <dgm:prSet/>
      <dgm:spPr>
        <a:xfrm rot="17387603">
          <a:off x="448247" y="1148209"/>
          <a:ext cx="2073201" cy="14378"/>
        </a:xfrm>
        <a:custGeom>
          <a:avLst/>
          <a:gdLst/>
          <a:ahLst/>
          <a:cxnLst/>
          <a:rect l="0" t="0" r="0" b="0"/>
          <a:pathLst>
            <a:path>
              <a:moveTo>
                <a:pt x="0" y="7189"/>
              </a:moveTo>
              <a:lnTo>
                <a:pt x="2073201" y="7189"/>
              </a:lnTo>
            </a:path>
          </a:pathLst>
        </a:custGeom>
        <a:noFill/>
        <a:ln w="12700" cap="flat" cmpd="sng" algn="ctr">
          <a:solidFill>
            <a:sysClr val="windowText" lastClr="000000">
              <a:shade val="60000"/>
              <a:hueOff val="0"/>
              <a:satOff val="0"/>
              <a:lumOff val="0"/>
              <a:alphaOff val="0"/>
            </a:sysClr>
          </a:solidFill>
          <a:prstDash val="solid"/>
          <a:miter lim="800000"/>
        </a:ln>
        <a:effectLst/>
      </dgm:spPr>
      <dgm:t>
        <a:bodyPr/>
        <a:lstStyle/>
        <a:p>
          <a:endParaRPr lang="cs-CZ">
            <a:solidFill>
              <a:sysClr val="windowText" lastClr="000000">
                <a:hueOff val="0"/>
                <a:satOff val="0"/>
                <a:lumOff val="0"/>
                <a:alphaOff val="0"/>
              </a:sysClr>
            </a:solidFill>
            <a:latin typeface="Calibri" panose="020F0502020204030204"/>
            <a:ea typeface="+mn-ea"/>
            <a:cs typeface="+mn-cs"/>
          </a:endParaRPr>
        </a:p>
      </dgm:t>
    </dgm:pt>
    <dgm:pt modelId="{8A6EB5F2-2BF2-4C2A-8320-84EE30CD5B1F}" type="sibTrans" cxnId="{8FF7C36F-958B-41B9-BAF2-00FCC5F0A7F8}">
      <dgm:prSet/>
      <dgm:spPr/>
      <dgm:t>
        <a:bodyPr/>
        <a:lstStyle/>
        <a:p>
          <a:endParaRPr lang="cs-CZ"/>
        </a:p>
      </dgm:t>
    </dgm:pt>
    <dgm:pt modelId="{A2B93D20-BF24-4853-B4FC-D181ECFA5EAD}">
      <dgm:prSet phldrT="[Text]" custT="1"/>
      <dgm:spPr>
        <a:xfrm>
          <a:off x="3580869" y="4589"/>
          <a:ext cx="1856878" cy="353333"/>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gm:spPr>
      <dgm:t>
        <a:bodyPr/>
        <a:lstStyle/>
        <a:p>
          <a:r>
            <a:rPr lang="cs-CZ" sz="1100">
              <a:solidFill>
                <a:sysClr val="windowText" lastClr="000000">
                  <a:hueOff val="0"/>
                  <a:satOff val="0"/>
                  <a:lumOff val="0"/>
                  <a:alphaOff val="0"/>
                </a:sysClr>
              </a:solidFill>
              <a:latin typeface="Times New Roman" pitchFamily="18" charset="0"/>
              <a:ea typeface="+mn-ea"/>
              <a:cs typeface="Times New Roman" pitchFamily="18" charset="0"/>
            </a:rPr>
            <a:t>Investice do zásob</a:t>
          </a:r>
        </a:p>
      </dgm:t>
    </dgm:pt>
    <dgm:pt modelId="{41A7977B-8D3E-4373-B5DC-97274804164B}" type="parTrans" cxnId="{1C865617-BF28-45F9-8628-5ED44F593508}">
      <dgm:prSet/>
      <dgm:spPr>
        <a:xfrm rot="9377">
          <a:off x="3135245" y="173458"/>
          <a:ext cx="445625" cy="14378"/>
        </a:xfrm>
        <a:custGeom>
          <a:avLst/>
          <a:gdLst/>
          <a:ahLst/>
          <a:cxnLst/>
          <a:rect l="0" t="0" r="0" b="0"/>
          <a:pathLst>
            <a:path>
              <a:moveTo>
                <a:pt x="0" y="7189"/>
              </a:moveTo>
              <a:lnTo>
                <a:pt x="445625" y="7189"/>
              </a:lnTo>
            </a:path>
          </a:pathLst>
        </a:custGeom>
        <a:noFill/>
        <a:ln w="12700" cap="flat" cmpd="sng" algn="ctr">
          <a:solidFill>
            <a:sysClr val="windowText" lastClr="000000">
              <a:shade val="80000"/>
              <a:hueOff val="0"/>
              <a:satOff val="0"/>
              <a:lumOff val="0"/>
              <a:alphaOff val="0"/>
            </a:sysClr>
          </a:solidFill>
          <a:prstDash val="solid"/>
          <a:miter lim="800000"/>
        </a:ln>
        <a:effectLst/>
      </dgm:spPr>
      <dgm:t>
        <a:bodyPr/>
        <a:lstStyle/>
        <a:p>
          <a:endParaRPr lang="cs-CZ">
            <a:solidFill>
              <a:sysClr val="windowText" lastClr="000000">
                <a:hueOff val="0"/>
                <a:satOff val="0"/>
                <a:lumOff val="0"/>
                <a:alphaOff val="0"/>
              </a:sysClr>
            </a:solidFill>
            <a:latin typeface="Calibri" panose="020F0502020204030204"/>
            <a:ea typeface="+mn-ea"/>
            <a:cs typeface="+mn-cs"/>
          </a:endParaRPr>
        </a:p>
      </dgm:t>
    </dgm:pt>
    <dgm:pt modelId="{323F6A30-7C06-4B2F-A779-D77D76F550B4}" type="sibTrans" cxnId="{1C865617-BF28-45F9-8628-5ED44F593508}">
      <dgm:prSet/>
      <dgm:spPr/>
      <dgm:t>
        <a:bodyPr/>
        <a:lstStyle/>
        <a:p>
          <a:endParaRPr lang="cs-CZ"/>
        </a:p>
      </dgm:t>
    </dgm:pt>
    <dgm:pt modelId="{FBF3C0DF-CF50-424E-B327-40F6712C5AE5}">
      <dgm:prSet phldrT="[Text]" custT="1"/>
      <dgm:spPr>
        <a:xfrm>
          <a:off x="1835871" y="612873"/>
          <a:ext cx="1299375" cy="353333"/>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gm:spPr>
      <dgm:t>
        <a:bodyPr/>
        <a:lstStyle/>
        <a:p>
          <a:r>
            <a:rPr lang="cs-CZ" sz="1100">
              <a:solidFill>
                <a:sysClr val="windowText" lastClr="000000">
                  <a:hueOff val="0"/>
                  <a:satOff val="0"/>
                  <a:lumOff val="0"/>
                  <a:alphaOff val="0"/>
                </a:sysClr>
              </a:solidFill>
              <a:latin typeface="Times New Roman" pitchFamily="18" charset="0"/>
              <a:ea typeface="+mn-ea"/>
              <a:cs typeface="Times New Roman" pitchFamily="18" charset="0"/>
            </a:rPr>
            <a:t>Náklady na služby</a:t>
          </a:r>
        </a:p>
      </dgm:t>
    </dgm:pt>
    <dgm:pt modelId="{769A1784-52FB-4FC7-B58E-569786028FAB}" type="parTrans" cxnId="{39FEEFC9-F2EF-4572-935F-19807ACDCBF0}">
      <dgm:prSet/>
      <dgm:spPr>
        <a:xfrm rot="17857762">
          <a:off x="727924" y="1452958"/>
          <a:ext cx="1513846" cy="14378"/>
        </a:xfrm>
        <a:custGeom>
          <a:avLst/>
          <a:gdLst/>
          <a:ahLst/>
          <a:cxnLst/>
          <a:rect l="0" t="0" r="0" b="0"/>
          <a:pathLst>
            <a:path>
              <a:moveTo>
                <a:pt x="0" y="7189"/>
              </a:moveTo>
              <a:lnTo>
                <a:pt x="1513846" y="7189"/>
              </a:lnTo>
            </a:path>
          </a:pathLst>
        </a:custGeom>
        <a:noFill/>
        <a:ln w="12700" cap="flat" cmpd="sng" algn="ctr">
          <a:solidFill>
            <a:sysClr val="windowText" lastClr="000000">
              <a:shade val="60000"/>
              <a:hueOff val="0"/>
              <a:satOff val="0"/>
              <a:lumOff val="0"/>
              <a:alphaOff val="0"/>
            </a:sysClr>
          </a:solidFill>
          <a:prstDash val="solid"/>
          <a:miter lim="800000"/>
        </a:ln>
        <a:effectLst/>
      </dgm:spPr>
      <dgm:t>
        <a:bodyPr/>
        <a:lstStyle/>
        <a:p>
          <a:endParaRPr lang="cs-CZ">
            <a:solidFill>
              <a:sysClr val="windowText" lastClr="000000">
                <a:hueOff val="0"/>
                <a:satOff val="0"/>
                <a:lumOff val="0"/>
                <a:alphaOff val="0"/>
              </a:sysClr>
            </a:solidFill>
            <a:latin typeface="Calibri" panose="020F0502020204030204"/>
            <a:ea typeface="+mn-ea"/>
            <a:cs typeface="+mn-cs"/>
          </a:endParaRPr>
        </a:p>
      </dgm:t>
    </dgm:pt>
    <dgm:pt modelId="{B137B743-788C-44CA-B359-C88AB013F8BA}" type="sibTrans" cxnId="{39FEEFC9-F2EF-4572-935F-19807ACDCBF0}">
      <dgm:prSet/>
      <dgm:spPr/>
      <dgm:t>
        <a:bodyPr/>
        <a:lstStyle/>
        <a:p>
          <a:endParaRPr lang="cs-CZ"/>
        </a:p>
      </dgm:t>
    </dgm:pt>
    <dgm:pt modelId="{966D4AF1-DD38-4F6C-ABAF-11A0E9715495}">
      <dgm:prSet phldrT="[Text]" custT="1"/>
      <dgm:spPr>
        <a:xfrm>
          <a:off x="3580869" y="410922"/>
          <a:ext cx="1856878" cy="353333"/>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gm:spPr>
      <dgm:t>
        <a:bodyPr/>
        <a:lstStyle/>
        <a:p>
          <a:r>
            <a:rPr lang="cs-CZ" sz="1100">
              <a:solidFill>
                <a:sysClr val="windowText" lastClr="000000">
                  <a:hueOff val="0"/>
                  <a:satOff val="0"/>
                  <a:lumOff val="0"/>
                  <a:alphaOff val="0"/>
                </a:sysClr>
              </a:solidFill>
              <a:latin typeface="Times New Roman" pitchFamily="18" charset="0"/>
              <a:ea typeface="+mn-ea"/>
              <a:cs typeface="Times New Roman" pitchFamily="18" charset="0"/>
            </a:rPr>
            <a:t>Pojištění</a:t>
          </a:r>
        </a:p>
      </dgm:t>
    </dgm:pt>
    <dgm:pt modelId="{D623EF33-9080-46B9-8ACA-658D355496F6}" type="parTrans" cxnId="{661F2146-3A12-48B1-B112-C42D1C55FBDB}">
      <dgm:prSet/>
      <dgm:spPr>
        <a:xfrm rot="20137234">
          <a:off x="3113433" y="681375"/>
          <a:ext cx="489249" cy="14378"/>
        </a:xfrm>
        <a:custGeom>
          <a:avLst/>
          <a:gdLst/>
          <a:ahLst/>
          <a:cxnLst/>
          <a:rect l="0" t="0" r="0" b="0"/>
          <a:pathLst>
            <a:path>
              <a:moveTo>
                <a:pt x="0" y="7189"/>
              </a:moveTo>
              <a:lnTo>
                <a:pt x="489249" y="7189"/>
              </a:lnTo>
            </a:path>
          </a:pathLst>
        </a:custGeom>
        <a:noFill/>
        <a:ln w="12700" cap="flat" cmpd="sng" algn="ctr">
          <a:solidFill>
            <a:sysClr val="windowText" lastClr="000000">
              <a:shade val="80000"/>
              <a:hueOff val="0"/>
              <a:satOff val="0"/>
              <a:lumOff val="0"/>
              <a:alphaOff val="0"/>
            </a:sysClr>
          </a:solidFill>
          <a:prstDash val="solid"/>
          <a:miter lim="800000"/>
        </a:ln>
        <a:effectLst/>
      </dgm:spPr>
      <dgm:t>
        <a:bodyPr/>
        <a:lstStyle/>
        <a:p>
          <a:endParaRPr lang="cs-CZ">
            <a:solidFill>
              <a:sysClr val="windowText" lastClr="000000">
                <a:hueOff val="0"/>
                <a:satOff val="0"/>
                <a:lumOff val="0"/>
                <a:alphaOff val="0"/>
              </a:sysClr>
            </a:solidFill>
            <a:latin typeface="Calibri" panose="020F0502020204030204"/>
            <a:ea typeface="+mn-ea"/>
            <a:cs typeface="+mn-cs"/>
          </a:endParaRPr>
        </a:p>
      </dgm:t>
    </dgm:pt>
    <dgm:pt modelId="{905FCD1E-324E-4AE4-B7A3-89E3EEF33F4C}" type="sibTrans" cxnId="{661F2146-3A12-48B1-B112-C42D1C55FBDB}">
      <dgm:prSet/>
      <dgm:spPr/>
      <dgm:t>
        <a:bodyPr/>
        <a:lstStyle/>
        <a:p>
          <a:endParaRPr lang="cs-CZ"/>
        </a:p>
      </dgm:t>
    </dgm:pt>
    <dgm:pt modelId="{96F6B8B7-7673-43DC-87E4-1D08BA0ADE87}">
      <dgm:prSet custT="1"/>
      <dgm:spPr>
        <a:xfrm>
          <a:off x="1835871" y="1831872"/>
          <a:ext cx="1299375" cy="353333"/>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gm:spPr>
      <dgm:t>
        <a:bodyPr/>
        <a:lstStyle/>
        <a:p>
          <a:r>
            <a:rPr lang="cs-CZ" sz="1100">
              <a:solidFill>
                <a:sysClr val="windowText" lastClr="000000">
                  <a:hueOff val="0"/>
                  <a:satOff val="0"/>
                  <a:lumOff val="0"/>
                  <a:alphaOff val="0"/>
                </a:sysClr>
              </a:solidFill>
              <a:latin typeface="Times New Roman" pitchFamily="18" charset="0"/>
              <a:ea typeface="+mn-ea"/>
              <a:cs typeface="Times New Roman" pitchFamily="18" charset="0"/>
            </a:rPr>
            <a:t>Náklady na skladovací prostory</a:t>
          </a:r>
        </a:p>
      </dgm:t>
    </dgm:pt>
    <dgm:pt modelId="{6D651E30-4D3E-47C5-8163-2E3A60ECA451}" type="parTrans" cxnId="{13AC81B9-7779-461C-8FA8-C9A2D61E2FA0}">
      <dgm:prSet/>
      <dgm:spPr>
        <a:xfrm rot="21007468">
          <a:off x="1128545" y="2062458"/>
          <a:ext cx="712605" cy="14378"/>
        </a:xfrm>
        <a:custGeom>
          <a:avLst/>
          <a:gdLst/>
          <a:ahLst/>
          <a:cxnLst/>
          <a:rect l="0" t="0" r="0" b="0"/>
          <a:pathLst>
            <a:path>
              <a:moveTo>
                <a:pt x="0" y="7189"/>
              </a:moveTo>
              <a:lnTo>
                <a:pt x="712605" y="7189"/>
              </a:lnTo>
            </a:path>
          </a:pathLst>
        </a:custGeom>
        <a:noFill/>
        <a:ln w="12700" cap="flat" cmpd="sng" algn="ctr">
          <a:solidFill>
            <a:sysClr val="windowText" lastClr="000000">
              <a:shade val="60000"/>
              <a:hueOff val="0"/>
              <a:satOff val="0"/>
              <a:lumOff val="0"/>
              <a:alphaOff val="0"/>
            </a:sysClr>
          </a:solidFill>
          <a:prstDash val="solid"/>
          <a:miter lim="800000"/>
        </a:ln>
        <a:effectLst/>
      </dgm:spPr>
      <dgm:t>
        <a:bodyPr/>
        <a:lstStyle/>
        <a:p>
          <a:endParaRPr lang="cs-CZ">
            <a:solidFill>
              <a:sysClr val="windowText" lastClr="000000">
                <a:hueOff val="0"/>
                <a:satOff val="0"/>
                <a:lumOff val="0"/>
                <a:alphaOff val="0"/>
              </a:sysClr>
            </a:solidFill>
            <a:latin typeface="Calibri" panose="020F0502020204030204"/>
            <a:ea typeface="+mn-ea"/>
            <a:cs typeface="+mn-cs"/>
          </a:endParaRPr>
        </a:p>
      </dgm:t>
    </dgm:pt>
    <dgm:pt modelId="{F2449008-4E3A-4134-ADBE-36461474D1E1}" type="sibTrans" cxnId="{13AC81B9-7779-461C-8FA8-C9A2D61E2FA0}">
      <dgm:prSet/>
      <dgm:spPr/>
      <dgm:t>
        <a:bodyPr/>
        <a:lstStyle/>
        <a:p>
          <a:endParaRPr lang="cs-CZ"/>
        </a:p>
      </dgm:t>
    </dgm:pt>
    <dgm:pt modelId="{843FB2CF-F0FC-4032-9D0D-D1C15641D990}">
      <dgm:prSet custT="1"/>
      <dgm:spPr>
        <a:xfrm>
          <a:off x="3580869" y="1223588"/>
          <a:ext cx="1856878" cy="353333"/>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gm:spPr>
      <dgm:t>
        <a:bodyPr/>
        <a:lstStyle/>
        <a:p>
          <a:r>
            <a:rPr lang="cs-CZ" sz="1100">
              <a:solidFill>
                <a:sysClr val="windowText" lastClr="000000">
                  <a:hueOff val="0"/>
                  <a:satOff val="0"/>
                  <a:lumOff val="0"/>
                  <a:alphaOff val="0"/>
                </a:sysClr>
              </a:solidFill>
              <a:latin typeface="Times New Roman" pitchFamily="18" charset="0"/>
              <a:ea typeface="+mn-ea"/>
              <a:cs typeface="Times New Roman" pitchFamily="18" charset="0"/>
            </a:rPr>
            <a:t>Sklady v rámci výrobního závodu</a:t>
          </a:r>
        </a:p>
      </dgm:t>
    </dgm:pt>
    <dgm:pt modelId="{4A4DE4AF-CB56-4FB6-B508-B925E5F6989E}" type="parTrans" cxnId="{1D7E3FA4-5B2A-443F-9C13-6411246172A2}">
      <dgm:prSet/>
      <dgm:spPr>
        <a:xfrm rot="18373571">
          <a:off x="2981033" y="1697207"/>
          <a:ext cx="754048" cy="14378"/>
        </a:xfrm>
        <a:custGeom>
          <a:avLst/>
          <a:gdLst/>
          <a:ahLst/>
          <a:cxnLst/>
          <a:rect l="0" t="0" r="0" b="0"/>
          <a:pathLst>
            <a:path>
              <a:moveTo>
                <a:pt x="0" y="7189"/>
              </a:moveTo>
              <a:lnTo>
                <a:pt x="754048" y="7189"/>
              </a:lnTo>
            </a:path>
          </a:pathLst>
        </a:custGeom>
        <a:noFill/>
        <a:ln w="12700" cap="flat" cmpd="sng" algn="ctr">
          <a:solidFill>
            <a:sysClr val="windowText" lastClr="000000">
              <a:shade val="80000"/>
              <a:hueOff val="0"/>
              <a:satOff val="0"/>
              <a:lumOff val="0"/>
              <a:alphaOff val="0"/>
            </a:sysClr>
          </a:solidFill>
          <a:prstDash val="solid"/>
          <a:miter lim="800000"/>
        </a:ln>
        <a:effectLst/>
      </dgm:spPr>
      <dgm:t>
        <a:bodyPr/>
        <a:lstStyle/>
        <a:p>
          <a:endParaRPr lang="cs-CZ">
            <a:solidFill>
              <a:sysClr val="windowText" lastClr="000000">
                <a:hueOff val="0"/>
                <a:satOff val="0"/>
                <a:lumOff val="0"/>
                <a:alphaOff val="0"/>
              </a:sysClr>
            </a:solidFill>
            <a:latin typeface="Calibri" panose="020F0502020204030204"/>
            <a:ea typeface="+mn-ea"/>
            <a:cs typeface="+mn-cs"/>
          </a:endParaRPr>
        </a:p>
      </dgm:t>
    </dgm:pt>
    <dgm:pt modelId="{0C88AB43-9C05-43ED-84EC-B806F9C2401C}" type="sibTrans" cxnId="{1D7E3FA4-5B2A-443F-9C13-6411246172A2}">
      <dgm:prSet/>
      <dgm:spPr/>
      <dgm:t>
        <a:bodyPr/>
        <a:lstStyle/>
        <a:p>
          <a:endParaRPr lang="cs-CZ"/>
        </a:p>
      </dgm:t>
    </dgm:pt>
    <dgm:pt modelId="{6B679E2F-9C6E-4AE6-97B4-806C7D819CF3}">
      <dgm:prSet custT="1"/>
      <dgm:spPr>
        <a:xfrm>
          <a:off x="1835871" y="3457203"/>
          <a:ext cx="1304328" cy="353333"/>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gm:spPr>
      <dgm:t>
        <a:bodyPr/>
        <a:lstStyle/>
        <a:p>
          <a:r>
            <a:rPr lang="cs-CZ" sz="1100">
              <a:solidFill>
                <a:sysClr val="windowText" lastClr="000000">
                  <a:hueOff val="0"/>
                  <a:satOff val="0"/>
                  <a:lumOff val="0"/>
                  <a:alphaOff val="0"/>
                </a:sysClr>
              </a:solidFill>
              <a:latin typeface="Times New Roman" pitchFamily="18" charset="0"/>
              <a:ea typeface="+mn-ea"/>
              <a:cs typeface="Times New Roman" pitchFamily="18" charset="0"/>
            </a:rPr>
            <a:t>Náklady rizika a znehodnocení zásob</a:t>
          </a:r>
        </a:p>
      </dgm:t>
    </dgm:pt>
    <dgm:pt modelId="{89474127-83D8-4753-953A-A3EB9CA21ADE}" type="parTrans" cxnId="{3CCC21E5-7F36-4D1B-94C6-2A2B1013EA9E}">
      <dgm:prSet/>
      <dgm:spPr>
        <a:xfrm rot="3897872">
          <a:off x="655356" y="2875124"/>
          <a:ext cx="1658982" cy="14378"/>
        </a:xfrm>
        <a:custGeom>
          <a:avLst/>
          <a:gdLst/>
          <a:ahLst/>
          <a:cxnLst/>
          <a:rect l="0" t="0" r="0" b="0"/>
          <a:pathLst>
            <a:path>
              <a:moveTo>
                <a:pt x="0" y="7189"/>
              </a:moveTo>
              <a:lnTo>
                <a:pt x="1658982" y="7189"/>
              </a:lnTo>
            </a:path>
          </a:pathLst>
        </a:custGeom>
        <a:noFill/>
        <a:ln w="12700" cap="flat" cmpd="sng" algn="ctr">
          <a:solidFill>
            <a:sysClr val="windowText" lastClr="000000">
              <a:shade val="60000"/>
              <a:hueOff val="0"/>
              <a:satOff val="0"/>
              <a:lumOff val="0"/>
              <a:alphaOff val="0"/>
            </a:sysClr>
          </a:solidFill>
          <a:prstDash val="solid"/>
          <a:miter lim="800000"/>
        </a:ln>
        <a:effectLst/>
      </dgm:spPr>
      <dgm:t>
        <a:bodyPr/>
        <a:lstStyle/>
        <a:p>
          <a:endParaRPr lang="cs-CZ">
            <a:solidFill>
              <a:sysClr val="windowText" lastClr="000000">
                <a:hueOff val="0"/>
                <a:satOff val="0"/>
                <a:lumOff val="0"/>
                <a:alphaOff val="0"/>
              </a:sysClr>
            </a:solidFill>
            <a:latin typeface="Calibri" panose="020F0502020204030204"/>
            <a:ea typeface="+mn-ea"/>
            <a:cs typeface="+mn-cs"/>
          </a:endParaRPr>
        </a:p>
      </dgm:t>
    </dgm:pt>
    <dgm:pt modelId="{06BD55C1-D252-4CEC-90A9-84D6336D251B}" type="sibTrans" cxnId="{3CCC21E5-7F36-4D1B-94C6-2A2B1013EA9E}">
      <dgm:prSet/>
      <dgm:spPr/>
      <dgm:t>
        <a:bodyPr/>
        <a:lstStyle/>
        <a:p>
          <a:endParaRPr lang="cs-CZ"/>
        </a:p>
      </dgm:t>
    </dgm:pt>
    <dgm:pt modelId="{71023318-B031-48C8-B848-CD38AD613853}">
      <dgm:prSet custT="1"/>
      <dgm:spPr>
        <a:xfrm>
          <a:off x="3580869" y="817255"/>
          <a:ext cx="1856878" cy="353333"/>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gm:spPr>
      <dgm:t>
        <a:bodyPr/>
        <a:lstStyle/>
        <a:p>
          <a:r>
            <a:rPr lang="cs-CZ" sz="1100">
              <a:solidFill>
                <a:sysClr val="windowText" lastClr="000000">
                  <a:hueOff val="0"/>
                  <a:satOff val="0"/>
                  <a:lumOff val="0"/>
                  <a:alphaOff val="0"/>
                </a:sysClr>
              </a:solidFill>
              <a:latin typeface="Times New Roman" pitchFamily="18" charset="0"/>
              <a:ea typeface="+mn-ea"/>
              <a:cs typeface="Times New Roman" pitchFamily="18" charset="0"/>
            </a:rPr>
            <a:t>Daně</a:t>
          </a:r>
        </a:p>
      </dgm:t>
    </dgm:pt>
    <dgm:pt modelId="{63F276DA-83BB-4EA5-B7D8-193A85F1C576}" type="parTrans" cxnId="{5FD70156-3595-424F-A6E0-B2B1EF30F80C}">
      <dgm:prSet/>
      <dgm:spPr>
        <a:xfrm rot="1478292">
          <a:off x="3112929" y="884541"/>
          <a:ext cx="490257" cy="14378"/>
        </a:xfrm>
        <a:custGeom>
          <a:avLst/>
          <a:gdLst/>
          <a:ahLst/>
          <a:cxnLst/>
          <a:rect l="0" t="0" r="0" b="0"/>
          <a:pathLst>
            <a:path>
              <a:moveTo>
                <a:pt x="0" y="7189"/>
              </a:moveTo>
              <a:lnTo>
                <a:pt x="490257" y="7189"/>
              </a:lnTo>
            </a:path>
          </a:pathLst>
        </a:custGeom>
        <a:noFill/>
        <a:ln w="12700" cap="flat" cmpd="sng" algn="ctr">
          <a:solidFill>
            <a:sysClr val="windowText" lastClr="000000">
              <a:shade val="80000"/>
              <a:hueOff val="0"/>
              <a:satOff val="0"/>
              <a:lumOff val="0"/>
              <a:alphaOff val="0"/>
            </a:sysClr>
          </a:solidFill>
          <a:prstDash val="solid"/>
          <a:miter lim="800000"/>
        </a:ln>
        <a:effectLst/>
      </dgm:spPr>
      <dgm:t>
        <a:bodyPr/>
        <a:lstStyle/>
        <a:p>
          <a:endParaRPr lang="cs-CZ">
            <a:solidFill>
              <a:sysClr val="windowText" lastClr="000000">
                <a:hueOff val="0"/>
                <a:satOff val="0"/>
                <a:lumOff val="0"/>
                <a:alphaOff val="0"/>
              </a:sysClr>
            </a:solidFill>
            <a:latin typeface="Calibri" panose="020F0502020204030204"/>
            <a:ea typeface="+mn-ea"/>
            <a:cs typeface="+mn-cs"/>
          </a:endParaRPr>
        </a:p>
      </dgm:t>
    </dgm:pt>
    <dgm:pt modelId="{A675D104-1302-4C30-B086-9CE910FD540D}" type="sibTrans" cxnId="{5FD70156-3595-424F-A6E0-B2B1EF30F80C}">
      <dgm:prSet/>
      <dgm:spPr/>
      <dgm:t>
        <a:bodyPr/>
        <a:lstStyle/>
        <a:p>
          <a:endParaRPr lang="cs-CZ"/>
        </a:p>
      </dgm:t>
    </dgm:pt>
    <dgm:pt modelId="{F3430550-A2F1-4DFF-B80E-0E256D934E96}">
      <dgm:prSet custT="1"/>
      <dgm:spPr>
        <a:xfrm>
          <a:off x="3580869" y="1629920"/>
          <a:ext cx="1856878" cy="353333"/>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gm:spPr>
      <dgm:t>
        <a:bodyPr/>
        <a:lstStyle/>
        <a:p>
          <a:r>
            <a:rPr lang="cs-CZ" sz="1100">
              <a:solidFill>
                <a:sysClr val="windowText" lastClr="000000">
                  <a:hueOff val="0"/>
                  <a:satOff val="0"/>
                  <a:lumOff val="0"/>
                  <a:alphaOff val="0"/>
                </a:sysClr>
              </a:solidFill>
              <a:latin typeface="Times New Roman" pitchFamily="18" charset="0"/>
              <a:ea typeface="+mn-ea"/>
              <a:cs typeface="Times New Roman" pitchFamily="18" charset="0"/>
            </a:rPr>
            <a:t>Veřejné sklady</a:t>
          </a:r>
        </a:p>
      </dgm:t>
    </dgm:pt>
    <dgm:pt modelId="{4830FA70-CD4F-46C4-92D7-7E21E2AA7FEE}" type="parTrans" cxnId="{92C95BA4-0F11-4670-B362-F9E5E0323364}">
      <dgm:prSet/>
      <dgm:spPr>
        <a:xfrm rot="20137234">
          <a:off x="3113433" y="1900373"/>
          <a:ext cx="489249" cy="14378"/>
        </a:xfrm>
        <a:custGeom>
          <a:avLst/>
          <a:gdLst/>
          <a:ahLst/>
          <a:cxnLst/>
          <a:rect l="0" t="0" r="0" b="0"/>
          <a:pathLst>
            <a:path>
              <a:moveTo>
                <a:pt x="0" y="7189"/>
              </a:moveTo>
              <a:lnTo>
                <a:pt x="489249" y="7189"/>
              </a:lnTo>
            </a:path>
          </a:pathLst>
        </a:custGeom>
        <a:noFill/>
        <a:ln w="12700" cap="flat" cmpd="sng" algn="ctr">
          <a:solidFill>
            <a:sysClr val="windowText" lastClr="000000">
              <a:shade val="80000"/>
              <a:hueOff val="0"/>
              <a:satOff val="0"/>
              <a:lumOff val="0"/>
              <a:alphaOff val="0"/>
            </a:sysClr>
          </a:solidFill>
          <a:prstDash val="solid"/>
          <a:miter lim="800000"/>
        </a:ln>
        <a:effectLst/>
      </dgm:spPr>
      <dgm:t>
        <a:bodyPr/>
        <a:lstStyle/>
        <a:p>
          <a:endParaRPr lang="cs-CZ">
            <a:solidFill>
              <a:sysClr val="windowText" lastClr="000000">
                <a:hueOff val="0"/>
                <a:satOff val="0"/>
                <a:lumOff val="0"/>
                <a:alphaOff val="0"/>
              </a:sysClr>
            </a:solidFill>
            <a:latin typeface="Calibri" panose="020F0502020204030204"/>
            <a:ea typeface="+mn-ea"/>
            <a:cs typeface="+mn-cs"/>
          </a:endParaRPr>
        </a:p>
      </dgm:t>
    </dgm:pt>
    <dgm:pt modelId="{531FE395-B484-45E3-91C4-FE93308AF93A}" type="sibTrans" cxnId="{92C95BA4-0F11-4670-B362-F9E5E0323364}">
      <dgm:prSet/>
      <dgm:spPr/>
      <dgm:t>
        <a:bodyPr/>
        <a:lstStyle/>
        <a:p>
          <a:endParaRPr lang="cs-CZ"/>
        </a:p>
      </dgm:t>
    </dgm:pt>
    <dgm:pt modelId="{66991FEF-AE12-4D33-AA03-1CCF54D56F55}">
      <dgm:prSet custT="1"/>
      <dgm:spPr>
        <a:xfrm>
          <a:off x="3580869" y="2036253"/>
          <a:ext cx="1856878" cy="353333"/>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gm:spPr>
      <dgm:t>
        <a:bodyPr/>
        <a:lstStyle/>
        <a:p>
          <a:r>
            <a:rPr lang="cs-CZ" sz="1100">
              <a:solidFill>
                <a:sysClr val="windowText" lastClr="000000">
                  <a:hueOff val="0"/>
                  <a:satOff val="0"/>
                  <a:lumOff val="0"/>
                  <a:alphaOff val="0"/>
                </a:sysClr>
              </a:solidFill>
              <a:latin typeface="Times New Roman" pitchFamily="18" charset="0"/>
              <a:ea typeface="+mn-ea"/>
              <a:cs typeface="Times New Roman" pitchFamily="18" charset="0"/>
            </a:rPr>
            <a:t>Nájemní sklady</a:t>
          </a:r>
        </a:p>
      </dgm:t>
    </dgm:pt>
    <dgm:pt modelId="{A6EB0619-A8E2-44C5-931C-205606F7D53E}" type="parTrans" cxnId="{408432D2-2BAF-472C-A2B1-9C87B9E41A76}">
      <dgm:prSet/>
      <dgm:spPr>
        <a:xfrm rot="1478292">
          <a:off x="3112929" y="2103540"/>
          <a:ext cx="490257" cy="14378"/>
        </a:xfrm>
        <a:custGeom>
          <a:avLst/>
          <a:gdLst/>
          <a:ahLst/>
          <a:cxnLst/>
          <a:rect l="0" t="0" r="0" b="0"/>
          <a:pathLst>
            <a:path>
              <a:moveTo>
                <a:pt x="0" y="7189"/>
              </a:moveTo>
              <a:lnTo>
                <a:pt x="490257" y="7189"/>
              </a:lnTo>
            </a:path>
          </a:pathLst>
        </a:custGeom>
        <a:noFill/>
        <a:ln w="12700" cap="flat" cmpd="sng" algn="ctr">
          <a:solidFill>
            <a:sysClr val="windowText" lastClr="000000">
              <a:shade val="80000"/>
              <a:hueOff val="0"/>
              <a:satOff val="0"/>
              <a:lumOff val="0"/>
              <a:alphaOff val="0"/>
            </a:sysClr>
          </a:solidFill>
          <a:prstDash val="solid"/>
          <a:miter lim="800000"/>
        </a:ln>
        <a:effectLst/>
      </dgm:spPr>
      <dgm:t>
        <a:bodyPr/>
        <a:lstStyle/>
        <a:p>
          <a:endParaRPr lang="cs-CZ">
            <a:solidFill>
              <a:sysClr val="windowText" lastClr="000000">
                <a:hueOff val="0"/>
                <a:satOff val="0"/>
                <a:lumOff val="0"/>
                <a:alphaOff val="0"/>
              </a:sysClr>
            </a:solidFill>
            <a:latin typeface="Calibri" panose="020F0502020204030204"/>
            <a:ea typeface="+mn-ea"/>
            <a:cs typeface="+mn-cs"/>
          </a:endParaRPr>
        </a:p>
      </dgm:t>
    </dgm:pt>
    <dgm:pt modelId="{8CF97562-AD5D-43CF-9AE5-1790C4EAACBB}" type="sibTrans" cxnId="{408432D2-2BAF-472C-A2B1-9C87B9E41A76}">
      <dgm:prSet/>
      <dgm:spPr/>
      <dgm:t>
        <a:bodyPr/>
        <a:lstStyle/>
        <a:p>
          <a:endParaRPr lang="cs-CZ"/>
        </a:p>
      </dgm:t>
    </dgm:pt>
    <dgm:pt modelId="{07AF3D7C-A126-4103-8EFA-FACE860664DB}">
      <dgm:prSet custT="1"/>
      <dgm:spPr>
        <a:xfrm>
          <a:off x="3580869" y="2442586"/>
          <a:ext cx="1856878" cy="353333"/>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gm:spPr>
      <dgm:t>
        <a:bodyPr/>
        <a:lstStyle/>
        <a:p>
          <a:r>
            <a:rPr lang="cs-CZ" sz="1100">
              <a:solidFill>
                <a:sysClr val="windowText" lastClr="000000">
                  <a:hueOff val="0"/>
                  <a:satOff val="0"/>
                  <a:lumOff val="0"/>
                  <a:alphaOff val="0"/>
                </a:sysClr>
              </a:solidFill>
              <a:latin typeface="Times New Roman" pitchFamily="18" charset="0"/>
              <a:ea typeface="+mn-ea"/>
              <a:cs typeface="Times New Roman" pitchFamily="18" charset="0"/>
            </a:rPr>
            <a:t>Sklady vlastněné podnikem</a:t>
          </a:r>
        </a:p>
      </dgm:t>
    </dgm:pt>
    <dgm:pt modelId="{28E42D96-9666-4304-BA4A-372F0D86D50E}" type="parTrans" cxnId="{F547B921-E609-4897-8D80-F7E046A67BA8}">
      <dgm:prSet/>
      <dgm:spPr>
        <a:xfrm rot="3232962">
          <a:off x="2980052" y="2306706"/>
          <a:ext cx="756011" cy="14378"/>
        </a:xfrm>
        <a:custGeom>
          <a:avLst/>
          <a:gdLst/>
          <a:ahLst/>
          <a:cxnLst/>
          <a:rect l="0" t="0" r="0" b="0"/>
          <a:pathLst>
            <a:path>
              <a:moveTo>
                <a:pt x="0" y="7189"/>
              </a:moveTo>
              <a:lnTo>
                <a:pt x="756011" y="7189"/>
              </a:lnTo>
            </a:path>
          </a:pathLst>
        </a:custGeom>
        <a:noFill/>
        <a:ln w="12700" cap="flat" cmpd="sng" algn="ctr">
          <a:solidFill>
            <a:sysClr val="windowText" lastClr="000000">
              <a:shade val="80000"/>
              <a:hueOff val="0"/>
              <a:satOff val="0"/>
              <a:lumOff val="0"/>
              <a:alphaOff val="0"/>
            </a:sysClr>
          </a:solidFill>
          <a:prstDash val="solid"/>
          <a:miter lim="800000"/>
        </a:ln>
        <a:effectLst/>
      </dgm:spPr>
      <dgm:t>
        <a:bodyPr/>
        <a:lstStyle/>
        <a:p>
          <a:endParaRPr lang="cs-CZ">
            <a:solidFill>
              <a:sysClr val="windowText" lastClr="000000">
                <a:hueOff val="0"/>
                <a:satOff val="0"/>
                <a:lumOff val="0"/>
                <a:alphaOff val="0"/>
              </a:sysClr>
            </a:solidFill>
            <a:latin typeface="Calibri" panose="020F0502020204030204"/>
            <a:ea typeface="+mn-ea"/>
            <a:cs typeface="+mn-cs"/>
          </a:endParaRPr>
        </a:p>
      </dgm:t>
    </dgm:pt>
    <dgm:pt modelId="{900843EE-4253-4624-A76A-0B0D54E497B5}" type="sibTrans" cxnId="{F547B921-E609-4897-8D80-F7E046A67BA8}">
      <dgm:prSet/>
      <dgm:spPr/>
      <dgm:t>
        <a:bodyPr/>
        <a:lstStyle/>
        <a:p>
          <a:endParaRPr lang="cs-CZ"/>
        </a:p>
      </dgm:t>
    </dgm:pt>
    <dgm:pt modelId="{C740BC2D-3BA3-4005-BC27-4FEF1113C66D}">
      <dgm:prSet custT="1"/>
      <dgm:spPr>
        <a:xfrm>
          <a:off x="3585823" y="2848919"/>
          <a:ext cx="1856878" cy="353333"/>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gm:spPr>
      <dgm:t>
        <a:bodyPr/>
        <a:lstStyle/>
        <a:p>
          <a:r>
            <a:rPr lang="cs-CZ" sz="1100">
              <a:solidFill>
                <a:sysClr val="windowText" lastClr="000000">
                  <a:hueOff val="0"/>
                  <a:satOff val="0"/>
                  <a:lumOff val="0"/>
                  <a:alphaOff val="0"/>
                </a:sysClr>
              </a:solidFill>
              <a:latin typeface="Times New Roman" pitchFamily="18" charset="0"/>
              <a:ea typeface="+mn-ea"/>
              <a:cs typeface="Times New Roman" pitchFamily="18" charset="0"/>
            </a:rPr>
            <a:t>Morální opotřebení/Zastarání</a:t>
          </a:r>
        </a:p>
      </dgm:t>
    </dgm:pt>
    <dgm:pt modelId="{AD2578DF-2A46-4616-B439-B8B32740A1A0}" type="parTrans" cxnId="{266D3026-0C6C-4063-8EF3-BB02501EE89B}">
      <dgm:prSet/>
      <dgm:spPr>
        <a:xfrm rot="18373571">
          <a:off x="2985987" y="3322539"/>
          <a:ext cx="754048" cy="14378"/>
        </a:xfrm>
        <a:custGeom>
          <a:avLst/>
          <a:gdLst/>
          <a:ahLst/>
          <a:cxnLst/>
          <a:rect l="0" t="0" r="0" b="0"/>
          <a:pathLst>
            <a:path>
              <a:moveTo>
                <a:pt x="0" y="7189"/>
              </a:moveTo>
              <a:lnTo>
                <a:pt x="754048" y="7189"/>
              </a:lnTo>
            </a:path>
          </a:pathLst>
        </a:custGeom>
        <a:noFill/>
        <a:ln w="12700" cap="flat" cmpd="sng" algn="ctr">
          <a:solidFill>
            <a:sysClr val="windowText" lastClr="000000">
              <a:shade val="80000"/>
              <a:hueOff val="0"/>
              <a:satOff val="0"/>
              <a:lumOff val="0"/>
              <a:alphaOff val="0"/>
            </a:sysClr>
          </a:solidFill>
          <a:prstDash val="solid"/>
          <a:miter lim="800000"/>
        </a:ln>
        <a:effectLst/>
      </dgm:spPr>
      <dgm:t>
        <a:bodyPr/>
        <a:lstStyle/>
        <a:p>
          <a:endParaRPr lang="cs-CZ">
            <a:solidFill>
              <a:sysClr val="windowText" lastClr="000000">
                <a:hueOff val="0"/>
                <a:satOff val="0"/>
                <a:lumOff val="0"/>
                <a:alphaOff val="0"/>
              </a:sysClr>
            </a:solidFill>
            <a:latin typeface="Calibri" panose="020F0502020204030204"/>
            <a:ea typeface="+mn-ea"/>
            <a:cs typeface="+mn-cs"/>
          </a:endParaRPr>
        </a:p>
      </dgm:t>
    </dgm:pt>
    <dgm:pt modelId="{0F20133B-5F1A-446A-8120-B00F6EE35DAC}" type="sibTrans" cxnId="{266D3026-0C6C-4063-8EF3-BB02501EE89B}">
      <dgm:prSet/>
      <dgm:spPr/>
      <dgm:t>
        <a:bodyPr/>
        <a:lstStyle/>
        <a:p>
          <a:endParaRPr lang="cs-CZ"/>
        </a:p>
      </dgm:t>
    </dgm:pt>
    <dgm:pt modelId="{FDAD33AB-0EBB-49BB-91B0-D5E7F7C54008}">
      <dgm:prSet custT="1"/>
      <dgm:spPr>
        <a:xfrm>
          <a:off x="3585823" y="3255252"/>
          <a:ext cx="1856878" cy="353333"/>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gm:spPr>
      <dgm:t>
        <a:bodyPr/>
        <a:lstStyle/>
        <a:p>
          <a:r>
            <a:rPr lang="cs-CZ" sz="1100">
              <a:solidFill>
                <a:sysClr val="windowText" lastClr="000000">
                  <a:hueOff val="0"/>
                  <a:satOff val="0"/>
                  <a:lumOff val="0"/>
                  <a:alphaOff val="0"/>
                </a:sysClr>
              </a:solidFill>
              <a:latin typeface="Times New Roman" pitchFamily="18" charset="0"/>
              <a:ea typeface="+mn-ea"/>
              <a:cs typeface="Times New Roman" pitchFamily="18" charset="0"/>
            </a:rPr>
            <a:t>Poškození</a:t>
          </a:r>
        </a:p>
      </dgm:t>
    </dgm:pt>
    <dgm:pt modelId="{883683B7-2307-4ADB-A478-3A388FC7ECA7}" type="parTrans" cxnId="{5C3E6D20-0908-49D2-ABFA-45949F981833}">
      <dgm:prSet/>
      <dgm:spPr>
        <a:xfrm rot="20137234">
          <a:off x="3118387" y="3525705"/>
          <a:ext cx="489249" cy="14378"/>
        </a:xfrm>
        <a:custGeom>
          <a:avLst/>
          <a:gdLst/>
          <a:ahLst/>
          <a:cxnLst/>
          <a:rect l="0" t="0" r="0" b="0"/>
          <a:pathLst>
            <a:path>
              <a:moveTo>
                <a:pt x="0" y="7189"/>
              </a:moveTo>
              <a:lnTo>
                <a:pt x="489249" y="7189"/>
              </a:lnTo>
            </a:path>
          </a:pathLst>
        </a:custGeom>
        <a:noFill/>
        <a:ln w="12700" cap="flat" cmpd="sng" algn="ctr">
          <a:solidFill>
            <a:sysClr val="windowText" lastClr="000000">
              <a:shade val="80000"/>
              <a:hueOff val="0"/>
              <a:satOff val="0"/>
              <a:lumOff val="0"/>
              <a:alphaOff val="0"/>
            </a:sysClr>
          </a:solidFill>
          <a:prstDash val="solid"/>
          <a:miter lim="800000"/>
        </a:ln>
        <a:effectLst/>
      </dgm:spPr>
      <dgm:t>
        <a:bodyPr/>
        <a:lstStyle/>
        <a:p>
          <a:endParaRPr lang="cs-CZ">
            <a:solidFill>
              <a:sysClr val="windowText" lastClr="000000">
                <a:hueOff val="0"/>
                <a:satOff val="0"/>
                <a:lumOff val="0"/>
                <a:alphaOff val="0"/>
              </a:sysClr>
            </a:solidFill>
            <a:latin typeface="Calibri" panose="020F0502020204030204"/>
            <a:ea typeface="+mn-ea"/>
            <a:cs typeface="+mn-cs"/>
          </a:endParaRPr>
        </a:p>
      </dgm:t>
    </dgm:pt>
    <dgm:pt modelId="{7C8F4520-1EE7-4EF8-8E35-C6CD18C4C685}" type="sibTrans" cxnId="{5C3E6D20-0908-49D2-ABFA-45949F981833}">
      <dgm:prSet/>
      <dgm:spPr/>
      <dgm:t>
        <a:bodyPr/>
        <a:lstStyle/>
        <a:p>
          <a:endParaRPr lang="cs-CZ"/>
        </a:p>
      </dgm:t>
    </dgm:pt>
    <dgm:pt modelId="{ABBF8D42-B387-41B4-944F-E68BD9A235F2}">
      <dgm:prSet custT="1"/>
      <dgm:spPr>
        <a:xfrm>
          <a:off x="3585823" y="3661585"/>
          <a:ext cx="1856878" cy="353333"/>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gm:spPr>
      <dgm:t>
        <a:bodyPr/>
        <a:lstStyle/>
        <a:p>
          <a:r>
            <a:rPr lang="cs-CZ" sz="1100">
              <a:solidFill>
                <a:sysClr val="windowText" lastClr="000000">
                  <a:hueOff val="0"/>
                  <a:satOff val="0"/>
                  <a:lumOff val="0"/>
                  <a:alphaOff val="0"/>
                </a:sysClr>
              </a:solidFill>
              <a:latin typeface="Times New Roman" pitchFamily="18" charset="0"/>
              <a:ea typeface="+mn-ea"/>
              <a:cs typeface="Times New Roman" pitchFamily="18" charset="0"/>
            </a:rPr>
            <a:t>Krádeže/Ztráty</a:t>
          </a:r>
        </a:p>
      </dgm:t>
    </dgm:pt>
    <dgm:pt modelId="{3EB7F263-03A6-417E-8026-7D8D085EFF22}" type="parTrans" cxnId="{47BC3D83-8F75-4743-BD67-52F26520019B}">
      <dgm:prSet/>
      <dgm:spPr>
        <a:xfrm rot="1478292">
          <a:off x="3117883" y="3728872"/>
          <a:ext cx="490257" cy="14378"/>
        </a:xfrm>
        <a:custGeom>
          <a:avLst/>
          <a:gdLst/>
          <a:ahLst/>
          <a:cxnLst/>
          <a:rect l="0" t="0" r="0" b="0"/>
          <a:pathLst>
            <a:path>
              <a:moveTo>
                <a:pt x="0" y="7189"/>
              </a:moveTo>
              <a:lnTo>
                <a:pt x="490257" y="7189"/>
              </a:lnTo>
            </a:path>
          </a:pathLst>
        </a:custGeom>
        <a:noFill/>
        <a:ln w="12700" cap="flat" cmpd="sng" algn="ctr">
          <a:solidFill>
            <a:sysClr val="windowText" lastClr="000000">
              <a:shade val="80000"/>
              <a:hueOff val="0"/>
              <a:satOff val="0"/>
              <a:lumOff val="0"/>
              <a:alphaOff val="0"/>
            </a:sysClr>
          </a:solidFill>
          <a:prstDash val="solid"/>
          <a:miter lim="800000"/>
        </a:ln>
        <a:effectLst/>
      </dgm:spPr>
      <dgm:t>
        <a:bodyPr/>
        <a:lstStyle/>
        <a:p>
          <a:endParaRPr lang="cs-CZ">
            <a:solidFill>
              <a:sysClr val="windowText" lastClr="000000">
                <a:hueOff val="0"/>
                <a:satOff val="0"/>
                <a:lumOff val="0"/>
                <a:alphaOff val="0"/>
              </a:sysClr>
            </a:solidFill>
            <a:latin typeface="Calibri" panose="020F0502020204030204"/>
            <a:ea typeface="+mn-ea"/>
            <a:cs typeface="+mn-cs"/>
          </a:endParaRPr>
        </a:p>
      </dgm:t>
    </dgm:pt>
    <dgm:pt modelId="{0D3CF95A-AE4A-4727-8EFA-12410FCBA74D}" type="sibTrans" cxnId="{47BC3D83-8F75-4743-BD67-52F26520019B}">
      <dgm:prSet/>
      <dgm:spPr/>
      <dgm:t>
        <a:bodyPr/>
        <a:lstStyle/>
        <a:p>
          <a:endParaRPr lang="cs-CZ"/>
        </a:p>
      </dgm:t>
    </dgm:pt>
    <dgm:pt modelId="{E490C695-3868-450B-9754-CBBAB6F0C525}">
      <dgm:prSet custT="1"/>
      <dgm:spPr>
        <a:xfrm>
          <a:off x="3585823" y="4067918"/>
          <a:ext cx="1856878" cy="353333"/>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gm:spPr>
      <dgm:t>
        <a:bodyPr/>
        <a:lstStyle/>
        <a:p>
          <a:r>
            <a:rPr lang="cs-CZ" sz="1100">
              <a:solidFill>
                <a:sysClr val="windowText" lastClr="000000">
                  <a:hueOff val="0"/>
                  <a:satOff val="0"/>
                  <a:lumOff val="0"/>
                  <a:alphaOff val="0"/>
                </a:sysClr>
              </a:solidFill>
              <a:latin typeface="Times New Roman" pitchFamily="18" charset="0"/>
              <a:ea typeface="+mn-ea"/>
              <a:cs typeface="Times New Roman" pitchFamily="18" charset="0"/>
            </a:rPr>
            <a:t>Přemísťování zásob</a:t>
          </a:r>
        </a:p>
      </dgm:t>
    </dgm:pt>
    <dgm:pt modelId="{605C6516-9312-4BB2-8086-9E2E4368FE2A}" type="parTrans" cxnId="{67A63AF1-8571-4CE8-A331-C2CC2F1A8109}">
      <dgm:prSet/>
      <dgm:spPr>
        <a:xfrm rot="3232962">
          <a:off x="2985006" y="3932038"/>
          <a:ext cx="756011" cy="14378"/>
        </a:xfrm>
        <a:custGeom>
          <a:avLst/>
          <a:gdLst/>
          <a:ahLst/>
          <a:cxnLst/>
          <a:rect l="0" t="0" r="0" b="0"/>
          <a:pathLst>
            <a:path>
              <a:moveTo>
                <a:pt x="0" y="7189"/>
              </a:moveTo>
              <a:lnTo>
                <a:pt x="756011" y="7189"/>
              </a:lnTo>
            </a:path>
          </a:pathLst>
        </a:custGeom>
        <a:noFill/>
        <a:ln w="12700" cap="flat" cmpd="sng" algn="ctr">
          <a:solidFill>
            <a:sysClr val="windowText" lastClr="000000">
              <a:shade val="80000"/>
              <a:hueOff val="0"/>
              <a:satOff val="0"/>
              <a:lumOff val="0"/>
              <a:alphaOff val="0"/>
            </a:sysClr>
          </a:solidFill>
          <a:prstDash val="solid"/>
          <a:miter lim="800000"/>
        </a:ln>
        <a:effectLst/>
      </dgm:spPr>
      <dgm:t>
        <a:bodyPr/>
        <a:lstStyle/>
        <a:p>
          <a:endParaRPr lang="cs-CZ">
            <a:solidFill>
              <a:sysClr val="windowText" lastClr="000000">
                <a:hueOff val="0"/>
                <a:satOff val="0"/>
                <a:lumOff val="0"/>
                <a:alphaOff val="0"/>
              </a:sysClr>
            </a:solidFill>
            <a:latin typeface="Calibri" panose="020F0502020204030204"/>
            <a:ea typeface="+mn-ea"/>
            <a:cs typeface="+mn-cs"/>
          </a:endParaRPr>
        </a:p>
      </dgm:t>
    </dgm:pt>
    <dgm:pt modelId="{C1F75AEF-1A65-4EA2-A68B-0B60D5187805}" type="sibTrans" cxnId="{67A63AF1-8571-4CE8-A331-C2CC2F1A8109}">
      <dgm:prSet/>
      <dgm:spPr/>
      <dgm:t>
        <a:bodyPr/>
        <a:lstStyle/>
        <a:p>
          <a:endParaRPr lang="cs-CZ"/>
        </a:p>
      </dgm:t>
    </dgm:pt>
    <dgm:pt modelId="{C13A37F3-AD2D-4041-81CA-8FBE4AC439FF}" type="pres">
      <dgm:prSet presAssocID="{58B0EDCC-8CB7-4CE2-BEEC-686E0A098A26}" presName="diagram" presStyleCnt="0">
        <dgm:presLayoutVars>
          <dgm:chPref val="1"/>
          <dgm:dir/>
          <dgm:animOne val="branch"/>
          <dgm:animLvl val="lvl"/>
          <dgm:resizeHandles val="exact"/>
        </dgm:presLayoutVars>
      </dgm:prSet>
      <dgm:spPr/>
    </dgm:pt>
    <dgm:pt modelId="{65C28712-83C7-48E7-B495-C79D180D4751}" type="pres">
      <dgm:prSet presAssocID="{E380266A-D241-4D7F-8F77-7DDC47A92260}" presName="root1" presStyleCnt="0"/>
      <dgm:spPr/>
    </dgm:pt>
    <dgm:pt modelId="{ADA222A9-D55D-4CA5-B82F-18D911353B40}" type="pres">
      <dgm:prSet presAssocID="{E380266A-D241-4D7F-8F77-7DDC47A92260}" presName="LevelOneTextNode" presStyleLbl="node0" presStyleIdx="0" presStyleCnt="1" custScaleX="160447" custScaleY="308980" custLinFactX="-100000" custLinFactNeighborX="-125893" custLinFactNeighborY="76087">
        <dgm:presLayoutVars>
          <dgm:chPref val="3"/>
        </dgm:presLayoutVars>
      </dgm:prSet>
      <dgm:spPr>
        <a:prstGeom prst="roundRect">
          <a:avLst>
            <a:gd name="adj" fmla="val 10000"/>
          </a:avLst>
        </a:prstGeom>
      </dgm:spPr>
    </dgm:pt>
    <dgm:pt modelId="{1E1A9FF9-C23C-473C-B3FD-62D1F5A51CC4}" type="pres">
      <dgm:prSet presAssocID="{E380266A-D241-4D7F-8F77-7DDC47A92260}" presName="level2hierChild" presStyleCnt="0"/>
      <dgm:spPr/>
    </dgm:pt>
    <dgm:pt modelId="{5EF75DE2-4E42-42D7-942A-9A39C7263123}" type="pres">
      <dgm:prSet presAssocID="{4308DFD4-EFA5-4993-B83A-60BD6FA42520}" presName="conn2-1" presStyleLbl="parChTrans1D2" presStyleIdx="0" presStyleCnt="4"/>
      <dgm:spPr>
        <a:custGeom>
          <a:avLst/>
          <a:gdLst/>
          <a:ahLst/>
          <a:cxnLst/>
          <a:rect l="0" t="0" r="0" b="0"/>
          <a:pathLst>
            <a:path>
              <a:moveTo>
                <a:pt x="0" y="7189"/>
              </a:moveTo>
              <a:lnTo>
                <a:pt x="2073201" y="7189"/>
              </a:lnTo>
            </a:path>
          </a:pathLst>
        </a:custGeom>
      </dgm:spPr>
    </dgm:pt>
    <dgm:pt modelId="{4275A61C-159E-4275-AAB1-8B8033336A49}" type="pres">
      <dgm:prSet presAssocID="{4308DFD4-EFA5-4993-B83A-60BD6FA42520}" presName="connTx" presStyleLbl="parChTrans1D2" presStyleIdx="0" presStyleCnt="4"/>
      <dgm:spPr/>
    </dgm:pt>
    <dgm:pt modelId="{57305AB6-BDC8-4814-8E9D-CB1918E14C0D}" type="pres">
      <dgm:prSet presAssocID="{9601D367-120D-48A2-A5E4-D171DBA03254}" presName="root2" presStyleCnt="0"/>
      <dgm:spPr/>
    </dgm:pt>
    <dgm:pt modelId="{6397D0C3-6B9F-4B5B-B3DD-B65381389AB5}" type="pres">
      <dgm:prSet presAssocID="{9601D367-120D-48A2-A5E4-D171DBA03254}" presName="LevelTwoTextNode" presStyleLbl="node2" presStyleIdx="0" presStyleCnt="4" custScaleX="183874">
        <dgm:presLayoutVars>
          <dgm:chPref val="3"/>
        </dgm:presLayoutVars>
      </dgm:prSet>
      <dgm:spPr>
        <a:prstGeom prst="roundRect">
          <a:avLst>
            <a:gd name="adj" fmla="val 10000"/>
          </a:avLst>
        </a:prstGeom>
      </dgm:spPr>
    </dgm:pt>
    <dgm:pt modelId="{77FD41A7-C1AA-4BC3-8F39-1599987601D5}" type="pres">
      <dgm:prSet presAssocID="{9601D367-120D-48A2-A5E4-D171DBA03254}" presName="level3hierChild" presStyleCnt="0"/>
      <dgm:spPr/>
    </dgm:pt>
    <dgm:pt modelId="{9F59C23B-5B97-4B6B-9B98-0FA4C74CF830}" type="pres">
      <dgm:prSet presAssocID="{41A7977B-8D3E-4373-B5DC-97274804164B}" presName="conn2-1" presStyleLbl="parChTrans1D3" presStyleIdx="0" presStyleCnt="11"/>
      <dgm:spPr>
        <a:custGeom>
          <a:avLst/>
          <a:gdLst/>
          <a:ahLst/>
          <a:cxnLst/>
          <a:rect l="0" t="0" r="0" b="0"/>
          <a:pathLst>
            <a:path>
              <a:moveTo>
                <a:pt x="0" y="7189"/>
              </a:moveTo>
              <a:lnTo>
                <a:pt x="445625" y="7189"/>
              </a:lnTo>
            </a:path>
          </a:pathLst>
        </a:custGeom>
      </dgm:spPr>
    </dgm:pt>
    <dgm:pt modelId="{E95296EE-90CA-46D1-B7F5-706BF3F76DF7}" type="pres">
      <dgm:prSet presAssocID="{41A7977B-8D3E-4373-B5DC-97274804164B}" presName="connTx" presStyleLbl="parChTrans1D3" presStyleIdx="0" presStyleCnt="11"/>
      <dgm:spPr/>
    </dgm:pt>
    <dgm:pt modelId="{0C0A20B1-818D-47CF-A9F7-5DD1DA938D5D}" type="pres">
      <dgm:prSet presAssocID="{A2B93D20-BF24-4853-B4FC-D181ECFA5EAD}" presName="root2" presStyleCnt="0"/>
      <dgm:spPr/>
    </dgm:pt>
    <dgm:pt modelId="{96296F65-20F3-483F-9F17-716AE5D29054}" type="pres">
      <dgm:prSet presAssocID="{A2B93D20-BF24-4853-B4FC-D181ECFA5EAD}" presName="LevelTwoTextNode" presStyleLbl="node3" presStyleIdx="0" presStyleCnt="11" custScaleX="262766" custLinFactNeighborX="23060" custLinFactNeighborY="344">
        <dgm:presLayoutVars>
          <dgm:chPref val="3"/>
        </dgm:presLayoutVars>
      </dgm:prSet>
      <dgm:spPr>
        <a:prstGeom prst="roundRect">
          <a:avLst>
            <a:gd name="adj" fmla="val 10000"/>
          </a:avLst>
        </a:prstGeom>
      </dgm:spPr>
    </dgm:pt>
    <dgm:pt modelId="{265ED978-FF40-469D-80AB-660EF16702D9}" type="pres">
      <dgm:prSet presAssocID="{A2B93D20-BF24-4853-B4FC-D181ECFA5EAD}" presName="level3hierChild" presStyleCnt="0"/>
      <dgm:spPr/>
    </dgm:pt>
    <dgm:pt modelId="{074ADB06-C5B0-4ADC-BE36-DCF36337DFE0}" type="pres">
      <dgm:prSet presAssocID="{769A1784-52FB-4FC7-B58E-569786028FAB}" presName="conn2-1" presStyleLbl="parChTrans1D2" presStyleIdx="1" presStyleCnt="4"/>
      <dgm:spPr>
        <a:custGeom>
          <a:avLst/>
          <a:gdLst/>
          <a:ahLst/>
          <a:cxnLst/>
          <a:rect l="0" t="0" r="0" b="0"/>
          <a:pathLst>
            <a:path>
              <a:moveTo>
                <a:pt x="0" y="7189"/>
              </a:moveTo>
              <a:lnTo>
                <a:pt x="1513846" y="7189"/>
              </a:lnTo>
            </a:path>
          </a:pathLst>
        </a:custGeom>
      </dgm:spPr>
    </dgm:pt>
    <dgm:pt modelId="{785B4D40-A8BE-4AEB-81A7-72C4188CEE95}" type="pres">
      <dgm:prSet presAssocID="{769A1784-52FB-4FC7-B58E-569786028FAB}" presName="connTx" presStyleLbl="parChTrans1D2" presStyleIdx="1" presStyleCnt="4"/>
      <dgm:spPr/>
    </dgm:pt>
    <dgm:pt modelId="{158AEA4F-9008-47C9-96EC-8C5FCC21935E}" type="pres">
      <dgm:prSet presAssocID="{FBF3C0DF-CF50-424E-B327-40F6712C5AE5}" presName="root2" presStyleCnt="0"/>
      <dgm:spPr/>
    </dgm:pt>
    <dgm:pt modelId="{166D2EE5-ED7C-44DC-826D-8E5F61C0E596}" type="pres">
      <dgm:prSet presAssocID="{FBF3C0DF-CF50-424E-B327-40F6712C5AE5}" presName="LevelTwoTextNode" presStyleLbl="node2" presStyleIdx="1" presStyleCnt="4" custScaleX="183874">
        <dgm:presLayoutVars>
          <dgm:chPref val="3"/>
        </dgm:presLayoutVars>
      </dgm:prSet>
      <dgm:spPr>
        <a:prstGeom prst="roundRect">
          <a:avLst>
            <a:gd name="adj" fmla="val 10000"/>
          </a:avLst>
        </a:prstGeom>
      </dgm:spPr>
    </dgm:pt>
    <dgm:pt modelId="{AFA1A872-1A81-4CF8-9FD5-DBF3AF9F7795}" type="pres">
      <dgm:prSet presAssocID="{FBF3C0DF-CF50-424E-B327-40F6712C5AE5}" presName="level3hierChild" presStyleCnt="0"/>
      <dgm:spPr/>
    </dgm:pt>
    <dgm:pt modelId="{E2991CEE-6C2E-446B-82A2-CFEB73337B5E}" type="pres">
      <dgm:prSet presAssocID="{D623EF33-9080-46B9-8ACA-658D355496F6}" presName="conn2-1" presStyleLbl="parChTrans1D3" presStyleIdx="1" presStyleCnt="11"/>
      <dgm:spPr>
        <a:custGeom>
          <a:avLst/>
          <a:gdLst/>
          <a:ahLst/>
          <a:cxnLst/>
          <a:rect l="0" t="0" r="0" b="0"/>
          <a:pathLst>
            <a:path>
              <a:moveTo>
                <a:pt x="0" y="7189"/>
              </a:moveTo>
              <a:lnTo>
                <a:pt x="489249" y="7189"/>
              </a:lnTo>
            </a:path>
          </a:pathLst>
        </a:custGeom>
      </dgm:spPr>
    </dgm:pt>
    <dgm:pt modelId="{CEBB3332-6529-4C35-8B52-C1C89D83BC91}" type="pres">
      <dgm:prSet presAssocID="{D623EF33-9080-46B9-8ACA-658D355496F6}" presName="connTx" presStyleLbl="parChTrans1D3" presStyleIdx="1" presStyleCnt="11"/>
      <dgm:spPr/>
    </dgm:pt>
    <dgm:pt modelId="{AE88E8D3-335A-433D-82D2-1A78C574839D}" type="pres">
      <dgm:prSet presAssocID="{966D4AF1-DD38-4F6C-ABAF-11A0E9715495}" presName="root2" presStyleCnt="0"/>
      <dgm:spPr/>
    </dgm:pt>
    <dgm:pt modelId="{22091265-106D-489C-B909-105451C8AC4C}" type="pres">
      <dgm:prSet presAssocID="{966D4AF1-DD38-4F6C-ABAF-11A0E9715495}" presName="LevelTwoTextNode" presStyleLbl="node3" presStyleIdx="1" presStyleCnt="11" custScaleX="262766" custLinFactNeighborX="23060" custLinFactNeighborY="344">
        <dgm:presLayoutVars>
          <dgm:chPref val="3"/>
        </dgm:presLayoutVars>
      </dgm:prSet>
      <dgm:spPr>
        <a:prstGeom prst="roundRect">
          <a:avLst>
            <a:gd name="adj" fmla="val 10000"/>
          </a:avLst>
        </a:prstGeom>
      </dgm:spPr>
    </dgm:pt>
    <dgm:pt modelId="{C2BA2D56-B7F5-4CF0-AD1A-9BDD563FC1B5}" type="pres">
      <dgm:prSet presAssocID="{966D4AF1-DD38-4F6C-ABAF-11A0E9715495}" presName="level3hierChild" presStyleCnt="0"/>
      <dgm:spPr/>
    </dgm:pt>
    <dgm:pt modelId="{7D8AA67E-485B-4A6B-BFDF-4B2317BBDA5B}" type="pres">
      <dgm:prSet presAssocID="{63F276DA-83BB-4EA5-B7D8-193A85F1C576}" presName="conn2-1" presStyleLbl="parChTrans1D3" presStyleIdx="2" presStyleCnt="11"/>
      <dgm:spPr>
        <a:custGeom>
          <a:avLst/>
          <a:gdLst/>
          <a:ahLst/>
          <a:cxnLst/>
          <a:rect l="0" t="0" r="0" b="0"/>
          <a:pathLst>
            <a:path>
              <a:moveTo>
                <a:pt x="0" y="7189"/>
              </a:moveTo>
              <a:lnTo>
                <a:pt x="490257" y="7189"/>
              </a:lnTo>
            </a:path>
          </a:pathLst>
        </a:custGeom>
      </dgm:spPr>
    </dgm:pt>
    <dgm:pt modelId="{6B69E820-7345-469B-AB5C-DF4D526D1430}" type="pres">
      <dgm:prSet presAssocID="{63F276DA-83BB-4EA5-B7D8-193A85F1C576}" presName="connTx" presStyleLbl="parChTrans1D3" presStyleIdx="2" presStyleCnt="11"/>
      <dgm:spPr/>
    </dgm:pt>
    <dgm:pt modelId="{285E991B-F029-4D88-91A5-B5F602B39818}" type="pres">
      <dgm:prSet presAssocID="{71023318-B031-48C8-B848-CD38AD613853}" presName="root2" presStyleCnt="0"/>
      <dgm:spPr/>
    </dgm:pt>
    <dgm:pt modelId="{A5627465-63A8-49D2-BAC8-4426644796BC}" type="pres">
      <dgm:prSet presAssocID="{71023318-B031-48C8-B848-CD38AD613853}" presName="LevelTwoTextNode" presStyleLbl="node3" presStyleIdx="2" presStyleCnt="11" custScaleX="262766" custLinFactNeighborX="23060" custLinFactNeighborY="344">
        <dgm:presLayoutVars>
          <dgm:chPref val="3"/>
        </dgm:presLayoutVars>
      </dgm:prSet>
      <dgm:spPr>
        <a:prstGeom prst="roundRect">
          <a:avLst>
            <a:gd name="adj" fmla="val 10000"/>
          </a:avLst>
        </a:prstGeom>
      </dgm:spPr>
    </dgm:pt>
    <dgm:pt modelId="{2437C2DA-F22B-4045-97EA-46F3A4E35B5D}" type="pres">
      <dgm:prSet presAssocID="{71023318-B031-48C8-B848-CD38AD613853}" presName="level3hierChild" presStyleCnt="0"/>
      <dgm:spPr/>
    </dgm:pt>
    <dgm:pt modelId="{891E6039-C955-4F0D-B194-F7AE1E3912F9}" type="pres">
      <dgm:prSet presAssocID="{6D651E30-4D3E-47C5-8163-2E3A60ECA451}" presName="conn2-1" presStyleLbl="parChTrans1D2" presStyleIdx="2" presStyleCnt="4"/>
      <dgm:spPr>
        <a:custGeom>
          <a:avLst/>
          <a:gdLst/>
          <a:ahLst/>
          <a:cxnLst/>
          <a:rect l="0" t="0" r="0" b="0"/>
          <a:pathLst>
            <a:path>
              <a:moveTo>
                <a:pt x="0" y="7189"/>
              </a:moveTo>
              <a:lnTo>
                <a:pt x="712605" y="7189"/>
              </a:lnTo>
            </a:path>
          </a:pathLst>
        </a:custGeom>
      </dgm:spPr>
    </dgm:pt>
    <dgm:pt modelId="{6D594957-D3C2-4A05-8836-4E904E4E971F}" type="pres">
      <dgm:prSet presAssocID="{6D651E30-4D3E-47C5-8163-2E3A60ECA451}" presName="connTx" presStyleLbl="parChTrans1D2" presStyleIdx="2" presStyleCnt="4"/>
      <dgm:spPr/>
    </dgm:pt>
    <dgm:pt modelId="{C28DCFE8-8043-4AEA-B08E-D9D8FCD02FC2}" type="pres">
      <dgm:prSet presAssocID="{96F6B8B7-7673-43DC-87E4-1D08BA0ADE87}" presName="root2" presStyleCnt="0"/>
      <dgm:spPr/>
    </dgm:pt>
    <dgm:pt modelId="{ACD213F3-36D6-4C86-AC2C-360B3649CCD6}" type="pres">
      <dgm:prSet presAssocID="{96F6B8B7-7673-43DC-87E4-1D08BA0ADE87}" presName="LevelTwoTextNode" presStyleLbl="node2" presStyleIdx="2" presStyleCnt="4" custScaleX="183874">
        <dgm:presLayoutVars>
          <dgm:chPref val="3"/>
        </dgm:presLayoutVars>
      </dgm:prSet>
      <dgm:spPr>
        <a:prstGeom prst="roundRect">
          <a:avLst>
            <a:gd name="adj" fmla="val 10000"/>
          </a:avLst>
        </a:prstGeom>
      </dgm:spPr>
    </dgm:pt>
    <dgm:pt modelId="{A50317F6-B1A9-4F21-B40B-2DA483F0D8B8}" type="pres">
      <dgm:prSet presAssocID="{96F6B8B7-7673-43DC-87E4-1D08BA0ADE87}" presName="level3hierChild" presStyleCnt="0"/>
      <dgm:spPr/>
    </dgm:pt>
    <dgm:pt modelId="{B7B1DCFD-2181-44A8-83FC-95767D0DF49C}" type="pres">
      <dgm:prSet presAssocID="{4A4DE4AF-CB56-4FB6-B508-B925E5F6989E}" presName="conn2-1" presStyleLbl="parChTrans1D3" presStyleIdx="3" presStyleCnt="11"/>
      <dgm:spPr>
        <a:custGeom>
          <a:avLst/>
          <a:gdLst/>
          <a:ahLst/>
          <a:cxnLst/>
          <a:rect l="0" t="0" r="0" b="0"/>
          <a:pathLst>
            <a:path>
              <a:moveTo>
                <a:pt x="0" y="7189"/>
              </a:moveTo>
              <a:lnTo>
                <a:pt x="754048" y="7189"/>
              </a:lnTo>
            </a:path>
          </a:pathLst>
        </a:custGeom>
      </dgm:spPr>
    </dgm:pt>
    <dgm:pt modelId="{69786E99-6970-48D6-8E07-9499B1D159DB}" type="pres">
      <dgm:prSet presAssocID="{4A4DE4AF-CB56-4FB6-B508-B925E5F6989E}" presName="connTx" presStyleLbl="parChTrans1D3" presStyleIdx="3" presStyleCnt="11"/>
      <dgm:spPr/>
    </dgm:pt>
    <dgm:pt modelId="{1EDB5B5B-FCD3-4E16-AE34-7B5F4CC6E1B0}" type="pres">
      <dgm:prSet presAssocID="{843FB2CF-F0FC-4032-9D0D-D1C15641D990}" presName="root2" presStyleCnt="0"/>
      <dgm:spPr/>
    </dgm:pt>
    <dgm:pt modelId="{066AF20A-FA5B-4D68-AB72-6E85D22DEDD6}" type="pres">
      <dgm:prSet presAssocID="{843FB2CF-F0FC-4032-9D0D-D1C15641D990}" presName="LevelTwoTextNode" presStyleLbl="node3" presStyleIdx="3" presStyleCnt="11" custScaleX="262766" custLinFactNeighborX="23060" custLinFactNeighborY="344">
        <dgm:presLayoutVars>
          <dgm:chPref val="3"/>
        </dgm:presLayoutVars>
      </dgm:prSet>
      <dgm:spPr>
        <a:prstGeom prst="roundRect">
          <a:avLst>
            <a:gd name="adj" fmla="val 10000"/>
          </a:avLst>
        </a:prstGeom>
      </dgm:spPr>
    </dgm:pt>
    <dgm:pt modelId="{B3D5B164-61BE-4F76-9F31-2C629ED31067}" type="pres">
      <dgm:prSet presAssocID="{843FB2CF-F0FC-4032-9D0D-D1C15641D990}" presName="level3hierChild" presStyleCnt="0"/>
      <dgm:spPr/>
    </dgm:pt>
    <dgm:pt modelId="{F059939C-77AC-441F-BBAD-A7765EA47947}" type="pres">
      <dgm:prSet presAssocID="{4830FA70-CD4F-46C4-92D7-7E21E2AA7FEE}" presName="conn2-1" presStyleLbl="parChTrans1D3" presStyleIdx="4" presStyleCnt="11"/>
      <dgm:spPr>
        <a:custGeom>
          <a:avLst/>
          <a:gdLst/>
          <a:ahLst/>
          <a:cxnLst/>
          <a:rect l="0" t="0" r="0" b="0"/>
          <a:pathLst>
            <a:path>
              <a:moveTo>
                <a:pt x="0" y="7189"/>
              </a:moveTo>
              <a:lnTo>
                <a:pt x="489249" y="7189"/>
              </a:lnTo>
            </a:path>
          </a:pathLst>
        </a:custGeom>
      </dgm:spPr>
    </dgm:pt>
    <dgm:pt modelId="{E96B6F6B-97F7-4855-8CF3-5DE7F7756C8C}" type="pres">
      <dgm:prSet presAssocID="{4830FA70-CD4F-46C4-92D7-7E21E2AA7FEE}" presName="connTx" presStyleLbl="parChTrans1D3" presStyleIdx="4" presStyleCnt="11"/>
      <dgm:spPr/>
    </dgm:pt>
    <dgm:pt modelId="{233B991D-D45F-45F6-84A8-E24EE88F86F7}" type="pres">
      <dgm:prSet presAssocID="{F3430550-A2F1-4DFF-B80E-0E256D934E96}" presName="root2" presStyleCnt="0"/>
      <dgm:spPr/>
    </dgm:pt>
    <dgm:pt modelId="{A597F2C2-C473-4B49-BC96-1ABD2CBBDCC9}" type="pres">
      <dgm:prSet presAssocID="{F3430550-A2F1-4DFF-B80E-0E256D934E96}" presName="LevelTwoTextNode" presStyleLbl="node3" presStyleIdx="4" presStyleCnt="11" custScaleX="262766" custLinFactNeighborX="23060" custLinFactNeighborY="344">
        <dgm:presLayoutVars>
          <dgm:chPref val="3"/>
        </dgm:presLayoutVars>
      </dgm:prSet>
      <dgm:spPr>
        <a:prstGeom prst="roundRect">
          <a:avLst>
            <a:gd name="adj" fmla="val 10000"/>
          </a:avLst>
        </a:prstGeom>
      </dgm:spPr>
    </dgm:pt>
    <dgm:pt modelId="{0ED05BE5-5C24-4C0A-BCCB-31D33AE8DF19}" type="pres">
      <dgm:prSet presAssocID="{F3430550-A2F1-4DFF-B80E-0E256D934E96}" presName="level3hierChild" presStyleCnt="0"/>
      <dgm:spPr/>
    </dgm:pt>
    <dgm:pt modelId="{7A95A585-0B95-46DC-89C9-74A72DE1CF45}" type="pres">
      <dgm:prSet presAssocID="{A6EB0619-A8E2-44C5-931C-205606F7D53E}" presName="conn2-1" presStyleLbl="parChTrans1D3" presStyleIdx="5" presStyleCnt="11"/>
      <dgm:spPr>
        <a:custGeom>
          <a:avLst/>
          <a:gdLst/>
          <a:ahLst/>
          <a:cxnLst/>
          <a:rect l="0" t="0" r="0" b="0"/>
          <a:pathLst>
            <a:path>
              <a:moveTo>
                <a:pt x="0" y="7189"/>
              </a:moveTo>
              <a:lnTo>
                <a:pt x="490257" y="7189"/>
              </a:lnTo>
            </a:path>
          </a:pathLst>
        </a:custGeom>
      </dgm:spPr>
    </dgm:pt>
    <dgm:pt modelId="{4A33B4ED-C673-42CE-847B-D7EDA439FD9D}" type="pres">
      <dgm:prSet presAssocID="{A6EB0619-A8E2-44C5-931C-205606F7D53E}" presName="connTx" presStyleLbl="parChTrans1D3" presStyleIdx="5" presStyleCnt="11"/>
      <dgm:spPr/>
    </dgm:pt>
    <dgm:pt modelId="{586D1F61-7EAE-4FC3-8C11-A5A33186562E}" type="pres">
      <dgm:prSet presAssocID="{66991FEF-AE12-4D33-AA03-1CCF54D56F55}" presName="root2" presStyleCnt="0"/>
      <dgm:spPr/>
    </dgm:pt>
    <dgm:pt modelId="{B68E3363-5829-4480-A162-81D9977048D9}" type="pres">
      <dgm:prSet presAssocID="{66991FEF-AE12-4D33-AA03-1CCF54D56F55}" presName="LevelTwoTextNode" presStyleLbl="node3" presStyleIdx="5" presStyleCnt="11" custScaleX="262766" custLinFactNeighborX="23060" custLinFactNeighborY="344">
        <dgm:presLayoutVars>
          <dgm:chPref val="3"/>
        </dgm:presLayoutVars>
      </dgm:prSet>
      <dgm:spPr>
        <a:prstGeom prst="roundRect">
          <a:avLst>
            <a:gd name="adj" fmla="val 10000"/>
          </a:avLst>
        </a:prstGeom>
      </dgm:spPr>
    </dgm:pt>
    <dgm:pt modelId="{A45BB4E1-DC57-4AE9-A1EB-93B3FC616EB5}" type="pres">
      <dgm:prSet presAssocID="{66991FEF-AE12-4D33-AA03-1CCF54D56F55}" presName="level3hierChild" presStyleCnt="0"/>
      <dgm:spPr/>
    </dgm:pt>
    <dgm:pt modelId="{AAAB39DC-5011-47A5-8285-1902400BD418}" type="pres">
      <dgm:prSet presAssocID="{28E42D96-9666-4304-BA4A-372F0D86D50E}" presName="conn2-1" presStyleLbl="parChTrans1D3" presStyleIdx="6" presStyleCnt="11"/>
      <dgm:spPr>
        <a:custGeom>
          <a:avLst/>
          <a:gdLst/>
          <a:ahLst/>
          <a:cxnLst/>
          <a:rect l="0" t="0" r="0" b="0"/>
          <a:pathLst>
            <a:path>
              <a:moveTo>
                <a:pt x="0" y="7189"/>
              </a:moveTo>
              <a:lnTo>
                <a:pt x="756011" y="7189"/>
              </a:lnTo>
            </a:path>
          </a:pathLst>
        </a:custGeom>
      </dgm:spPr>
    </dgm:pt>
    <dgm:pt modelId="{28A647A3-CB71-4F0B-9069-338D51566FEF}" type="pres">
      <dgm:prSet presAssocID="{28E42D96-9666-4304-BA4A-372F0D86D50E}" presName="connTx" presStyleLbl="parChTrans1D3" presStyleIdx="6" presStyleCnt="11"/>
      <dgm:spPr/>
    </dgm:pt>
    <dgm:pt modelId="{438D5576-31F0-468A-96C0-BCC1F646F02E}" type="pres">
      <dgm:prSet presAssocID="{07AF3D7C-A126-4103-8EFA-FACE860664DB}" presName="root2" presStyleCnt="0"/>
      <dgm:spPr/>
    </dgm:pt>
    <dgm:pt modelId="{870BAB8D-9A90-4450-8527-53EF68AC29F1}" type="pres">
      <dgm:prSet presAssocID="{07AF3D7C-A126-4103-8EFA-FACE860664DB}" presName="LevelTwoTextNode" presStyleLbl="node3" presStyleIdx="6" presStyleCnt="11" custScaleX="262766" custLinFactNeighborX="23060" custLinFactNeighborY="344">
        <dgm:presLayoutVars>
          <dgm:chPref val="3"/>
        </dgm:presLayoutVars>
      </dgm:prSet>
      <dgm:spPr>
        <a:prstGeom prst="roundRect">
          <a:avLst>
            <a:gd name="adj" fmla="val 10000"/>
          </a:avLst>
        </a:prstGeom>
      </dgm:spPr>
    </dgm:pt>
    <dgm:pt modelId="{F73F11CC-F62B-463E-AE50-A3B9710C6293}" type="pres">
      <dgm:prSet presAssocID="{07AF3D7C-A126-4103-8EFA-FACE860664DB}" presName="level3hierChild" presStyleCnt="0"/>
      <dgm:spPr/>
    </dgm:pt>
    <dgm:pt modelId="{5F60AD42-1DBD-4EF7-A6B9-4C4BFF4AFCCF}" type="pres">
      <dgm:prSet presAssocID="{89474127-83D8-4753-953A-A3EB9CA21ADE}" presName="conn2-1" presStyleLbl="parChTrans1D2" presStyleIdx="3" presStyleCnt="4"/>
      <dgm:spPr>
        <a:custGeom>
          <a:avLst/>
          <a:gdLst/>
          <a:ahLst/>
          <a:cxnLst/>
          <a:rect l="0" t="0" r="0" b="0"/>
          <a:pathLst>
            <a:path>
              <a:moveTo>
                <a:pt x="0" y="7189"/>
              </a:moveTo>
              <a:lnTo>
                <a:pt x="1658982" y="7189"/>
              </a:lnTo>
            </a:path>
          </a:pathLst>
        </a:custGeom>
      </dgm:spPr>
    </dgm:pt>
    <dgm:pt modelId="{B31B1167-0D91-4222-85F1-3C4BADAD193C}" type="pres">
      <dgm:prSet presAssocID="{89474127-83D8-4753-953A-A3EB9CA21ADE}" presName="connTx" presStyleLbl="parChTrans1D2" presStyleIdx="3" presStyleCnt="4"/>
      <dgm:spPr/>
    </dgm:pt>
    <dgm:pt modelId="{B7838F2C-6245-44D9-9E5B-684E5D47B9FC}" type="pres">
      <dgm:prSet presAssocID="{6B679E2F-9C6E-4AE6-97B4-806C7D819CF3}" presName="root2" presStyleCnt="0"/>
      <dgm:spPr/>
    </dgm:pt>
    <dgm:pt modelId="{67A5D453-37AA-4BF4-9477-F7E499D06D5D}" type="pres">
      <dgm:prSet presAssocID="{6B679E2F-9C6E-4AE6-97B4-806C7D819CF3}" presName="LevelTwoTextNode" presStyleLbl="node2" presStyleIdx="3" presStyleCnt="4" custScaleX="184575">
        <dgm:presLayoutVars>
          <dgm:chPref val="3"/>
        </dgm:presLayoutVars>
      </dgm:prSet>
      <dgm:spPr>
        <a:prstGeom prst="roundRect">
          <a:avLst>
            <a:gd name="adj" fmla="val 10000"/>
          </a:avLst>
        </a:prstGeom>
      </dgm:spPr>
    </dgm:pt>
    <dgm:pt modelId="{CF9E5807-F3A6-46BC-AD0A-E5BF1A62F7E8}" type="pres">
      <dgm:prSet presAssocID="{6B679E2F-9C6E-4AE6-97B4-806C7D819CF3}" presName="level3hierChild" presStyleCnt="0"/>
      <dgm:spPr/>
    </dgm:pt>
    <dgm:pt modelId="{D600F1D4-F461-4054-AD6F-6C1A96F03D96}" type="pres">
      <dgm:prSet presAssocID="{AD2578DF-2A46-4616-B439-B8B32740A1A0}" presName="conn2-1" presStyleLbl="parChTrans1D3" presStyleIdx="7" presStyleCnt="11"/>
      <dgm:spPr>
        <a:custGeom>
          <a:avLst/>
          <a:gdLst/>
          <a:ahLst/>
          <a:cxnLst/>
          <a:rect l="0" t="0" r="0" b="0"/>
          <a:pathLst>
            <a:path>
              <a:moveTo>
                <a:pt x="0" y="7189"/>
              </a:moveTo>
              <a:lnTo>
                <a:pt x="754048" y="7189"/>
              </a:lnTo>
            </a:path>
          </a:pathLst>
        </a:custGeom>
      </dgm:spPr>
    </dgm:pt>
    <dgm:pt modelId="{1246EEEC-6BA8-4AA5-AAF4-0DA5539B27CB}" type="pres">
      <dgm:prSet presAssocID="{AD2578DF-2A46-4616-B439-B8B32740A1A0}" presName="connTx" presStyleLbl="parChTrans1D3" presStyleIdx="7" presStyleCnt="11"/>
      <dgm:spPr/>
    </dgm:pt>
    <dgm:pt modelId="{8E2BEA4E-D83E-4131-A6FC-D1AB4FB14F9F}" type="pres">
      <dgm:prSet presAssocID="{C740BC2D-3BA3-4005-BC27-4FEF1113C66D}" presName="root2" presStyleCnt="0"/>
      <dgm:spPr/>
    </dgm:pt>
    <dgm:pt modelId="{FE7A539E-B524-4E3D-9871-15BBF80F287E}" type="pres">
      <dgm:prSet presAssocID="{C740BC2D-3BA3-4005-BC27-4FEF1113C66D}" presName="LevelTwoTextNode" presStyleLbl="node3" presStyleIdx="7" presStyleCnt="11" custScaleX="262766" custLinFactNeighborX="23060" custLinFactNeighborY="344">
        <dgm:presLayoutVars>
          <dgm:chPref val="3"/>
        </dgm:presLayoutVars>
      </dgm:prSet>
      <dgm:spPr>
        <a:prstGeom prst="roundRect">
          <a:avLst>
            <a:gd name="adj" fmla="val 10000"/>
          </a:avLst>
        </a:prstGeom>
      </dgm:spPr>
    </dgm:pt>
    <dgm:pt modelId="{66FCF169-75A1-4D03-B47F-2166535A71F7}" type="pres">
      <dgm:prSet presAssocID="{C740BC2D-3BA3-4005-BC27-4FEF1113C66D}" presName="level3hierChild" presStyleCnt="0"/>
      <dgm:spPr/>
    </dgm:pt>
    <dgm:pt modelId="{DA678E07-5524-4A21-8F7F-0E11581AFC78}" type="pres">
      <dgm:prSet presAssocID="{883683B7-2307-4ADB-A478-3A388FC7ECA7}" presName="conn2-1" presStyleLbl="parChTrans1D3" presStyleIdx="8" presStyleCnt="11"/>
      <dgm:spPr>
        <a:custGeom>
          <a:avLst/>
          <a:gdLst/>
          <a:ahLst/>
          <a:cxnLst/>
          <a:rect l="0" t="0" r="0" b="0"/>
          <a:pathLst>
            <a:path>
              <a:moveTo>
                <a:pt x="0" y="7189"/>
              </a:moveTo>
              <a:lnTo>
                <a:pt x="489249" y="7189"/>
              </a:lnTo>
            </a:path>
          </a:pathLst>
        </a:custGeom>
      </dgm:spPr>
    </dgm:pt>
    <dgm:pt modelId="{CD480DD4-74D9-459F-8EB4-9FE0ABDECEE4}" type="pres">
      <dgm:prSet presAssocID="{883683B7-2307-4ADB-A478-3A388FC7ECA7}" presName="connTx" presStyleLbl="parChTrans1D3" presStyleIdx="8" presStyleCnt="11"/>
      <dgm:spPr/>
    </dgm:pt>
    <dgm:pt modelId="{E714D503-4CC2-4E87-863C-B941BC13B05C}" type="pres">
      <dgm:prSet presAssocID="{FDAD33AB-0EBB-49BB-91B0-D5E7F7C54008}" presName="root2" presStyleCnt="0"/>
      <dgm:spPr/>
    </dgm:pt>
    <dgm:pt modelId="{07D4F7CA-881B-4A7E-95E2-B3E955B3E42B}" type="pres">
      <dgm:prSet presAssocID="{FDAD33AB-0EBB-49BB-91B0-D5E7F7C54008}" presName="LevelTwoTextNode" presStyleLbl="node3" presStyleIdx="8" presStyleCnt="11" custScaleX="262766" custLinFactNeighborX="23060" custLinFactNeighborY="344">
        <dgm:presLayoutVars>
          <dgm:chPref val="3"/>
        </dgm:presLayoutVars>
      </dgm:prSet>
      <dgm:spPr>
        <a:prstGeom prst="roundRect">
          <a:avLst>
            <a:gd name="adj" fmla="val 10000"/>
          </a:avLst>
        </a:prstGeom>
      </dgm:spPr>
    </dgm:pt>
    <dgm:pt modelId="{068ECAC2-E15F-462B-84AA-50B929D77C5A}" type="pres">
      <dgm:prSet presAssocID="{FDAD33AB-0EBB-49BB-91B0-D5E7F7C54008}" presName="level3hierChild" presStyleCnt="0"/>
      <dgm:spPr/>
    </dgm:pt>
    <dgm:pt modelId="{16D15EFC-F894-4A72-B7AF-D976116C15D4}" type="pres">
      <dgm:prSet presAssocID="{3EB7F263-03A6-417E-8026-7D8D085EFF22}" presName="conn2-1" presStyleLbl="parChTrans1D3" presStyleIdx="9" presStyleCnt="11"/>
      <dgm:spPr>
        <a:custGeom>
          <a:avLst/>
          <a:gdLst/>
          <a:ahLst/>
          <a:cxnLst/>
          <a:rect l="0" t="0" r="0" b="0"/>
          <a:pathLst>
            <a:path>
              <a:moveTo>
                <a:pt x="0" y="7189"/>
              </a:moveTo>
              <a:lnTo>
                <a:pt x="490257" y="7189"/>
              </a:lnTo>
            </a:path>
          </a:pathLst>
        </a:custGeom>
      </dgm:spPr>
    </dgm:pt>
    <dgm:pt modelId="{6F39BEAA-16D3-424E-8D61-907E88F9AE7F}" type="pres">
      <dgm:prSet presAssocID="{3EB7F263-03A6-417E-8026-7D8D085EFF22}" presName="connTx" presStyleLbl="parChTrans1D3" presStyleIdx="9" presStyleCnt="11"/>
      <dgm:spPr/>
    </dgm:pt>
    <dgm:pt modelId="{EE3B6666-715C-40DD-990D-2F14DA5016E5}" type="pres">
      <dgm:prSet presAssocID="{ABBF8D42-B387-41B4-944F-E68BD9A235F2}" presName="root2" presStyleCnt="0"/>
      <dgm:spPr/>
    </dgm:pt>
    <dgm:pt modelId="{399EC402-5550-44C3-B1F9-C95992E21DDC}" type="pres">
      <dgm:prSet presAssocID="{ABBF8D42-B387-41B4-944F-E68BD9A235F2}" presName="LevelTwoTextNode" presStyleLbl="node3" presStyleIdx="9" presStyleCnt="11" custScaleX="262766" custLinFactNeighborX="23060" custLinFactNeighborY="344">
        <dgm:presLayoutVars>
          <dgm:chPref val="3"/>
        </dgm:presLayoutVars>
      </dgm:prSet>
      <dgm:spPr>
        <a:prstGeom prst="roundRect">
          <a:avLst>
            <a:gd name="adj" fmla="val 10000"/>
          </a:avLst>
        </a:prstGeom>
      </dgm:spPr>
    </dgm:pt>
    <dgm:pt modelId="{B315D819-4379-4CD0-9873-36793884ADFA}" type="pres">
      <dgm:prSet presAssocID="{ABBF8D42-B387-41B4-944F-E68BD9A235F2}" presName="level3hierChild" presStyleCnt="0"/>
      <dgm:spPr/>
    </dgm:pt>
    <dgm:pt modelId="{EDDD801B-E60D-4F99-BDA8-CEB44FE9C828}" type="pres">
      <dgm:prSet presAssocID="{605C6516-9312-4BB2-8086-9E2E4368FE2A}" presName="conn2-1" presStyleLbl="parChTrans1D3" presStyleIdx="10" presStyleCnt="11"/>
      <dgm:spPr>
        <a:custGeom>
          <a:avLst/>
          <a:gdLst/>
          <a:ahLst/>
          <a:cxnLst/>
          <a:rect l="0" t="0" r="0" b="0"/>
          <a:pathLst>
            <a:path>
              <a:moveTo>
                <a:pt x="0" y="7189"/>
              </a:moveTo>
              <a:lnTo>
                <a:pt x="756011" y="7189"/>
              </a:lnTo>
            </a:path>
          </a:pathLst>
        </a:custGeom>
      </dgm:spPr>
    </dgm:pt>
    <dgm:pt modelId="{A09C76A8-749F-4E8A-AAD5-8A20BDB0437A}" type="pres">
      <dgm:prSet presAssocID="{605C6516-9312-4BB2-8086-9E2E4368FE2A}" presName="connTx" presStyleLbl="parChTrans1D3" presStyleIdx="10" presStyleCnt="11"/>
      <dgm:spPr/>
    </dgm:pt>
    <dgm:pt modelId="{27DCC9BD-1FBE-4931-87BE-CCA40E4FF583}" type="pres">
      <dgm:prSet presAssocID="{E490C695-3868-450B-9754-CBBAB6F0C525}" presName="root2" presStyleCnt="0"/>
      <dgm:spPr/>
    </dgm:pt>
    <dgm:pt modelId="{5D9EAA57-E29D-4958-8EDB-1881B5659A7D}" type="pres">
      <dgm:prSet presAssocID="{E490C695-3868-450B-9754-CBBAB6F0C525}" presName="LevelTwoTextNode" presStyleLbl="node3" presStyleIdx="10" presStyleCnt="11" custScaleX="262766" custLinFactNeighborX="23060" custLinFactNeighborY="344">
        <dgm:presLayoutVars>
          <dgm:chPref val="3"/>
        </dgm:presLayoutVars>
      </dgm:prSet>
      <dgm:spPr>
        <a:prstGeom prst="roundRect">
          <a:avLst>
            <a:gd name="adj" fmla="val 10000"/>
          </a:avLst>
        </a:prstGeom>
      </dgm:spPr>
    </dgm:pt>
    <dgm:pt modelId="{3B5A5488-92DB-4449-878D-C0FB5E9D1609}" type="pres">
      <dgm:prSet presAssocID="{E490C695-3868-450B-9754-CBBAB6F0C525}" presName="level3hierChild" presStyleCnt="0"/>
      <dgm:spPr/>
    </dgm:pt>
  </dgm:ptLst>
  <dgm:cxnLst>
    <dgm:cxn modelId="{B00A7302-6CE5-4BCC-9A1F-BD1D6BCAB33B}" type="presOf" srcId="{4308DFD4-EFA5-4993-B83A-60BD6FA42520}" destId="{4275A61C-159E-4275-AAB1-8B8033336A49}" srcOrd="1" destOrd="0" presId="urn:microsoft.com/office/officeart/2005/8/layout/hierarchy2"/>
    <dgm:cxn modelId="{9DE4AC05-A9C0-4BA8-B1C9-2FFE6A807F99}" type="presOf" srcId="{D623EF33-9080-46B9-8ACA-658D355496F6}" destId="{E2991CEE-6C2E-446B-82A2-CFEB73337B5E}" srcOrd="0" destOrd="0" presId="urn:microsoft.com/office/officeart/2005/8/layout/hierarchy2"/>
    <dgm:cxn modelId="{437EEB05-611E-45B4-BB9D-0B344382579A}" type="presOf" srcId="{E490C695-3868-450B-9754-CBBAB6F0C525}" destId="{5D9EAA57-E29D-4958-8EDB-1881B5659A7D}" srcOrd="0" destOrd="0" presId="urn:microsoft.com/office/officeart/2005/8/layout/hierarchy2"/>
    <dgm:cxn modelId="{E9ABB006-9CCF-4CE4-A23B-563A591E413A}" type="presOf" srcId="{3EB7F263-03A6-417E-8026-7D8D085EFF22}" destId="{16D15EFC-F894-4A72-B7AF-D976116C15D4}" srcOrd="0" destOrd="0" presId="urn:microsoft.com/office/officeart/2005/8/layout/hierarchy2"/>
    <dgm:cxn modelId="{D2F0920E-472E-4967-A7E7-0ED243FCCA17}" type="presOf" srcId="{58B0EDCC-8CB7-4CE2-BEEC-686E0A098A26}" destId="{C13A37F3-AD2D-4041-81CA-8FBE4AC439FF}" srcOrd="0" destOrd="0" presId="urn:microsoft.com/office/officeart/2005/8/layout/hierarchy2"/>
    <dgm:cxn modelId="{3D7CE30F-F07E-4C8A-802A-2DA30AD81C63}" type="presOf" srcId="{6B679E2F-9C6E-4AE6-97B4-806C7D819CF3}" destId="{67A5D453-37AA-4BF4-9477-F7E499D06D5D}" srcOrd="0" destOrd="0" presId="urn:microsoft.com/office/officeart/2005/8/layout/hierarchy2"/>
    <dgm:cxn modelId="{3BD9E711-AF93-4F94-B96C-6E67913A6E6C}" type="presOf" srcId="{41A7977B-8D3E-4373-B5DC-97274804164B}" destId="{E95296EE-90CA-46D1-B7F5-706BF3F76DF7}" srcOrd="1" destOrd="0" presId="urn:microsoft.com/office/officeart/2005/8/layout/hierarchy2"/>
    <dgm:cxn modelId="{5D7D5216-48AE-4C5E-A53C-813ABDC64154}" type="presOf" srcId="{AD2578DF-2A46-4616-B439-B8B32740A1A0}" destId="{1246EEEC-6BA8-4AA5-AAF4-0DA5539B27CB}" srcOrd="1" destOrd="0" presId="urn:microsoft.com/office/officeart/2005/8/layout/hierarchy2"/>
    <dgm:cxn modelId="{1C865617-BF28-45F9-8628-5ED44F593508}" srcId="{9601D367-120D-48A2-A5E4-D171DBA03254}" destId="{A2B93D20-BF24-4853-B4FC-D181ECFA5EAD}" srcOrd="0" destOrd="0" parTransId="{41A7977B-8D3E-4373-B5DC-97274804164B}" sibTransId="{323F6A30-7C06-4B2F-A779-D77D76F550B4}"/>
    <dgm:cxn modelId="{950EAD1D-DDAD-4EDB-B32C-67524B240FAD}" type="presOf" srcId="{FDAD33AB-0EBB-49BB-91B0-D5E7F7C54008}" destId="{07D4F7CA-881B-4A7E-95E2-B3E955B3E42B}" srcOrd="0" destOrd="0" presId="urn:microsoft.com/office/officeart/2005/8/layout/hierarchy2"/>
    <dgm:cxn modelId="{5C3E6D20-0908-49D2-ABFA-45949F981833}" srcId="{6B679E2F-9C6E-4AE6-97B4-806C7D819CF3}" destId="{FDAD33AB-0EBB-49BB-91B0-D5E7F7C54008}" srcOrd="1" destOrd="0" parTransId="{883683B7-2307-4ADB-A478-3A388FC7ECA7}" sibTransId="{7C8F4520-1EE7-4EF8-8E35-C6CD18C4C685}"/>
    <dgm:cxn modelId="{9463AF20-9404-420A-9929-5BC0CE6712E5}" type="presOf" srcId="{4830FA70-CD4F-46C4-92D7-7E21E2AA7FEE}" destId="{F059939C-77AC-441F-BBAD-A7765EA47947}" srcOrd="0" destOrd="0" presId="urn:microsoft.com/office/officeart/2005/8/layout/hierarchy2"/>
    <dgm:cxn modelId="{F547B921-E609-4897-8D80-F7E046A67BA8}" srcId="{96F6B8B7-7673-43DC-87E4-1D08BA0ADE87}" destId="{07AF3D7C-A126-4103-8EFA-FACE860664DB}" srcOrd="3" destOrd="0" parTransId="{28E42D96-9666-4304-BA4A-372F0D86D50E}" sibTransId="{900843EE-4253-4624-A76A-0B0D54E497B5}"/>
    <dgm:cxn modelId="{AE3B3324-9A58-4F8C-9973-48576CDF2043}" type="presOf" srcId="{66991FEF-AE12-4D33-AA03-1CCF54D56F55}" destId="{B68E3363-5829-4480-A162-81D9977048D9}" srcOrd="0" destOrd="0" presId="urn:microsoft.com/office/officeart/2005/8/layout/hierarchy2"/>
    <dgm:cxn modelId="{266D3026-0C6C-4063-8EF3-BB02501EE89B}" srcId="{6B679E2F-9C6E-4AE6-97B4-806C7D819CF3}" destId="{C740BC2D-3BA3-4005-BC27-4FEF1113C66D}" srcOrd="0" destOrd="0" parTransId="{AD2578DF-2A46-4616-B439-B8B32740A1A0}" sibTransId="{0F20133B-5F1A-446A-8120-B00F6EE35DAC}"/>
    <dgm:cxn modelId="{A858452A-3A48-426A-802F-44CE23197634}" type="presOf" srcId="{6D651E30-4D3E-47C5-8163-2E3A60ECA451}" destId="{891E6039-C955-4F0D-B194-F7AE1E3912F9}" srcOrd="0" destOrd="0" presId="urn:microsoft.com/office/officeart/2005/8/layout/hierarchy2"/>
    <dgm:cxn modelId="{3A97B032-6A85-477E-9A21-0A9D28304A3A}" type="presOf" srcId="{769A1784-52FB-4FC7-B58E-569786028FAB}" destId="{785B4D40-A8BE-4AEB-81A7-72C4188CEE95}" srcOrd="1" destOrd="0" presId="urn:microsoft.com/office/officeart/2005/8/layout/hierarchy2"/>
    <dgm:cxn modelId="{4DDCFE3B-6407-4B3F-812D-9BCC067543E3}" type="presOf" srcId="{4308DFD4-EFA5-4993-B83A-60BD6FA42520}" destId="{5EF75DE2-4E42-42D7-942A-9A39C7263123}" srcOrd="0" destOrd="0" presId="urn:microsoft.com/office/officeart/2005/8/layout/hierarchy2"/>
    <dgm:cxn modelId="{F744DA5C-10D4-4EBE-ABEB-F817948182A8}" type="presOf" srcId="{41A7977B-8D3E-4373-B5DC-97274804164B}" destId="{9F59C23B-5B97-4B6B-9B98-0FA4C74CF830}" srcOrd="0" destOrd="0" presId="urn:microsoft.com/office/officeart/2005/8/layout/hierarchy2"/>
    <dgm:cxn modelId="{28D66A60-CE42-4AC3-A1E7-6C8A8D132F2D}" type="presOf" srcId="{63F276DA-83BB-4EA5-B7D8-193A85F1C576}" destId="{6B69E820-7345-469B-AB5C-DF4D526D1430}" srcOrd="1" destOrd="0" presId="urn:microsoft.com/office/officeart/2005/8/layout/hierarchy2"/>
    <dgm:cxn modelId="{F50CA662-0137-47EB-84E9-7E52CFE96DA9}" type="presOf" srcId="{883683B7-2307-4ADB-A478-3A388FC7ECA7}" destId="{CD480DD4-74D9-459F-8EB4-9FE0ABDECEE4}" srcOrd="1" destOrd="0" presId="urn:microsoft.com/office/officeart/2005/8/layout/hierarchy2"/>
    <dgm:cxn modelId="{40B77045-76E9-4395-8AD5-F48D0F72C38D}" type="presOf" srcId="{63F276DA-83BB-4EA5-B7D8-193A85F1C576}" destId="{7D8AA67E-485B-4A6B-BFDF-4B2317BBDA5B}" srcOrd="0" destOrd="0" presId="urn:microsoft.com/office/officeart/2005/8/layout/hierarchy2"/>
    <dgm:cxn modelId="{D478B845-6405-49C0-8494-F8EAD97048CC}" type="presOf" srcId="{605C6516-9312-4BB2-8086-9E2E4368FE2A}" destId="{EDDD801B-E60D-4F99-BDA8-CEB44FE9C828}" srcOrd="0" destOrd="0" presId="urn:microsoft.com/office/officeart/2005/8/layout/hierarchy2"/>
    <dgm:cxn modelId="{661F2146-3A12-48B1-B112-C42D1C55FBDB}" srcId="{FBF3C0DF-CF50-424E-B327-40F6712C5AE5}" destId="{966D4AF1-DD38-4F6C-ABAF-11A0E9715495}" srcOrd="0" destOrd="0" parTransId="{D623EF33-9080-46B9-8ACA-658D355496F6}" sibTransId="{905FCD1E-324E-4AE4-B7A3-89E3EEF33F4C}"/>
    <dgm:cxn modelId="{4277AA68-E381-4021-81DB-91A3D63D8810}" type="presOf" srcId="{4830FA70-CD4F-46C4-92D7-7E21E2AA7FEE}" destId="{E96B6F6B-97F7-4855-8CF3-5DE7F7756C8C}" srcOrd="1" destOrd="0" presId="urn:microsoft.com/office/officeart/2005/8/layout/hierarchy2"/>
    <dgm:cxn modelId="{491E856A-979C-4B9E-A95F-D849260CB49F}" type="presOf" srcId="{28E42D96-9666-4304-BA4A-372F0D86D50E}" destId="{28A647A3-CB71-4F0B-9069-338D51566FEF}" srcOrd="1" destOrd="0" presId="urn:microsoft.com/office/officeart/2005/8/layout/hierarchy2"/>
    <dgm:cxn modelId="{60DC464C-91B3-4922-8212-69F962460A0C}" type="presOf" srcId="{96F6B8B7-7673-43DC-87E4-1D08BA0ADE87}" destId="{ACD213F3-36D6-4C86-AC2C-360B3649CCD6}" srcOrd="0" destOrd="0" presId="urn:microsoft.com/office/officeart/2005/8/layout/hierarchy2"/>
    <dgm:cxn modelId="{D0CF4A6C-72CF-4DA8-95A1-861453C0E2B9}" type="presOf" srcId="{FBF3C0DF-CF50-424E-B327-40F6712C5AE5}" destId="{166D2EE5-ED7C-44DC-826D-8E5F61C0E596}" srcOrd="0" destOrd="0" presId="urn:microsoft.com/office/officeart/2005/8/layout/hierarchy2"/>
    <dgm:cxn modelId="{8FF7C36F-958B-41B9-BAF2-00FCC5F0A7F8}" srcId="{E380266A-D241-4D7F-8F77-7DDC47A92260}" destId="{9601D367-120D-48A2-A5E4-D171DBA03254}" srcOrd="0" destOrd="0" parTransId="{4308DFD4-EFA5-4993-B83A-60BD6FA42520}" sibTransId="{8A6EB5F2-2BF2-4C2A-8320-84EE30CD5B1F}"/>
    <dgm:cxn modelId="{B5B14072-6271-41FA-984F-23852F4134B0}" type="presOf" srcId="{71023318-B031-48C8-B848-CD38AD613853}" destId="{A5627465-63A8-49D2-BAC8-4426644796BC}" srcOrd="0" destOrd="0" presId="urn:microsoft.com/office/officeart/2005/8/layout/hierarchy2"/>
    <dgm:cxn modelId="{02054873-EF0F-494E-963A-8EB2E7A390D0}" type="presOf" srcId="{843FB2CF-F0FC-4032-9D0D-D1C15641D990}" destId="{066AF20A-FA5B-4D68-AB72-6E85D22DEDD6}" srcOrd="0" destOrd="0" presId="urn:microsoft.com/office/officeart/2005/8/layout/hierarchy2"/>
    <dgm:cxn modelId="{D39F8874-619E-445F-AE8C-A7A452D0C5C0}" type="presOf" srcId="{4A4DE4AF-CB56-4FB6-B508-B925E5F6989E}" destId="{69786E99-6970-48D6-8E07-9499B1D159DB}" srcOrd="1" destOrd="0" presId="urn:microsoft.com/office/officeart/2005/8/layout/hierarchy2"/>
    <dgm:cxn modelId="{5FD70156-3595-424F-A6E0-B2B1EF30F80C}" srcId="{FBF3C0DF-CF50-424E-B327-40F6712C5AE5}" destId="{71023318-B031-48C8-B848-CD38AD613853}" srcOrd="1" destOrd="0" parTransId="{63F276DA-83BB-4EA5-B7D8-193A85F1C576}" sibTransId="{A675D104-1302-4C30-B086-9CE910FD540D}"/>
    <dgm:cxn modelId="{7AB17856-A88F-4DF7-ADFE-10D310FCC842}" type="presOf" srcId="{883683B7-2307-4ADB-A478-3A388FC7ECA7}" destId="{DA678E07-5524-4A21-8F7F-0E11581AFC78}" srcOrd="0" destOrd="0" presId="urn:microsoft.com/office/officeart/2005/8/layout/hierarchy2"/>
    <dgm:cxn modelId="{4F4DAB78-124B-4212-BD49-9195345D19C7}" type="presOf" srcId="{966D4AF1-DD38-4F6C-ABAF-11A0E9715495}" destId="{22091265-106D-489C-B909-105451C8AC4C}" srcOrd="0" destOrd="0" presId="urn:microsoft.com/office/officeart/2005/8/layout/hierarchy2"/>
    <dgm:cxn modelId="{F8A6A87A-AA97-400B-8621-EC666128D001}" type="presOf" srcId="{AD2578DF-2A46-4616-B439-B8B32740A1A0}" destId="{D600F1D4-F461-4054-AD6F-6C1A96F03D96}" srcOrd="0" destOrd="0" presId="urn:microsoft.com/office/officeart/2005/8/layout/hierarchy2"/>
    <dgm:cxn modelId="{D52CB87E-EBB0-4F55-A5E5-583CEF322E41}" type="presOf" srcId="{89474127-83D8-4753-953A-A3EB9CA21ADE}" destId="{5F60AD42-1DBD-4EF7-A6B9-4C4BFF4AFCCF}" srcOrd="0" destOrd="0" presId="urn:microsoft.com/office/officeart/2005/8/layout/hierarchy2"/>
    <dgm:cxn modelId="{415C4A7F-7A8C-4EB3-995A-4FA5F80E4B9A}" type="presOf" srcId="{D623EF33-9080-46B9-8ACA-658D355496F6}" destId="{CEBB3332-6529-4C35-8B52-C1C89D83BC91}" srcOrd="1" destOrd="0" presId="urn:microsoft.com/office/officeart/2005/8/layout/hierarchy2"/>
    <dgm:cxn modelId="{47BC3D83-8F75-4743-BD67-52F26520019B}" srcId="{6B679E2F-9C6E-4AE6-97B4-806C7D819CF3}" destId="{ABBF8D42-B387-41B4-944F-E68BD9A235F2}" srcOrd="2" destOrd="0" parTransId="{3EB7F263-03A6-417E-8026-7D8D085EFF22}" sibTransId="{0D3CF95A-AE4A-4727-8EFA-12410FCBA74D}"/>
    <dgm:cxn modelId="{9A5F8884-57FE-45B5-9AD1-BCE800EF6A3A}" type="presOf" srcId="{A2B93D20-BF24-4853-B4FC-D181ECFA5EAD}" destId="{96296F65-20F3-483F-9F17-716AE5D29054}" srcOrd="0" destOrd="0" presId="urn:microsoft.com/office/officeart/2005/8/layout/hierarchy2"/>
    <dgm:cxn modelId="{5B2C3F88-C89F-441E-9644-F62EC072A1E7}" type="presOf" srcId="{A6EB0619-A8E2-44C5-931C-205606F7D53E}" destId="{7A95A585-0B95-46DC-89C9-74A72DE1CF45}" srcOrd="0" destOrd="0" presId="urn:microsoft.com/office/officeart/2005/8/layout/hierarchy2"/>
    <dgm:cxn modelId="{C5E3879B-464D-4D21-8766-B80BE1B317F5}" type="presOf" srcId="{6D651E30-4D3E-47C5-8163-2E3A60ECA451}" destId="{6D594957-D3C2-4A05-8836-4E904E4E971F}" srcOrd="1" destOrd="0" presId="urn:microsoft.com/office/officeart/2005/8/layout/hierarchy2"/>
    <dgm:cxn modelId="{1D7E3FA4-5B2A-443F-9C13-6411246172A2}" srcId="{96F6B8B7-7673-43DC-87E4-1D08BA0ADE87}" destId="{843FB2CF-F0FC-4032-9D0D-D1C15641D990}" srcOrd="0" destOrd="0" parTransId="{4A4DE4AF-CB56-4FB6-B508-B925E5F6989E}" sibTransId="{0C88AB43-9C05-43ED-84EC-B806F9C2401C}"/>
    <dgm:cxn modelId="{92C95BA4-0F11-4670-B362-F9E5E0323364}" srcId="{96F6B8B7-7673-43DC-87E4-1D08BA0ADE87}" destId="{F3430550-A2F1-4DFF-B80E-0E256D934E96}" srcOrd="1" destOrd="0" parTransId="{4830FA70-CD4F-46C4-92D7-7E21E2AA7FEE}" sibTransId="{531FE395-B484-45E3-91C4-FE93308AF93A}"/>
    <dgm:cxn modelId="{48442BA5-BBDD-411F-A8B9-10DC4BAEBCC2}" type="presOf" srcId="{28E42D96-9666-4304-BA4A-372F0D86D50E}" destId="{AAAB39DC-5011-47A5-8285-1902400BD418}" srcOrd="0" destOrd="0" presId="urn:microsoft.com/office/officeart/2005/8/layout/hierarchy2"/>
    <dgm:cxn modelId="{AB26B1A6-3662-49B2-81E3-5BB463CB51DD}" srcId="{58B0EDCC-8CB7-4CE2-BEEC-686E0A098A26}" destId="{E380266A-D241-4D7F-8F77-7DDC47A92260}" srcOrd="0" destOrd="0" parTransId="{0A853776-175C-4426-A310-4678E802E60C}" sibTransId="{191AB665-6DB5-4D4B-A754-4D6D56025647}"/>
    <dgm:cxn modelId="{47DB26AB-C612-4ED2-95BF-94BB15638408}" type="presOf" srcId="{A6EB0619-A8E2-44C5-931C-205606F7D53E}" destId="{4A33B4ED-C673-42CE-847B-D7EDA439FD9D}" srcOrd="1" destOrd="0" presId="urn:microsoft.com/office/officeart/2005/8/layout/hierarchy2"/>
    <dgm:cxn modelId="{23B697B0-0EF1-45A2-A66F-8885B61D4B93}" type="presOf" srcId="{4A4DE4AF-CB56-4FB6-B508-B925E5F6989E}" destId="{B7B1DCFD-2181-44A8-83FC-95767D0DF49C}" srcOrd="0" destOrd="0" presId="urn:microsoft.com/office/officeart/2005/8/layout/hierarchy2"/>
    <dgm:cxn modelId="{13AC81B9-7779-461C-8FA8-C9A2D61E2FA0}" srcId="{E380266A-D241-4D7F-8F77-7DDC47A92260}" destId="{96F6B8B7-7673-43DC-87E4-1D08BA0ADE87}" srcOrd="2" destOrd="0" parTransId="{6D651E30-4D3E-47C5-8163-2E3A60ECA451}" sibTransId="{F2449008-4E3A-4134-ADBE-36461474D1E1}"/>
    <dgm:cxn modelId="{029E33C2-A051-40C5-B863-AB1FF8EAE355}" type="presOf" srcId="{9601D367-120D-48A2-A5E4-D171DBA03254}" destId="{6397D0C3-6B9F-4B5B-B3DD-B65381389AB5}" srcOrd="0" destOrd="0" presId="urn:microsoft.com/office/officeart/2005/8/layout/hierarchy2"/>
    <dgm:cxn modelId="{7FC408C9-C733-4C91-A6C7-263F04BE64A4}" type="presOf" srcId="{769A1784-52FB-4FC7-B58E-569786028FAB}" destId="{074ADB06-C5B0-4ADC-BE36-DCF36337DFE0}" srcOrd="0" destOrd="0" presId="urn:microsoft.com/office/officeart/2005/8/layout/hierarchy2"/>
    <dgm:cxn modelId="{39FEEFC9-F2EF-4572-935F-19807ACDCBF0}" srcId="{E380266A-D241-4D7F-8F77-7DDC47A92260}" destId="{FBF3C0DF-CF50-424E-B327-40F6712C5AE5}" srcOrd="1" destOrd="0" parTransId="{769A1784-52FB-4FC7-B58E-569786028FAB}" sibTransId="{B137B743-788C-44CA-B359-C88AB013F8BA}"/>
    <dgm:cxn modelId="{AB0C0ACB-1486-4140-865F-AEBECB6D2D05}" type="presOf" srcId="{E380266A-D241-4D7F-8F77-7DDC47A92260}" destId="{ADA222A9-D55D-4CA5-B82F-18D911353B40}" srcOrd="0" destOrd="0" presId="urn:microsoft.com/office/officeart/2005/8/layout/hierarchy2"/>
    <dgm:cxn modelId="{7856D8CC-0BE7-4DC2-B6E8-75B22052C5A1}" type="presOf" srcId="{89474127-83D8-4753-953A-A3EB9CA21ADE}" destId="{B31B1167-0D91-4222-85F1-3C4BADAD193C}" srcOrd="1" destOrd="0" presId="urn:microsoft.com/office/officeart/2005/8/layout/hierarchy2"/>
    <dgm:cxn modelId="{FD876DCF-0FFC-4371-BACC-0A967A8CA6EA}" type="presOf" srcId="{ABBF8D42-B387-41B4-944F-E68BD9A235F2}" destId="{399EC402-5550-44C3-B1F9-C95992E21DDC}" srcOrd="0" destOrd="0" presId="urn:microsoft.com/office/officeart/2005/8/layout/hierarchy2"/>
    <dgm:cxn modelId="{408432D2-2BAF-472C-A2B1-9C87B9E41A76}" srcId="{96F6B8B7-7673-43DC-87E4-1D08BA0ADE87}" destId="{66991FEF-AE12-4D33-AA03-1CCF54D56F55}" srcOrd="2" destOrd="0" parTransId="{A6EB0619-A8E2-44C5-931C-205606F7D53E}" sibTransId="{8CF97562-AD5D-43CF-9AE5-1790C4EAACBB}"/>
    <dgm:cxn modelId="{455F62D4-D016-43A3-832D-963D3AE7DB20}" type="presOf" srcId="{C740BC2D-3BA3-4005-BC27-4FEF1113C66D}" destId="{FE7A539E-B524-4E3D-9871-15BBF80F287E}" srcOrd="0" destOrd="0" presId="urn:microsoft.com/office/officeart/2005/8/layout/hierarchy2"/>
    <dgm:cxn modelId="{0B38CDDD-457E-4113-BB06-C0A38FD0251C}" type="presOf" srcId="{07AF3D7C-A126-4103-8EFA-FACE860664DB}" destId="{870BAB8D-9A90-4450-8527-53EF68AC29F1}" srcOrd="0" destOrd="0" presId="urn:microsoft.com/office/officeart/2005/8/layout/hierarchy2"/>
    <dgm:cxn modelId="{3CCC21E5-7F36-4D1B-94C6-2A2B1013EA9E}" srcId="{E380266A-D241-4D7F-8F77-7DDC47A92260}" destId="{6B679E2F-9C6E-4AE6-97B4-806C7D819CF3}" srcOrd="3" destOrd="0" parTransId="{89474127-83D8-4753-953A-A3EB9CA21ADE}" sibTransId="{06BD55C1-D252-4CEC-90A9-84D6336D251B}"/>
    <dgm:cxn modelId="{67A63AF1-8571-4CE8-A331-C2CC2F1A8109}" srcId="{6B679E2F-9C6E-4AE6-97B4-806C7D819CF3}" destId="{E490C695-3868-450B-9754-CBBAB6F0C525}" srcOrd="3" destOrd="0" parTransId="{605C6516-9312-4BB2-8086-9E2E4368FE2A}" sibTransId="{C1F75AEF-1A65-4EA2-A68B-0B60D5187805}"/>
    <dgm:cxn modelId="{895C2DF6-5CC3-4C10-A9F4-7D7A0F8A50A9}" type="presOf" srcId="{605C6516-9312-4BB2-8086-9E2E4368FE2A}" destId="{A09C76A8-749F-4E8A-AAD5-8A20BDB0437A}" srcOrd="1" destOrd="0" presId="urn:microsoft.com/office/officeart/2005/8/layout/hierarchy2"/>
    <dgm:cxn modelId="{40FD93F6-4F79-4A65-98A7-F2E52E381FFE}" type="presOf" srcId="{3EB7F263-03A6-417E-8026-7D8D085EFF22}" destId="{6F39BEAA-16D3-424E-8D61-907E88F9AE7F}" srcOrd="1" destOrd="0" presId="urn:microsoft.com/office/officeart/2005/8/layout/hierarchy2"/>
    <dgm:cxn modelId="{982905FF-7097-44C5-AB8A-129DB5834B84}" type="presOf" srcId="{F3430550-A2F1-4DFF-B80E-0E256D934E96}" destId="{A597F2C2-C473-4B49-BC96-1ABD2CBBDCC9}" srcOrd="0" destOrd="0" presId="urn:microsoft.com/office/officeart/2005/8/layout/hierarchy2"/>
    <dgm:cxn modelId="{42DB122F-5BFE-48C1-B12C-0D7B44E88B12}" type="presParOf" srcId="{C13A37F3-AD2D-4041-81CA-8FBE4AC439FF}" destId="{65C28712-83C7-48E7-B495-C79D180D4751}" srcOrd="0" destOrd="0" presId="urn:microsoft.com/office/officeart/2005/8/layout/hierarchy2"/>
    <dgm:cxn modelId="{AF0D264B-C1D6-454B-AA49-FE803A7F0AF1}" type="presParOf" srcId="{65C28712-83C7-48E7-B495-C79D180D4751}" destId="{ADA222A9-D55D-4CA5-B82F-18D911353B40}" srcOrd="0" destOrd="0" presId="urn:microsoft.com/office/officeart/2005/8/layout/hierarchy2"/>
    <dgm:cxn modelId="{2BAB23F2-B1AF-447D-8E4A-1DBDE2F08F6B}" type="presParOf" srcId="{65C28712-83C7-48E7-B495-C79D180D4751}" destId="{1E1A9FF9-C23C-473C-B3FD-62D1F5A51CC4}" srcOrd="1" destOrd="0" presId="urn:microsoft.com/office/officeart/2005/8/layout/hierarchy2"/>
    <dgm:cxn modelId="{DE7BAB67-D442-4869-BB0D-0BD53D1E46A1}" type="presParOf" srcId="{1E1A9FF9-C23C-473C-B3FD-62D1F5A51CC4}" destId="{5EF75DE2-4E42-42D7-942A-9A39C7263123}" srcOrd="0" destOrd="0" presId="urn:microsoft.com/office/officeart/2005/8/layout/hierarchy2"/>
    <dgm:cxn modelId="{FDC3BD8B-4B12-4576-9564-41426C406057}" type="presParOf" srcId="{5EF75DE2-4E42-42D7-942A-9A39C7263123}" destId="{4275A61C-159E-4275-AAB1-8B8033336A49}" srcOrd="0" destOrd="0" presId="urn:microsoft.com/office/officeart/2005/8/layout/hierarchy2"/>
    <dgm:cxn modelId="{24203B14-76CE-466F-A2A8-A4C7637022DE}" type="presParOf" srcId="{1E1A9FF9-C23C-473C-B3FD-62D1F5A51CC4}" destId="{57305AB6-BDC8-4814-8E9D-CB1918E14C0D}" srcOrd="1" destOrd="0" presId="urn:microsoft.com/office/officeart/2005/8/layout/hierarchy2"/>
    <dgm:cxn modelId="{4B4C2753-AB03-4DF3-8DF3-00653C3EC63B}" type="presParOf" srcId="{57305AB6-BDC8-4814-8E9D-CB1918E14C0D}" destId="{6397D0C3-6B9F-4B5B-B3DD-B65381389AB5}" srcOrd="0" destOrd="0" presId="urn:microsoft.com/office/officeart/2005/8/layout/hierarchy2"/>
    <dgm:cxn modelId="{1A1AF3CE-EEC5-4407-A6BA-9BE583086943}" type="presParOf" srcId="{57305AB6-BDC8-4814-8E9D-CB1918E14C0D}" destId="{77FD41A7-C1AA-4BC3-8F39-1599987601D5}" srcOrd="1" destOrd="0" presId="urn:microsoft.com/office/officeart/2005/8/layout/hierarchy2"/>
    <dgm:cxn modelId="{34ED1E38-717F-42D5-B248-EABA365D445A}" type="presParOf" srcId="{77FD41A7-C1AA-4BC3-8F39-1599987601D5}" destId="{9F59C23B-5B97-4B6B-9B98-0FA4C74CF830}" srcOrd="0" destOrd="0" presId="urn:microsoft.com/office/officeart/2005/8/layout/hierarchy2"/>
    <dgm:cxn modelId="{A370B32F-85D6-46A5-8E96-DA9C77DA690E}" type="presParOf" srcId="{9F59C23B-5B97-4B6B-9B98-0FA4C74CF830}" destId="{E95296EE-90CA-46D1-B7F5-706BF3F76DF7}" srcOrd="0" destOrd="0" presId="urn:microsoft.com/office/officeart/2005/8/layout/hierarchy2"/>
    <dgm:cxn modelId="{1ADC7FE0-7B2C-451D-8AAA-E204E352363D}" type="presParOf" srcId="{77FD41A7-C1AA-4BC3-8F39-1599987601D5}" destId="{0C0A20B1-818D-47CF-A9F7-5DD1DA938D5D}" srcOrd="1" destOrd="0" presId="urn:microsoft.com/office/officeart/2005/8/layout/hierarchy2"/>
    <dgm:cxn modelId="{FB6015F1-7685-449F-ACD3-71715E077BA2}" type="presParOf" srcId="{0C0A20B1-818D-47CF-A9F7-5DD1DA938D5D}" destId="{96296F65-20F3-483F-9F17-716AE5D29054}" srcOrd="0" destOrd="0" presId="urn:microsoft.com/office/officeart/2005/8/layout/hierarchy2"/>
    <dgm:cxn modelId="{008945BD-74C4-4A8A-B616-468C0058F9B7}" type="presParOf" srcId="{0C0A20B1-818D-47CF-A9F7-5DD1DA938D5D}" destId="{265ED978-FF40-469D-80AB-660EF16702D9}" srcOrd="1" destOrd="0" presId="urn:microsoft.com/office/officeart/2005/8/layout/hierarchy2"/>
    <dgm:cxn modelId="{49213B81-75D9-42AD-A6F5-853F855D5E9B}" type="presParOf" srcId="{1E1A9FF9-C23C-473C-B3FD-62D1F5A51CC4}" destId="{074ADB06-C5B0-4ADC-BE36-DCF36337DFE0}" srcOrd="2" destOrd="0" presId="urn:microsoft.com/office/officeart/2005/8/layout/hierarchy2"/>
    <dgm:cxn modelId="{69502A67-2A33-4938-A893-9C674956A36A}" type="presParOf" srcId="{074ADB06-C5B0-4ADC-BE36-DCF36337DFE0}" destId="{785B4D40-A8BE-4AEB-81A7-72C4188CEE95}" srcOrd="0" destOrd="0" presId="urn:microsoft.com/office/officeart/2005/8/layout/hierarchy2"/>
    <dgm:cxn modelId="{E2E0B736-6BA2-4D5F-BA90-D14372A7485A}" type="presParOf" srcId="{1E1A9FF9-C23C-473C-B3FD-62D1F5A51CC4}" destId="{158AEA4F-9008-47C9-96EC-8C5FCC21935E}" srcOrd="3" destOrd="0" presId="urn:microsoft.com/office/officeart/2005/8/layout/hierarchy2"/>
    <dgm:cxn modelId="{54420DF8-3299-446D-ACC9-B91FAE76977F}" type="presParOf" srcId="{158AEA4F-9008-47C9-96EC-8C5FCC21935E}" destId="{166D2EE5-ED7C-44DC-826D-8E5F61C0E596}" srcOrd="0" destOrd="0" presId="urn:microsoft.com/office/officeart/2005/8/layout/hierarchy2"/>
    <dgm:cxn modelId="{FCC597AA-E1BF-49D2-A9FC-2088C8A3A8C2}" type="presParOf" srcId="{158AEA4F-9008-47C9-96EC-8C5FCC21935E}" destId="{AFA1A872-1A81-4CF8-9FD5-DBF3AF9F7795}" srcOrd="1" destOrd="0" presId="urn:microsoft.com/office/officeart/2005/8/layout/hierarchy2"/>
    <dgm:cxn modelId="{D4E397CA-F4E7-43B0-AFDE-3A809E1C1B60}" type="presParOf" srcId="{AFA1A872-1A81-4CF8-9FD5-DBF3AF9F7795}" destId="{E2991CEE-6C2E-446B-82A2-CFEB73337B5E}" srcOrd="0" destOrd="0" presId="urn:microsoft.com/office/officeart/2005/8/layout/hierarchy2"/>
    <dgm:cxn modelId="{28D2612B-F3F0-4DE9-BBFE-D84377F8057D}" type="presParOf" srcId="{E2991CEE-6C2E-446B-82A2-CFEB73337B5E}" destId="{CEBB3332-6529-4C35-8B52-C1C89D83BC91}" srcOrd="0" destOrd="0" presId="urn:microsoft.com/office/officeart/2005/8/layout/hierarchy2"/>
    <dgm:cxn modelId="{F74967B9-B6E4-4EC2-83CC-B5E9D553308C}" type="presParOf" srcId="{AFA1A872-1A81-4CF8-9FD5-DBF3AF9F7795}" destId="{AE88E8D3-335A-433D-82D2-1A78C574839D}" srcOrd="1" destOrd="0" presId="urn:microsoft.com/office/officeart/2005/8/layout/hierarchy2"/>
    <dgm:cxn modelId="{65DFD591-88BC-4C91-881E-35198E5EAF91}" type="presParOf" srcId="{AE88E8D3-335A-433D-82D2-1A78C574839D}" destId="{22091265-106D-489C-B909-105451C8AC4C}" srcOrd="0" destOrd="0" presId="urn:microsoft.com/office/officeart/2005/8/layout/hierarchy2"/>
    <dgm:cxn modelId="{B6FCD70B-4575-4419-A734-669A5D37E4EB}" type="presParOf" srcId="{AE88E8D3-335A-433D-82D2-1A78C574839D}" destId="{C2BA2D56-B7F5-4CF0-AD1A-9BDD563FC1B5}" srcOrd="1" destOrd="0" presId="urn:microsoft.com/office/officeart/2005/8/layout/hierarchy2"/>
    <dgm:cxn modelId="{72496D9B-DF23-4942-A38A-C973CFAD2FFF}" type="presParOf" srcId="{AFA1A872-1A81-4CF8-9FD5-DBF3AF9F7795}" destId="{7D8AA67E-485B-4A6B-BFDF-4B2317BBDA5B}" srcOrd="2" destOrd="0" presId="urn:microsoft.com/office/officeart/2005/8/layout/hierarchy2"/>
    <dgm:cxn modelId="{0632C6D8-4C7C-4C6F-B794-E54D71B1AF4A}" type="presParOf" srcId="{7D8AA67E-485B-4A6B-BFDF-4B2317BBDA5B}" destId="{6B69E820-7345-469B-AB5C-DF4D526D1430}" srcOrd="0" destOrd="0" presId="urn:microsoft.com/office/officeart/2005/8/layout/hierarchy2"/>
    <dgm:cxn modelId="{C749ECA6-66A9-44AA-AF6B-723B5B015592}" type="presParOf" srcId="{AFA1A872-1A81-4CF8-9FD5-DBF3AF9F7795}" destId="{285E991B-F029-4D88-91A5-B5F602B39818}" srcOrd="3" destOrd="0" presId="urn:microsoft.com/office/officeart/2005/8/layout/hierarchy2"/>
    <dgm:cxn modelId="{6911C233-C681-4ABA-BC7D-542A7C07BE7A}" type="presParOf" srcId="{285E991B-F029-4D88-91A5-B5F602B39818}" destId="{A5627465-63A8-49D2-BAC8-4426644796BC}" srcOrd="0" destOrd="0" presId="urn:microsoft.com/office/officeart/2005/8/layout/hierarchy2"/>
    <dgm:cxn modelId="{CD097949-871E-41A4-901A-DFC15C224F99}" type="presParOf" srcId="{285E991B-F029-4D88-91A5-B5F602B39818}" destId="{2437C2DA-F22B-4045-97EA-46F3A4E35B5D}" srcOrd="1" destOrd="0" presId="urn:microsoft.com/office/officeart/2005/8/layout/hierarchy2"/>
    <dgm:cxn modelId="{199689F8-5BDA-4D33-BA41-70F3162177C6}" type="presParOf" srcId="{1E1A9FF9-C23C-473C-B3FD-62D1F5A51CC4}" destId="{891E6039-C955-4F0D-B194-F7AE1E3912F9}" srcOrd="4" destOrd="0" presId="urn:microsoft.com/office/officeart/2005/8/layout/hierarchy2"/>
    <dgm:cxn modelId="{383F98C1-E6F4-44F9-B13C-834A603D42C9}" type="presParOf" srcId="{891E6039-C955-4F0D-B194-F7AE1E3912F9}" destId="{6D594957-D3C2-4A05-8836-4E904E4E971F}" srcOrd="0" destOrd="0" presId="urn:microsoft.com/office/officeart/2005/8/layout/hierarchy2"/>
    <dgm:cxn modelId="{480637E9-66BF-4A2D-AE04-BF44EAD5A803}" type="presParOf" srcId="{1E1A9FF9-C23C-473C-B3FD-62D1F5A51CC4}" destId="{C28DCFE8-8043-4AEA-B08E-D9D8FCD02FC2}" srcOrd="5" destOrd="0" presId="urn:microsoft.com/office/officeart/2005/8/layout/hierarchy2"/>
    <dgm:cxn modelId="{E54DBF7E-E80E-4A7C-B55D-D3E260825721}" type="presParOf" srcId="{C28DCFE8-8043-4AEA-B08E-D9D8FCD02FC2}" destId="{ACD213F3-36D6-4C86-AC2C-360B3649CCD6}" srcOrd="0" destOrd="0" presId="urn:microsoft.com/office/officeart/2005/8/layout/hierarchy2"/>
    <dgm:cxn modelId="{69C1D4A3-6C2C-4126-B968-5E02CC958B98}" type="presParOf" srcId="{C28DCFE8-8043-4AEA-B08E-D9D8FCD02FC2}" destId="{A50317F6-B1A9-4F21-B40B-2DA483F0D8B8}" srcOrd="1" destOrd="0" presId="urn:microsoft.com/office/officeart/2005/8/layout/hierarchy2"/>
    <dgm:cxn modelId="{6C9EE6AC-B89E-48F6-BF3F-FEADBF4017DB}" type="presParOf" srcId="{A50317F6-B1A9-4F21-B40B-2DA483F0D8B8}" destId="{B7B1DCFD-2181-44A8-83FC-95767D0DF49C}" srcOrd="0" destOrd="0" presId="urn:microsoft.com/office/officeart/2005/8/layout/hierarchy2"/>
    <dgm:cxn modelId="{AE4CDAD7-8E03-4A10-921D-C6962191D8C4}" type="presParOf" srcId="{B7B1DCFD-2181-44A8-83FC-95767D0DF49C}" destId="{69786E99-6970-48D6-8E07-9499B1D159DB}" srcOrd="0" destOrd="0" presId="urn:microsoft.com/office/officeart/2005/8/layout/hierarchy2"/>
    <dgm:cxn modelId="{AC70B2FC-CA13-4AD7-84FF-4BF83C62389F}" type="presParOf" srcId="{A50317F6-B1A9-4F21-B40B-2DA483F0D8B8}" destId="{1EDB5B5B-FCD3-4E16-AE34-7B5F4CC6E1B0}" srcOrd="1" destOrd="0" presId="urn:microsoft.com/office/officeart/2005/8/layout/hierarchy2"/>
    <dgm:cxn modelId="{37FC7FA9-A44B-46FE-B2C7-4C4DD8C1463B}" type="presParOf" srcId="{1EDB5B5B-FCD3-4E16-AE34-7B5F4CC6E1B0}" destId="{066AF20A-FA5B-4D68-AB72-6E85D22DEDD6}" srcOrd="0" destOrd="0" presId="urn:microsoft.com/office/officeart/2005/8/layout/hierarchy2"/>
    <dgm:cxn modelId="{7EDD9FA4-4E4A-4D60-8685-2F4F85911A6D}" type="presParOf" srcId="{1EDB5B5B-FCD3-4E16-AE34-7B5F4CC6E1B0}" destId="{B3D5B164-61BE-4F76-9F31-2C629ED31067}" srcOrd="1" destOrd="0" presId="urn:microsoft.com/office/officeart/2005/8/layout/hierarchy2"/>
    <dgm:cxn modelId="{FD9B3A4F-4A4F-45B5-A775-7ED8B89A41CE}" type="presParOf" srcId="{A50317F6-B1A9-4F21-B40B-2DA483F0D8B8}" destId="{F059939C-77AC-441F-BBAD-A7765EA47947}" srcOrd="2" destOrd="0" presId="urn:microsoft.com/office/officeart/2005/8/layout/hierarchy2"/>
    <dgm:cxn modelId="{1196B54C-7602-412F-8651-A3B67BC7BF60}" type="presParOf" srcId="{F059939C-77AC-441F-BBAD-A7765EA47947}" destId="{E96B6F6B-97F7-4855-8CF3-5DE7F7756C8C}" srcOrd="0" destOrd="0" presId="urn:microsoft.com/office/officeart/2005/8/layout/hierarchy2"/>
    <dgm:cxn modelId="{AC7279B6-839C-4B48-8A40-D01582D216FB}" type="presParOf" srcId="{A50317F6-B1A9-4F21-B40B-2DA483F0D8B8}" destId="{233B991D-D45F-45F6-84A8-E24EE88F86F7}" srcOrd="3" destOrd="0" presId="urn:microsoft.com/office/officeart/2005/8/layout/hierarchy2"/>
    <dgm:cxn modelId="{F5ECCBA9-677C-4D49-8F7F-86A21714B6CA}" type="presParOf" srcId="{233B991D-D45F-45F6-84A8-E24EE88F86F7}" destId="{A597F2C2-C473-4B49-BC96-1ABD2CBBDCC9}" srcOrd="0" destOrd="0" presId="urn:microsoft.com/office/officeart/2005/8/layout/hierarchy2"/>
    <dgm:cxn modelId="{DF196443-A5A2-4EF8-B4C1-F1DFCB9569C2}" type="presParOf" srcId="{233B991D-D45F-45F6-84A8-E24EE88F86F7}" destId="{0ED05BE5-5C24-4C0A-BCCB-31D33AE8DF19}" srcOrd="1" destOrd="0" presId="urn:microsoft.com/office/officeart/2005/8/layout/hierarchy2"/>
    <dgm:cxn modelId="{BCDC62FE-AC0D-499B-90E6-FF052651E43D}" type="presParOf" srcId="{A50317F6-B1A9-4F21-B40B-2DA483F0D8B8}" destId="{7A95A585-0B95-46DC-89C9-74A72DE1CF45}" srcOrd="4" destOrd="0" presId="urn:microsoft.com/office/officeart/2005/8/layout/hierarchy2"/>
    <dgm:cxn modelId="{5C1C455F-D30A-4B4A-9236-29EFD31C4B4D}" type="presParOf" srcId="{7A95A585-0B95-46DC-89C9-74A72DE1CF45}" destId="{4A33B4ED-C673-42CE-847B-D7EDA439FD9D}" srcOrd="0" destOrd="0" presId="urn:microsoft.com/office/officeart/2005/8/layout/hierarchy2"/>
    <dgm:cxn modelId="{370469BA-A66D-428F-9968-F2A929CAA092}" type="presParOf" srcId="{A50317F6-B1A9-4F21-B40B-2DA483F0D8B8}" destId="{586D1F61-7EAE-4FC3-8C11-A5A33186562E}" srcOrd="5" destOrd="0" presId="urn:microsoft.com/office/officeart/2005/8/layout/hierarchy2"/>
    <dgm:cxn modelId="{3580B5ED-B392-4D91-8E28-E8545CF02631}" type="presParOf" srcId="{586D1F61-7EAE-4FC3-8C11-A5A33186562E}" destId="{B68E3363-5829-4480-A162-81D9977048D9}" srcOrd="0" destOrd="0" presId="urn:microsoft.com/office/officeart/2005/8/layout/hierarchy2"/>
    <dgm:cxn modelId="{4804BEFF-0B93-4FAC-B3E1-1AE23BCD998A}" type="presParOf" srcId="{586D1F61-7EAE-4FC3-8C11-A5A33186562E}" destId="{A45BB4E1-DC57-4AE9-A1EB-93B3FC616EB5}" srcOrd="1" destOrd="0" presId="urn:microsoft.com/office/officeart/2005/8/layout/hierarchy2"/>
    <dgm:cxn modelId="{05F25E49-30CC-4ED3-BA65-740BB67FAEE2}" type="presParOf" srcId="{A50317F6-B1A9-4F21-B40B-2DA483F0D8B8}" destId="{AAAB39DC-5011-47A5-8285-1902400BD418}" srcOrd="6" destOrd="0" presId="urn:microsoft.com/office/officeart/2005/8/layout/hierarchy2"/>
    <dgm:cxn modelId="{9D190582-5087-4272-BF98-CA9D1C5F7EA9}" type="presParOf" srcId="{AAAB39DC-5011-47A5-8285-1902400BD418}" destId="{28A647A3-CB71-4F0B-9069-338D51566FEF}" srcOrd="0" destOrd="0" presId="urn:microsoft.com/office/officeart/2005/8/layout/hierarchy2"/>
    <dgm:cxn modelId="{39FAC5D9-444C-4CA3-9FD9-9E6E22B2AC94}" type="presParOf" srcId="{A50317F6-B1A9-4F21-B40B-2DA483F0D8B8}" destId="{438D5576-31F0-468A-96C0-BCC1F646F02E}" srcOrd="7" destOrd="0" presId="urn:microsoft.com/office/officeart/2005/8/layout/hierarchy2"/>
    <dgm:cxn modelId="{242228F4-38B6-460A-812F-3BB9A9D13769}" type="presParOf" srcId="{438D5576-31F0-468A-96C0-BCC1F646F02E}" destId="{870BAB8D-9A90-4450-8527-53EF68AC29F1}" srcOrd="0" destOrd="0" presId="urn:microsoft.com/office/officeart/2005/8/layout/hierarchy2"/>
    <dgm:cxn modelId="{3D62FD77-0323-4552-8AAE-3C236C2C42D7}" type="presParOf" srcId="{438D5576-31F0-468A-96C0-BCC1F646F02E}" destId="{F73F11CC-F62B-463E-AE50-A3B9710C6293}" srcOrd="1" destOrd="0" presId="urn:microsoft.com/office/officeart/2005/8/layout/hierarchy2"/>
    <dgm:cxn modelId="{55BBBCDD-9461-4261-B868-900D7375EF58}" type="presParOf" srcId="{1E1A9FF9-C23C-473C-B3FD-62D1F5A51CC4}" destId="{5F60AD42-1DBD-4EF7-A6B9-4C4BFF4AFCCF}" srcOrd="6" destOrd="0" presId="urn:microsoft.com/office/officeart/2005/8/layout/hierarchy2"/>
    <dgm:cxn modelId="{726B46FC-E379-4216-90EB-28B0C666B411}" type="presParOf" srcId="{5F60AD42-1DBD-4EF7-A6B9-4C4BFF4AFCCF}" destId="{B31B1167-0D91-4222-85F1-3C4BADAD193C}" srcOrd="0" destOrd="0" presId="urn:microsoft.com/office/officeart/2005/8/layout/hierarchy2"/>
    <dgm:cxn modelId="{7D9D7066-C588-4920-B9B7-1C23EB733B32}" type="presParOf" srcId="{1E1A9FF9-C23C-473C-B3FD-62D1F5A51CC4}" destId="{B7838F2C-6245-44D9-9E5B-684E5D47B9FC}" srcOrd="7" destOrd="0" presId="urn:microsoft.com/office/officeart/2005/8/layout/hierarchy2"/>
    <dgm:cxn modelId="{69D4274A-B124-41FC-A967-EDA4832DF9E3}" type="presParOf" srcId="{B7838F2C-6245-44D9-9E5B-684E5D47B9FC}" destId="{67A5D453-37AA-4BF4-9477-F7E499D06D5D}" srcOrd="0" destOrd="0" presId="urn:microsoft.com/office/officeart/2005/8/layout/hierarchy2"/>
    <dgm:cxn modelId="{F4F95F1F-5A8C-4088-971D-88526DF49026}" type="presParOf" srcId="{B7838F2C-6245-44D9-9E5B-684E5D47B9FC}" destId="{CF9E5807-F3A6-46BC-AD0A-E5BF1A62F7E8}" srcOrd="1" destOrd="0" presId="urn:microsoft.com/office/officeart/2005/8/layout/hierarchy2"/>
    <dgm:cxn modelId="{8E665FBC-8291-4ABA-8637-C54DEDD43AAB}" type="presParOf" srcId="{CF9E5807-F3A6-46BC-AD0A-E5BF1A62F7E8}" destId="{D600F1D4-F461-4054-AD6F-6C1A96F03D96}" srcOrd="0" destOrd="0" presId="urn:microsoft.com/office/officeart/2005/8/layout/hierarchy2"/>
    <dgm:cxn modelId="{D3CF6474-0EEF-45A1-8229-5C6966B5AF62}" type="presParOf" srcId="{D600F1D4-F461-4054-AD6F-6C1A96F03D96}" destId="{1246EEEC-6BA8-4AA5-AAF4-0DA5539B27CB}" srcOrd="0" destOrd="0" presId="urn:microsoft.com/office/officeart/2005/8/layout/hierarchy2"/>
    <dgm:cxn modelId="{BDF5999E-704B-41CD-8883-9FD2E2207319}" type="presParOf" srcId="{CF9E5807-F3A6-46BC-AD0A-E5BF1A62F7E8}" destId="{8E2BEA4E-D83E-4131-A6FC-D1AB4FB14F9F}" srcOrd="1" destOrd="0" presId="urn:microsoft.com/office/officeart/2005/8/layout/hierarchy2"/>
    <dgm:cxn modelId="{D6FDFB62-9068-4EF7-9B44-35AA8170D7CA}" type="presParOf" srcId="{8E2BEA4E-D83E-4131-A6FC-D1AB4FB14F9F}" destId="{FE7A539E-B524-4E3D-9871-15BBF80F287E}" srcOrd="0" destOrd="0" presId="urn:microsoft.com/office/officeart/2005/8/layout/hierarchy2"/>
    <dgm:cxn modelId="{967A1240-66ED-4718-AF70-692F2076D3B4}" type="presParOf" srcId="{8E2BEA4E-D83E-4131-A6FC-D1AB4FB14F9F}" destId="{66FCF169-75A1-4D03-B47F-2166535A71F7}" srcOrd="1" destOrd="0" presId="urn:microsoft.com/office/officeart/2005/8/layout/hierarchy2"/>
    <dgm:cxn modelId="{3E23CD32-EA1D-45D0-B85E-2C147DA279C3}" type="presParOf" srcId="{CF9E5807-F3A6-46BC-AD0A-E5BF1A62F7E8}" destId="{DA678E07-5524-4A21-8F7F-0E11581AFC78}" srcOrd="2" destOrd="0" presId="urn:microsoft.com/office/officeart/2005/8/layout/hierarchy2"/>
    <dgm:cxn modelId="{F0D67C4B-0285-4FDE-9638-82B264668FC1}" type="presParOf" srcId="{DA678E07-5524-4A21-8F7F-0E11581AFC78}" destId="{CD480DD4-74D9-459F-8EB4-9FE0ABDECEE4}" srcOrd="0" destOrd="0" presId="urn:microsoft.com/office/officeart/2005/8/layout/hierarchy2"/>
    <dgm:cxn modelId="{77D1575D-9920-4EDB-A6B1-542A7691DF1B}" type="presParOf" srcId="{CF9E5807-F3A6-46BC-AD0A-E5BF1A62F7E8}" destId="{E714D503-4CC2-4E87-863C-B941BC13B05C}" srcOrd="3" destOrd="0" presId="urn:microsoft.com/office/officeart/2005/8/layout/hierarchy2"/>
    <dgm:cxn modelId="{F4A8213A-E300-4031-A9B6-6FF81B6565C1}" type="presParOf" srcId="{E714D503-4CC2-4E87-863C-B941BC13B05C}" destId="{07D4F7CA-881B-4A7E-95E2-B3E955B3E42B}" srcOrd="0" destOrd="0" presId="urn:microsoft.com/office/officeart/2005/8/layout/hierarchy2"/>
    <dgm:cxn modelId="{F705BF18-F045-4F67-B503-8DA1704F4C57}" type="presParOf" srcId="{E714D503-4CC2-4E87-863C-B941BC13B05C}" destId="{068ECAC2-E15F-462B-84AA-50B929D77C5A}" srcOrd="1" destOrd="0" presId="urn:microsoft.com/office/officeart/2005/8/layout/hierarchy2"/>
    <dgm:cxn modelId="{04602CA6-D47B-4095-A5DA-80AABE6DF76A}" type="presParOf" srcId="{CF9E5807-F3A6-46BC-AD0A-E5BF1A62F7E8}" destId="{16D15EFC-F894-4A72-B7AF-D976116C15D4}" srcOrd="4" destOrd="0" presId="urn:microsoft.com/office/officeart/2005/8/layout/hierarchy2"/>
    <dgm:cxn modelId="{0C79560F-3333-4C3B-9154-BC56B99E5E3F}" type="presParOf" srcId="{16D15EFC-F894-4A72-B7AF-D976116C15D4}" destId="{6F39BEAA-16D3-424E-8D61-907E88F9AE7F}" srcOrd="0" destOrd="0" presId="urn:microsoft.com/office/officeart/2005/8/layout/hierarchy2"/>
    <dgm:cxn modelId="{0FCF2327-4ACB-4F34-BA98-386350D314D2}" type="presParOf" srcId="{CF9E5807-F3A6-46BC-AD0A-E5BF1A62F7E8}" destId="{EE3B6666-715C-40DD-990D-2F14DA5016E5}" srcOrd="5" destOrd="0" presId="urn:microsoft.com/office/officeart/2005/8/layout/hierarchy2"/>
    <dgm:cxn modelId="{BCAC5C54-3A72-4C5A-9335-FEE66A08278C}" type="presParOf" srcId="{EE3B6666-715C-40DD-990D-2F14DA5016E5}" destId="{399EC402-5550-44C3-B1F9-C95992E21DDC}" srcOrd="0" destOrd="0" presId="urn:microsoft.com/office/officeart/2005/8/layout/hierarchy2"/>
    <dgm:cxn modelId="{318498B4-BB01-4C38-A130-3B8D6EDFC44C}" type="presParOf" srcId="{EE3B6666-715C-40DD-990D-2F14DA5016E5}" destId="{B315D819-4379-4CD0-9873-36793884ADFA}" srcOrd="1" destOrd="0" presId="urn:microsoft.com/office/officeart/2005/8/layout/hierarchy2"/>
    <dgm:cxn modelId="{90272841-BD82-4172-8F5A-07836E57C1D8}" type="presParOf" srcId="{CF9E5807-F3A6-46BC-AD0A-E5BF1A62F7E8}" destId="{EDDD801B-E60D-4F99-BDA8-CEB44FE9C828}" srcOrd="6" destOrd="0" presId="urn:microsoft.com/office/officeart/2005/8/layout/hierarchy2"/>
    <dgm:cxn modelId="{EBAE5E87-CE3B-4AA1-B65B-83023243D501}" type="presParOf" srcId="{EDDD801B-E60D-4F99-BDA8-CEB44FE9C828}" destId="{A09C76A8-749F-4E8A-AAD5-8A20BDB0437A}" srcOrd="0" destOrd="0" presId="urn:microsoft.com/office/officeart/2005/8/layout/hierarchy2"/>
    <dgm:cxn modelId="{B94DD549-E96F-4617-AB92-DD4B22A88CAF}" type="presParOf" srcId="{CF9E5807-F3A6-46BC-AD0A-E5BF1A62F7E8}" destId="{27DCC9BD-1FBE-4931-87BE-CCA40E4FF583}" srcOrd="7" destOrd="0" presId="urn:microsoft.com/office/officeart/2005/8/layout/hierarchy2"/>
    <dgm:cxn modelId="{436F477A-BFB2-4C35-B23B-D2946A7AB08E}" type="presParOf" srcId="{27DCC9BD-1FBE-4931-87BE-CCA40E4FF583}" destId="{5D9EAA57-E29D-4958-8EDB-1881B5659A7D}" srcOrd="0" destOrd="0" presId="urn:microsoft.com/office/officeart/2005/8/layout/hierarchy2"/>
    <dgm:cxn modelId="{0D4EC1FE-65CD-4D6E-8F91-758863EF9DEC}" type="presParOf" srcId="{27DCC9BD-1FBE-4931-87BE-CCA40E4FF583}" destId="{3B5A5488-92DB-4449-878D-C0FB5E9D1609}"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A222A9-D55D-4CA5-B82F-18D911353B40}">
      <dsp:nvSpPr>
        <dsp:cNvPr id="0" name=""/>
        <dsp:cNvSpPr/>
      </dsp:nvSpPr>
      <dsp:spPr>
        <a:xfrm>
          <a:off x="1366557" y="1667720"/>
          <a:ext cx="1160111" cy="1117039"/>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solidFill>
                <a:sysClr val="windowText" lastClr="000000">
                  <a:hueOff val="0"/>
                  <a:satOff val="0"/>
                  <a:lumOff val="0"/>
                  <a:alphaOff val="0"/>
                </a:sysClr>
              </a:solidFill>
              <a:latin typeface="Times New Roman" pitchFamily="18" charset="0"/>
              <a:ea typeface="+mn-ea"/>
              <a:cs typeface="Times New Roman" pitchFamily="18" charset="0"/>
            </a:rPr>
            <a:t>Náklady na udržování zásob</a:t>
          </a:r>
        </a:p>
      </dsp:txBody>
      <dsp:txXfrm>
        <a:off x="1399274" y="1700437"/>
        <a:ext cx="1094677" cy="1051605"/>
      </dsp:txXfrm>
    </dsp:sp>
    <dsp:sp modelId="{5EF75DE2-4E42-42D7-942A-9A39C7263123}">
      <dsp:nvSpPr>
        <dsp:cNvPr id="0" name=""/>
        <dsp:cNvSpPr/>
      </dsp:nvSpPr>
      <dsp:spPr>
        <a:xfrm rot="18796421">
          <a:off x="2085616" y="1198037"/>
          <a:ext cx="2804642" cy="14378"/>
        </a:xfrm>
        <a:custGeom>
          <a:avLst/>
          <a:gdLst/>
          <a:ahLst/>
          <a:cxnLst/>
          <a:rect l="0" t="0" r="0" b="0"/>
          <a:pathLst>
            <a:path>
              <a:moveTo>
                <a:pt x="0" y="7189"/>
              </a:moveTo>
              <a:lnTo>
                <a:pt x="2073201" y="7189"/>
              </a:lnTo>
            </a:path>
          </a:pathLst>
        </a:custGeom>
        <a:noFill/>
        <a:ln w="12700" cap="flat" cmpd="sng" algn="ctr">
          <a:solidFill>
            <a:sysClr val="windowText" lastClr="000000">
              <a:shade val="60000"/>
              <a:hueOff val="0"/>
              <a:satOff val="0"/>
              <a:lumOff val="0"/>
              <a:alphaOff val="0"/>
            </a:sys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solidFill>
              <a:sysClr val="windowText" lastClr="000000">
                <a:hueOff val="0"/>
                <a:satOff val="0"/>
                <a:lumOff val="0"/>
                <a:alphaOff val="0"/>
              </a:sysClr>
            </a:solidFill>
            <a:latin typeface="Calibri" panose="020F0502020204030204"/>
            <a:ea typeface="+mn-ea"/>
            <a:cs typeface="+mn-cs"/>
          </a:endParaRPr>
        </a:p>
      </dsp:txBody>
      <dsp:txXfrm>
        <a:off x="3388824" y="1208213"/>
        <a:ext cx="0" cy="0"/>
      </dsp:txXfrm>
    </dsp:sp>
    <dsp:sp modelId="{6397D0C3-6B9F-4B5B-B3DD-B65381389AB5}">
      <dsp:nvSpPr>
        <dsp:cNvPr id="0" name=""/>
        <dsp:cNvSpPr/>
      </dsp:nvSpPr>
      <dsp:spPr>
        <a:xfrm>
          <a:off x="4449207" y="3451"/>
          <a:ext cx="1329500" cy="361524"/>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solidFill>
                <a:sysClr val="windowText" lastClr="000000">
                  <a:hueOff val="0"/>
                  <a:satOff val="0"/>
                  <a:lumOff val="0"/>
                  <a:alphaOff val="0"/>
                </a:sysClr>
              </a:solidFill>
              <a:latin typeface="Times New Roman" pitchFamily="18" charset="0"/>
              <a:ea typeface="+mn-ea"/>
              <a:cs typeface="Times New Roman" pitchFamily="18" charset="0"/>
            </a:rPr>
            <a:t>Náklady kapitálu</a:t>
          </a:r>
        </a:p>
      </dsp:txBody>
      <dsp:txXfrm>
        <a:off x="4459796" y="14040"/>
        <a:ext cx="1308322" cy="340346"/>
      </dsp:txXfrm>
    </dsp:sp>
    <dsp:sp modelId="{9F59C23B-5B97-4B6B-9B98-0FA4C74CF830}">
      <dsp:nvSpPr>
        <dsp:cNvPr id="0" name=""/>
        <dsp:cNvSpPr/>
      </dsp:nvSpPr>
      <dsp:spPr>
        <a:xfrm rot="9377">
          <a:off x="5778706" y="177647"/>
          <a:ext cx="455956" cy="14378"/>
        </a:xfrm>
        <a:custGeom>
          <a:avLst/>
          <a:gdLst/>
          <a:ahLst/>
          <a:cxnLst/>
          <a:rect l="0" t="0" r="0" b="0"/>
          <a:pathLst>
            <a:path>
              <a:moveTo>
                <a:pt x="0" y="7189"/>
              </a:moveTo>
              <a:lnTo>
                <a:pt x="445625" y="7189"/>
              </a:lnTo>
            </a:path>
          </a:pathLst>
        </a:custGeom>
        <a:noFill/>
        <a:ln w="12700" cap="flat" cmpd="sng" algn="ctr">
          <a:solidFill>
            <a:sysClr val="windowText" lastClr="000000">
              <a:shade val="80000"/>
              <a:hueOff val="0"/>
              <a:satOff val="0"/>
              <a:lumOff val="0"/>
              <a:alphaOff val="0"/>
            </a:sys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solidFill>
              <a:sysClr val="windowText" lastClr="000000">
                <a:hueOff val="0"/>
                <a:satOff val="0"/>
                <a:lumOff val="0"/>
                <a:alphaOff val="0"/>
              </a:sysClr>
            </a:solidFill>
            <a:latin typeface="Calibri" panose="020F0502020204030204"/>
            <a:ea typeface="+mn-ea"/>
            <a:cs typeface="+mn-cs"/>
          </a:endParaRPr>
        </a:p>
      </dsp:txBody>
      <dsp:txXfrm>
        <a:off x="5995316" y="173406"/>
        <a:ext cx="0" cy="0"/>
      </dsp:txXfrm>
    </dsp:sp>
    <dsp:sp modelId="{96296F65-20F3-483F-9F17-716AE5D29054}">
      <dsp:nvSpPr>
        <dsp:cNvPr id="0" name=""/>
        <dsp:cNvSpPr/>
      </dsp:nvSpPr>
      <dsp:spPr>
        <a:xfrm>
          <a:off x="6234662" y="4695"/>
          <a:ext cx="1899928" cy="361524"/>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solidFill>
                <a:sysClr val="windowText" lastClr="000000">
                  <a:hueOff val="0"/>
                  <a:satOff val="0"/>
                  <a:lumOff val="0"/>
                  <a:alphaOff val="0"/>
                </a:sysClr>
              </a:solidFill>
              <a:latin typeface="Times New Roman" pitchFamily="18" charset="0"/>
              <a:ea typeface="+mn-ea"/>
              <a:cs typeface="Times New Roman" pitchFamily="18" charset="0"/>
            </a:rPr>
            <a:t>Investice do zásob</a:t>
          </a:r>
        </a:p>
      </dsp:txBody>
      <dsp:txXfrm>
        <a:off x="6245251" y="15284"/>
        <a:ext cx="1878750" cy="340346"/>
      </dsp:txXfrm>
    </dsp:sp>
    <dsp:sp modelId="{074ADB06-C5B0-4ADC-BE36-DCF36337DFE0}">
      <dsp:nvSpPr>
        <dsp:cNvPr id="0" name=""/>
        <dsp:cNvSpPr/>
      </dsp:nvSpPr>
      <dsp:spPr>
        <a:xfrm rot="19414867">
          <a:off x="2293367" y="1509853"/>
          <a:ext cx="2389141" cy="14378"/>
        </a:xfrm>
        <a:custGeom>
          <a:avLst/>
          <a:gdLst/>
          <a:ahLst/>
          <a:cxnLst/>
          <a:rect l="0" t="0" r="0" b="0"/>
          <a:pathLst>
            <a:path>
              <a:moveTo>
                <a:pt x="0" y="7189"/>
              </a:moveTo>
              <a:lnTo>
                <a:pt x="1513846" y="7189"/>
              </a:lnTo>
            </a:path>
          </a:pathLst>
        </a:custGeom>
        <a:noFill/>
        <a:ln w="12700" cap="flat" cmpd="sng" algn="ctr">
          <a:solidFill>
            <a:sysClr val="windowText" lastClr="000000">
              <a:shade val="60000"/>
              <a:hueOff val="0"/>
              <a:satOff val="0"/>
              <a:lumOff val="0"/>
              <a:alphaOff val="0"/>
            </a:sys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solidFill>
              <a:sysClr val="windowText" lastClr="000000">
                <a:hueOff val="0"/>
                <a:satOff val="0"/>
                <a:lumOff val="0"/>
                <a:alphaOff val="0"/>
              </a:sysClr>
            </a:solidFill>
            <a:latin typeface="Calibri" panose="020F0502020204030204"/>
            <a:ea typeface="+mn-ea"/>
            <a:cs typeface="+mn-cs"/>
          </a:endParaRPr>
        </a:p>
      </dsp:txBody>
      <dsp:txXfrm>
        <a:off x="3404414" y="1504438"/>
        <a:ext cx="0" cy="0"/>
      </dsp:txXfrm>
    </dsp:sp>
    <dsp:sp modelId="{166D2EE5-ED7C-44DC-826D-8E5F61C0E596}">
      <dsp:nvSpPr>
        <dsp:cNvPr id="0" name=""/>
        <dsp:cNvSpPr/>
      </dsp:nvSpPr>
      <dsp:spPr>
        <a:xfrm>
          <a:off x="4449207" y="627082"/>
          <a:ext cx="1329500" cy="361524"/>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solidFill>
                <a:sysClr val="windowText" lastClr="000000">
                  <a:hueOff val="0"/>
                  <a:satOff val="0"/>
                  <a:lumOff val="0"/>
                  <a:alphaOff val="0"/>
                </a:sysClr>
              </a:solidFill>
              <a:latin typeface="Times New Roman" pitchFamily="18" charset="0"/>
              <a:ea typeface="+mn-ea"/>
              <a:cs typeface="Times New Roman" pitchFamily="18" charset="0"/>
            </a:rPr>
            <a:t>Náklady na služby</a:t>
          </a:r>
        </a:p>
      </dsp:txBody>
      <dsp:txXfrm>
        <a:off x="4459796" y="637671"/>
        <a:ext cx="1308322" cy="340346"/>
      </dsp:txXfrm>
    </dsp:sp>
    <dsp:sp modelId="{E2991CEE-6C2E-446B-82A2-CFEB73337B5E}">
      <dsp:nvSpPr>
        <dsp:cNvPr id="0" name=""/>
        <dsp:cNvSpPr/>
      </dsp:nvSpPr>
      <dsp:spPr>
        <a:xfrm rot="20137234">
          <a:off x="5756388" y="697338"/>
          <a:ext cx="500591" cy="14378"/>
        </a:xfrm>
        <a:custGeom>
          <a:avLst/>
          <a:gdLst/>
          <a:ahLst/>
          <a:cxnLst/>
          <a:rect l="0" t="0" r="0" b="0"/>
          <a:pathLst>
            <a:path>
              <a:moveTo>
                <a:pt x="0" y="7189"/>
              </a:moveTo>
              <a:lnTo>
                <a:pt x="489249" y="7189"/>
              </a:lnTo>
            </a:path>
          </a:pathLst>
        </a:custGeom>
        <a:noFill/>
        <a:ln w="12700" cap="flat" cmpd="sng" algn="ctr">
          <a:solidFill>
            <a:sysClr val="windowText" lastClr="000000">
              <a:shade val="80000"/>
              <a:hueOff val="0"/>
              <a:satOff val="0"/>
              <a:lumOff val="0"/>
              <a:alphaOff val="0"/>
            </a:sys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solidFill>
              <a:sysClr val="windowText" lastClr="000000">
                <a:hueOff val="0"/>
                <a:satOff val="0"/>
                <a:lumOff val="0"/>
                <a:alphaOff val="0"/>
              </a:sysClr>
            </a:solidFill>
            <a:latin typeface="Calibri" panose="020F0502020204030204"/>
            <a:ea typeface="+mn-ea"/>
            <a:cs typeface="+mn-cs"/>
          </a:endParaRPr>
        </a:p>
      </dsp:txBody>
      <dsp:txXfrm>
        <a:off x="5990119" y="698295"/>
        <a:ext cx="0" cy="0"/>
      </dsp:txXfrm>
    </dsp:sp>
    <dsp:sp modelId="{22091265-106D-489C-B909-105451C8AC4C}">
      <dsp:nvSpPr>
        <dsp:cNvPr id="0" name=""/>
        <dsp:cNvSpPr/>
      </dsp:nvSpPr>
      <dsp:spPr>
        <a:xfrm>
          <a:off x="6234662" y="420448"/>
          <a:ext cx="1899928" cy="361524"/>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solidFill>
                <a:sysClr val="windowText" lastClr="000000">
                  <a:hueOff val="0"/>
                  <a:satOff val="0"/>
                  <a:lumOff val="0"/>
                  <a:alphaOff val="0"/>
                </a:sysClr>
              </a:solidFill>
              <a:latin typeface="Times New Roman" pitchFamily="18" charset="0"/>
              <a:ea typeface="+mn-ea"/>
              <a:cs typeface="Times New Roman" pitchFamily="18" charset="0"/>
            </a:rPr>
            <a:t>Pojištění</a:t>
          </a:r>
        </a:p>
      </dsp:txBody>
      <dsp:txXfrm>
        <a:off x="6245251" y="431037"/>
        <a:ext cx="1878750" cy="340346"/>
      </dsp:txXfrm>
    </dsp:sp>
    <dsp:sp modelId="{7D8AA67E-485B-4A6B-BFDF-4B2317BBDA5B}">
      <dsp:nvSpPr>
        <dsp:cNvPr id="0" name=""/>
        <dsp:cNvSpPr/>
      </dsp:nvSpPr>
      <dsp:spPr>
        <a:xfrm rot="1478292">
          <a:off x="5755872" y="905215"/>
          <a:ext cx="501623" cy="14378"/>
        </a:xfrm>
        <a:custGeom>
          <a:avLst/>
          <a:gdLst/>
          <a:ahLst/>
          <a:cxnLst/>
          <a:rect l="0" t="0" r="0" b="0"/>
          <a:pathLst>
            <a:path>
              <a:moveTo>
                <a:pt x="0" y="7189"/>
              </a:moveTo>
              <a:lnTo>
                <a:pt x="490257" y="7189"/>
              </a:lnTo>
            </a:path>
          </a:pathLst>
        </a:custGeom>
        <a:noFill/>
        <a:ln w="12700" cap="flat" cmpd="sng" algn="ctr">
          <a:solidFill>
            <a:sysClr val="windowText" lastClr="000000">
              <a:shade val="80000"/>
              <a:hueOff val="0"/>
              <a:satOff val="0"/>
              <a:lumOff val="0"/>
              <a:alphaOff val="0"/>
            </a:sys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solidFill>
              <a:sysClr val="windowText" lastClr="000000">
                <a:hueOff val="0"/>
                <a:satOff val="0"/>
                <a:lumOff val="0"/>
                <a:alphaOff val="0"/>
              </a:sysClr>
            </a:solidFill>
            <a:latin typeface="Calibri" panose="020F0502020204030204"/>
            <a:ea typeface="+mn-ea"/>
            <a:cs typeface="+mn-cs"/>
          </a:endParaRPr>
        </a:p>
      </dsp:txBody>
      <dsp:txXfrm>
        <a:off x="6000514" y="895777"/>
        <a:ext cx="0" cy="0"/>
      </dsp:txXfrm>
    </dsp:sp>
    <dsp:sp modelId="{A5627465-63A8-49D2-BAC8-4426644796BC}">
      <dsp:nvSpPr>
        <dsp:cNvPr id="0" name=""/>
        <dsp:cNvSpPr/>
      </dsp:nvSpPr>
      <dsp:spPr>
        <a:xfrm>
          <a:off x="6234662" y="836202"/>
          <a:ext cx="1899928" cy="361524"/>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solidFill>
                <a:sysClr val="windowText" lastClr="000000">
                  <a:hueOff val="0"/>
                  <a:satOff val="0"/>
                  <a:lumOff val="0"/>
                  <a:alphaOff val="0"/>
                </a:sysClr>
              </a:solidFill>
              <a:latin typeface="Times New Roman" pitchFamily="18" charset="0"/>
              <a:ea typeface="+mn-ea"/>
              <a:cs typeface="Times New Roman" pitchFamily="18" charset="0"/>
            </a:rPr>
            <a:t>Daně</a:t>
          </a:r>
        </a:p>
      </dsp:txBody>
      <dsp:txXfrm>
        <a:off x="6245251" y="846791"/>
        <a:ext cx="1878750" cy="340346"/>
      </dsp:txXfrm>
    </dsp:sp>
    <dsp:sp modelId="{891E6039-C955-4F0D-B194-F7AE1E3912F9}">
      <dsp:nvSpPr>
        <dsp:cNvPr id="0" name=""/>
        <dsp:cNvSpPr/>
      </dsp:nvSpPr>
      <dsp:spPr>
        <a:xfrm rot="21294793">
          <a:off x="2522868" y="2133483"/>
          <a:ext cx="1930139" cy="14378"/>
        </a:xfrm>
        <a:custGeom>
          <a:avLst/>
          <a:gdLst/>
          <a:ahLst/>
          <a:cxnLst/>
          <a:rect l="0" t="0" r="0" b="0"/>
          <a:pathLst>
            <a:path>
              <a:moveTo>
                <a:pt x="0" y="7189"/>
              </a:moveTo>
              <a:lnTo>
                <a:pt x="712605" y="7189"/>
              </a:lnTo>
            </a:path>
          </a:pathLst>
        </a:custGeom>
        <a:noFill/>
        <a:ln w="12700" cap="flat" cmpd="sng" algn="ctr">
          <a:solidFill>
            <a:sysClr val="windowText" lastClr="000000">
              <a:shade val="60000"/>
              <a:hueOff val="0"/>
              <a:satOff val="0"/>
              <a:lumOff val="0"/>
              <a:alphaOff val="0"/>
            </a:sys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solidFill>
              <a:sysClr val="windowText" lastClr="000000">
                <a:hueOff val="0"/>
                <a:satOff val="0"/>
                <a:lumOff val="0"/>
                <a:alphaOff val="0"/>
              </a:sysClr>
            </a:solidFill>
            <a:latin typeface="Calibri" panose="020F0502020204030204"/>
            <a:ea typeface="+mn-ea"/>
            <a:cs typeface="+mn-cs"/>
          </a:endParaRPr>
        </a:p>
      </dsp:txBody>
      <dsp:txXfrm>
        <a:off x="3435596" y="2096886"/>
        <a:ext cx="0" cy="0"/>
      </dsp:txXfrm>
    </dsp:sp>
    <dsp:sp modelId="{ACD213F3-36D6-4C86-AC2C-360B3649CCD6}">
      <dsp:nvSpPr>
        <dsp:cNvPr id="0" name=""/>
        <dsp:cNvSpPr/>
      </dsp:nvSpPr>
      <dsp:spPr>
        <a:xfrm>
          <a:off x="4449207" y="1874342"/>
          <a:ext cx="1329500" cy="361524"/>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solidFill>
                <a:sysClr val="windowText" lastClr="000000">
                  <a:hueOff val="0"/>
                  <a:satOff val="0"/>
                  <a:lumOff val="0"/>
                  <a:alphaOff val="0"/>
                </a:sysClr>
              </a:solidFill>
              <a:latin typeface="Times New Roman" pitchFamily="18" charset="0"/>
              <a:ea typeface="+mn-ea"/>
              <a:cs typeface="Times New Roman" pitchFamily="18" charset="0"/>
            </a:rPr>
            <a:t>Náklady na skladovací prostory</a:t>
          </a:r>
        </a:p>
      </dsp:txBody>
      <dsp:txXfrm>
        <a:off x="4459796" y="1884931"/>
        <a:ext cx="1308322" cy="340346"/>
      </dsp:txXfrm>
    </dsp:sp>
    <dsp:sp modelId="{B7B1DCFD-2181-44A8-83FC-95767D0DF49C}">
      <dsp:nvSpPr>
        <dsp:cNvPr id="0" name=""/>
        <dsp:cNvSpPr/>
      </dsp:nvSpPr>
      <dsp:spPr>
        <a:xfrm rot="18373571">
          <a:off x="5620919" y="1736722"/>
          <a:ext cx="771530" cy="14378"/>
        </a:xfrm>
        <a:custGeom>
          <a:avLst/>
          <a:gdLst/>
          <a:ahLst/>
          <a:cxnLst/>
          <a:rect l="0" t="0" r="0" b="0"/>
          <a:pathLst>
            <a:path>
              <a:moveTo>
                <a:pt x="0" y="7189"/>
              </a:moveTo>
              <a:lnTo>
                <a:pt x="754048" y="7189"/>
              </a:lnTo>
            </a:path>
          </a:pathLst>
        </a:custGeom>
        <a:noFill/>
        <a:ln w="12700" cap="flat" cmpd="sng" algn="ctr">
          <a:solidFill>
            <a:sysClr val="windowText" lastClr="000000">
              <a:shade val="80000"/>
              <a:hueOff val="0"/>
              <a:satOff val="0"/>
              <a:lumOff val="0"/>
              <a:alphaOff val="0"/>
            </a:sys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solidFill>
              <a:sysClr val="windowText" lastClr="000000">
                <a:hueOff val="0"/>
                <a:satOff val="0"/>
                <a:lumOff val="0"/>
                <a:alphaOff val="0"/>
              </a:sysClr>
            </a:solidFill>
            <a:latin typeface="Calibri" panose="020F0502020204030204"/>
            <a:ea typeface="+mn-ea"/>
            <a:cs typeface="+mn-cs"/>
          </a:endParaRPr>
        </a:p>
      </dsp:txBody>
      <dsp:txXfrm>
        <a:off x="5979726" y="1748072"/>
        <a:ext cx="0" cy="0"/>
      </dsp:txXfrm>
    </dsp:sp>
    <dsp:sp modelId="{066AF20A-FA5B-4D68-AB72-6E85D22DEDD6}">
      <dsp:nvSpPr>
        <dsp:cNvPr id="0" name=""/>
        <dsp:cNvSpPr/>
      </dsp:nvSpPr>
      <dsp:spPr>
        <a:xfrm>
          <a:off x="6234662" y="1251955"/>
          <a:ext cx="1899928" cy="361524"/>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solidFill>
                <a:sysClr val="windowText" lastClr="000000">
                  <a:hueOff val="0"/>
                  <a:satOff val="0"/>
                  <a:lumOff val="0"/>
                  <a:alphaOff val="0"/>
                </a:sysClr>
              </a:solidFill>
              <a:latin typeface="Times New Roman" pitchFamily="18" charset="0"/>
              <a:ea typeface="+mn-ea"/>
              <a:cs typeface="Times New Roman" pitchFamily="18" charset="0"/>
            </a:rPr>
            <a:t>Sklady v rámci výrobního závodu</a:t>
          </a:r>
        </a:p>
      </dsp:txBody>
      <dsp:txXfrm>
        <a:off x="6245251" y="1262544"/>
        <a:ext cx="1878750" cy="340346"/>
      </dsp:txXfrm>
    </dsp:sp>
    <dsp:sp modelId="{F059939C-77AC-441F-BBAD-A7765EA47947}">
      <dsp:nvSpPr>
        <dsp:cNvPr id="0" name=""/>
        <dsp:cNvSpPr/>
      </dsp:nvSpPr>
      <dsp:spPr>
        <a:xfrm rot="20137234">
          <a:off x="5756388" y="1944599"/>
          <a:ext cx="500591" cy="14378"/>
        </a:xfrm>
        <a:custGeom>
          <a:avLst/>
          <a:gdLst/>
          <a:ahLst/>
          <a:cxnLst/>
          <a:rect l="0" t="0" r="0" b="0"/>
          <a:pathLst>
            <a:path>
              <a:moveTo>
                <a:pt x="0" y="7189"/>
              </a:moveTo>
              <a:lnTo>
                <a:pt x="489249" y="7189"/>
              </a:lnTo>
            </a:path>
          </a:pathLst>
        </a:custGeom>
        <a:noFill/>
        <a:ln w="12700" cap="flat" cmpd="sng" algn="ctr">
          <a:solidFill>
            <a:sysClr val="windowText" lastClr="000000">
              <a:shade val="80000"/>
              <a:hueOff val="0"/>
              <a:satOff val="0"/>
              <a:lumOff val="0"/>
              <a:alphaOff val="0"/>
            </a:sys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solidFill>
              <a:sysClr val="windowText" lastClr="000000">
                <a:hueOff val="0"/>
                <a:satOff val="0"/>
                <a:lumOff val="0"/>
                <a:alphaOff val="0"/>
              </a:sysClr>
            </a:solidFill>
            <a:latin typeface="Calibri" panose="020F0502020204030204"/>
            <a:ea typeface="+mn-ea"/>
            <a:cs typeface="+mn-cs"/>
          </a:endParaRPr>
        </a:p>
      </dsp:txBody>
      <dsp:txXfrm>
        <a:off x="5990119" y="1945555"/>
        <a:ext cx="0" cy="0"/>
      </dsp:txXfrm>
    </dsp:sp>
    <dsp:sp modelId="{A597F2C2-C473-4B49-BC96-1ABD2CBBDCC9}">
      <dsp:nvSpPr>
        <dsp:cNvPr id="0" name=""/>
        <dsp:cNvSpPr/>
      </dsp:nvSpPr>
      <dsp:spPr>
        <a:xfrm>
          <a:off x="6234662" y="1667709"/>
          <a:ext cx="1899928" cy="361524"/>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solidFill>
                <a:sysClr val="windowText" lastClr="000000">
                  <a:hueOff val="0"/>
                  <a:satOff val="0"/>
                  <a:lumOff val="0"/>
                  <a:alphaOff val="0"/>
                </a:sysClr>
              </a:solidFill>
              <a:latin typeface="Times New Roman" pitchFamily="18" charset="0"/>
              <a:ea typeface="+mn-ea"/>
              <a:cs typeface="Times New Roman" pitchFamily="18" charset="0"/>
            </a:rPr>
            <a:t>Veřejné sklady</a:t>
          </a:r>
        </a:p>
      </dsp:txBody>
      <dsp:txXfrm>
        <a:off x="6245251" y="1678298"/>
        <a:ext cx="1878750" cy="340346"/>
      </dsp:txXfrm>
    </dsp:sp>
    <dsp:sp modelId="{7A95A585-0B95-46DC-89C9-74A72DE1CF45}">
      <dsp:nvSpPr>
        <dsp:cNvPr id="0" name=""/>
        <dsp:cNvSpPr/>
      </dsp:nvSpPr>
      <dsp:spPr>
        <a:xfrm rot="1478292">
          <a:off x="5755872" y="2152475"/>
          <a:ext cx="501623" cy="14378"/>
        </a:xfrm>
        <a:custGeom>
          <a:avLst/>
          <a:gdLst/>
          <a:ahLst/>
          <a:cxnLst/>
          <a:rect l="0" t="0" r="0" b="0"/>
          <a:pathLst>
            <a:path>
              <a:moveTo>
                <a:pt x="0" y="7189"/>
              </a:moveTo>
              <a:lnTo>
                <a:pt x="490257" y="7189"/>
              </a:lnTo>
            </a:path>
          </a:pathLst>
        </a:custGeom>
        <a:noFill/>
        <a:ln w="12700" cap="flat" cmpd="sng" algn="ctr">
          <a:solidFill>
            <a:sysClr val="windowText" lastClr="000000">
              <a:shade val="80000"/>
              <a:hueOff val="0"/>
              <a:satOff val="0"/>
              <a:lumOff val="0"/>
              <a:alphaOff val="0"/>
            </a:sys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solidFill>
              <a:sysClr val="windowText" lastClr="000000">
                <a:hueOff val="0"/>
                <a:satOff val="0"/>
                <a:lumOff val="0"/>
                <a:alphaOff val="0"/>
              </a:sysClr>
            </a:solidFill>
            <a:latin typeface="Calibri" panose="020F0502020204030204"/>
            <a:ea typeface="+mn-ea"/>
            <a:cs typeface="+mn-cs"/>
          </a:endParaRPr>
        </a:p>
      </dsp:txBody>
      <dsp:txXfrm>
        <a:off x="6000514" y="2143038"/>
        <a:ext cx="0" cy="0"/>
      </dsp:txXfrm>
    </dsp:sp>
    <dsp:sp modelId="{B68E3363-5829-4480-A162-81D9977048D9}">
      <dsp:nvSpPr>
        <dsp:cNvPr id="0" name=""/>
        <dsp:cNvSpPr/>
      </dsp:nvSpPr>
      <dsp:spPr>
        <a:xfrm>
          <a:off x="6234662" y="2083462"/>
          <a:ext cx="1899928" cy="361524"/>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solidFill>
                <a:sysClr val="windowText" lastClr="000000">
                  <a:hueOff val="0"/>
                  <a:satOff val="0"/>
                  <a:lumOff val="0"/>
                  <a:alphaOff val="0"/>
                </a:sysClr>
              </a:solidFill>
              <a:latin typeface="Times New Roman" pitchFamily="18" charset="0"/>
              <a:ea typeface="+mn-ea"/>
              <a:cs typeface="Times New Roman" pitchFamily="18" charset="0"/>
            </a:rPr>
            <a:t>Nájemní sklady</a:t>
          </a:r>
        </a:p>
      </dsp:txBody>
      <dsp:txXfrm>
        <a:off x="6245251" y="2094051"/>
        <a:ext cx="1878750" cy="340346"/>
      </dsp:txXfrm>
    </dsp:sp>
    <dsp:sp modelId="{AAAB39DC-5011-47A5-8285-1902400BD418}">
      <dsp:nvSpPr>
        <dsp:cNvPr id="0" name=""/>
        <dsp:cNvSpPr/>
      </dsp:nvSpPr>
      <dsp:spPr>
        <a:xfrm rot="3232962">
          <a:off x="5619915" y="2360352"/>
          <a:ext cx="773538" cy="14378"/>
        </a:xfrm>
        <a:custGeom>
          <a:avLst/>
          <a:gdLst/>
          <a:ahLst/>
          <a:cxnLst/>
          <a:rect l="0" t="0" r="0" b="0"/>
          <a:pathLst>
            <a:path>
              <a:moveTo>
                <a:pt x="0" y="7189"/>
              </a:moveTo>
              <a:lnTo>
                <a:pt x="756011" y="7189"/>
              </a:lnTo>
            </a:path>
          </a:pathLst>
        </a:custGeom>
        <a:noFill/>
        <a:ln w="12700" cap="flat" cmpd="sng" algn="ctr">
          <a:solidFill>
            <a:sysClr val="windowText" lastClr="000000">
              <a:shade val="80000"/>
              <a:hueOff val="0"/>
              <a:satOff val="0"/>
              <a:lumOff val="0"/>
              <a:alphaOff val="0"/>
            </a:sys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solidFill>
              <a:sysClr val="windowText" lastClr="000000">
                <a:hueOff val="0"/>
                <a:satOff val="0"/>
                <a:lumOff val="0"/>
                <a:alphaOff val="0"/>
              </a:sysClr>
            </a:solidFill>
            <a:latin typeface="Calibri" panose="020F0502020204030204"/>
            <a:ea typeface="+mn-ea"/>
            <a:cs typeface="+mn-cs"/>
          </a:endParaRPr>
        </a:p>
      </dsp:txBody>
      <dsp:txXfrm>
        <a:off x="6010907" y="2340521"/>
        <a:ext cx="0" cy="0"/>
      </dsp:txXfrm>
    </dsp:sp>
    <dsp:sp modelId="{870BAB8D-9A90-4450-8527-53EF68AC29F1}">
      <dsp:nvSpPr>
        <dsp:cNvPr id="0" name=""/>
        <dsp:cNvSpPr/>
      </dsp:nvSpPr>
      <dsp:spPr>
        <a:xfrm>
          <a:off x="6234662" y="2499216"/>
          <a:ext cx="1899928" cy="361524"/>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solidFill>
                <a:sysClr val="windowText" lastClr="000000">
                  <a:hueOff val="0"/>
                  <a:satOff val="0"/>
                  <a:lumOff val="0"/>
                  <a:alphaOff val="0"/>
                </a:sysClr>
              </a:solidFill>
              <a:latin typeface="Times New Roman" pitchFamily="18" charset="0"/>
              <a:ea typeface="+mn-ea"/>
              <a:cs typeface="Times New Roman" pitchFamily="18" charset="0"/>
            </a:rPr>
            <a:t>Sklady vlastněné podnikem</a:t>
          </a:r>
        </a:p>
      </dsp:txBody>
      <dsp:txXfrm>
        <a:off x="6245251" y="2509805"/>
        <a:ext cx="1878750" cy="340346"/>
      </dsp:txXfrm>
    </dsp:sp>
    <dsp:sp modelId="{5F60AD42-1DBD-4EF7-A6B9-4C4BFF4AFCCF}">
      <dsp:nvSpPr>
        <dsp:cNvPr id="0" name=""/>
        <dsp:cNvSpPr/>
      </dsp:nvSpPr>
      <dsp:spPr>
        <a:xfrm rot="2268676">
          <a:off x="2271195" y="2964990"/>
          <a:ext cx="2433486" cy="14378"/>
        </a:xfrm>
        <a:custGeom>
          <a:avLst/>
          <a:gdLst/>
          <a:ahLst/>
          <a:cxnLst/>
          <a:rect l="0" t="0" r="0" b="0"/>
          <a:pathLst>
            <a:path>
              <a:moveTo>
                <a:pt x="0" y="7189"/>
              </a:moveTo>
              <a:lnTo>
                <a:pt x="1658982" y="7189"/>
              </a:lnTo>
            </a:path>
          </a:pathLst>
        </a:custGeom>
        <a:noFill/>
        <a:ln w="12700" cap="flat" cmpd="sng" algn="ctr">
          <a:solidFill>
            <a:sysClr val="windowText" lastClr="000000">
              <a:shade val="60000"/>
              <a:hueOff val="0"/>
              <a:satOff val="0"/>
              <a:lumOff val="0"/>
              <a:alphaOff val="0"/>
            </a:sys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solidFill>
              <a:sysClr val="windowText" lastClr="000000">
                <a:hueOff val="0"/>
                <a:satOff val="0"/>
                <a:lumOff val="0"/>
                <a:alphaOff val="0"/>
              </a:sysClr>
            </a:solidFill>
            <a:latin typeface="Calibri" panose="020F0502020204030204"/>
            <a:ea typeface="+mn-ea"/>
            <a:cs typeface="+mn-cs"/>
          </a:endParaRPr>
        </a:p>
      </dsp:txBody>
      <dsp:txXfrm>
        <a:off x="3477172" y="2886819"/>
        <a:ext cx="0" cy="0"/>
      </dsp:txXfrm>
    </dsp:sp>
    <dsp:sp modelId="{67A5D453-37AA-4BF4-9477-F7E499D06D5D}">
      <dsp:nvSpPr>
        <dsp:cNvPr id="0" name=""/>
        <dsp:cNvSpPr/>
      </dsp:nvSpPr>
      <dsp:spPr>
        <a:xfrm>
          <a:off x="4449207" y="3537356"/>
          <a:ext cx="1334568" cy="361524"/>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solidFill>
                <a:sysClr val="windowText" lastClr="000000">
                  <a:hueOff val="0"/>
                  <a:satOff val="0"/>
                  <a:lumOff val="0"/>
                  <a:alphaOff val="0"/>
                </a:sysClr>
              </a:solidFill>
              <a:latin typeface="Times New Roman" pitchFamily="18" charset="0"/>
              <a:ea typeface="+mn-ea"/>
              <a:cs typeface="Times New Roman" pitchFamily="18" charset="0"/>
            </a:rPr>
            <a:t>Náklady rizika a znehodnocení zásob</a:t>
          </a:r>
        </a:p>
      </dsp:txBody>
      <dsp:txXfrm>
        <a:off x="4459796" y="3547945"/>
        <a:ext cx="1313390" cy="340346"/>
      </dsp:txXfrm>
    </dsp:sp>
    <dsp:sp modelId="{D600F1D4-F461-4054-AD6F-6C1A96F03D96}">
      <dsp:nvSpPr>
        <dsp:cNvPr id="0" name=""/>
        <dsp:cNvSpPr/>
      </dsp:nvSpPr>
      <dsp:spPr>
        <a:xfrm rot="18373571">
          <a:off x="5625987" y="3399736"/>
          <a:ext cx="771530" cy="14378"/>
        </a:xfrm>
        <a:custGeom>
          <a:avLst/>
          <a:gdLst/>
          <a:ahLst/>
          <a:cxnLst/>
          <a:rect l="0" t="0" r="0" b="0"/>
          <a:pathLst>
            <a:path>
              <a:moveTo>
                <a:pt x="0" y="7189"/>
              </a:moveTo>
              <a:lnTo>
                <a:pt x="754048" y="7189"/>
              </a:lnTo>
            </a:path>
          </a:pathLst>
        </a:custGeom>
        <a:noFill/>
        <a:ln w="12700" cap="flat" cmpd="sng" algn="ctr">
          <a:solidFill>
            <a:sysClr val="windowText" lastClr="000000">
              <a:shade val="80000"/>
              <a:hueOff val="0"/>
              <a:satOff val="0"/>
              <a:lumOff val="0"/>
              <a:alphaOff val="0"/>
            </a:sys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solidFill>
              <a:sysClr val="windowText" lastClr="000000">
                <a:hueOff val="0"/>
                <a:satOff val="0"/>
                <a:lumOff val="0"/>
                <a:alphaOff val="0"/>
              </a:sysClr>
            </a:solidFill>
            <a:latin typeface="Calibri" panose="020F0502020204030204"/>
            <a:ea typeface="+mn-ea"/>
            <a:cs typeface="+mn-cs"/>
          </a:endParaRPr>
        </a:p>
      </dsp:txBody>
      <dsp:txXfrm>
        <a:off x="5984795" y="3411086"/>
        <a:ext cx="0" cy="0"/>
      </dsp:txXfrm>
    </dsp:sp>
    <dsp:sp modelId="{FE7A539E-B524-4E3D-9871-15BBF80F287E}">
      <dsp:nvSpPr>
        <dsp:cNvPr id="0" name=""/>
        <dsp:cNvSpPr/>
      </dsp:nvSpPr>
      <dsp:spPr>
        <a:xfrm>
          <a:off x="6239730" y="2914969"/>
          <a:ext cx="1899928" cy="361524"/>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solidFill>
                <a:sysClr val="windowText" lastClr="000000">
                  <a:hueOff val="0"/>
                  <a:satOff val="0"/>
                  <a:lumOff val="0"/>
                  <a:alphaOff val="0"/>
                </a:sysClr>
              </a:solidFill>
              <a:latin typeface="Times New Roman" pitchFamily="18" charset="0"/>
              <a:ea typeface="+mn-ea"/>
              <a:cs typeface="Times New Roman" pitchFamily="18" charset="0"/>
            </a:rPr>
            <a:t>Morální opotřebení/Zastarání</a:t>
          </a:r>
        </a:p>
      </dsp:txBody>
      <dsp:txXfrm>
        <a:off x="6250319" y="2925558"/>
        <a:ext cx="1878750" cy="340346"/>
      </dsp:txXfrm>
    </dsp:sp>
    <dsp:sp modelId="{DA678E07-5524-4A21-8F7F-0E11581AFC78}">
      <dsp:nvSpPr>
        <dsp:cNvPr id="0" name=""/>
        <dsp:cNvSpPr/>
      </dsp:nvSpPr>
      <dsp:spPr>
        <a:xfrm rot="20137234">
          <a:off x="5761457" y="3607613"/>
          <a:ext cx="500591" cy="14378"/>
        </a:xfrm>
        <a:custGeom>
          <a:avLst/>
          <a:gdLst/>
          <a:ahLst/>
          <a:cxnLst/>
          <a:rect l="0" t="0" r="0" b="0"/>
          <a:pathLst>
            <a:path>
              <a:moveTo>
                <a:pt x="0" y="7189"/>
              </a:moveTo>
              <a:lnTo>
                <a:pt x="489249" y="7189"/>
              </a:lnTo>
            </a:path>
          </a:pathLst>
        </a:custGeom>
        <a:noFill/>
        <a:ln w="12700" cap="flat" cmpd="sng" algn="ctr">
          <a:solidFill>
            <a:sysClr val="windowText" lastClr="000000">
              <a:shade val="80000"/>
              <a:hueOff val="0"/>
              <a:satOff val="0"/>
              <a:lumOff val="0"/>
              <a:alphaOff val="0"/>
            </a:sys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solidFill>
              <a:sysClr val="windowText" lastClr="000000">
                <a:hueOff val="0"/>
                <a:satOff val="0"/>
                <a:lumOff val="0"/>
                <a:alphaOff val="0"/>
              </a:sysClr>
            </a:solidFill>
            <a:latin typeface="Calibri" panose="020F0502020204030204"/>
            <a:ea typeface="+mn-ea"/>
            <a:cs typeface="+mn-cs"/>
          </a:endParaRPr>
        </a:p>
      </dsp:txBody>
      <dsp:txXfrm>
        <a:off x="5995188" y="3608569"/>
        <a:ext cx="0" cy="0"/>
      </dsp:txXfrm>
    </dsp:sp>
    <dsp:sp modelId="{07D4F7CA-881B-4A7E-95E2-B3E955B3E42B}">
      <dsp:nvSpPr>
        <dsp:cNvPr id="0" name=""/>
        <dsp:cNvSpPr/>
      </dsp:nvSpPr>
      <dsp:spPr>
        <a:xfrm>
          <a:off x="6239730" y="3330723"/>
          <a:ext cx="1899928" cy="361524"/>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solidFill>
                <a:sysClr val="windowText" lastClr="000000">
                  <a:hueOff val="0"/>
                  <a:satOff val="0"/>
                  <a:lumOff val="0"/>
                  <a:alphaOff val="0"/>
                </a:sysClr>
              </a:solidFill>
              <a:latin typeface="Times New Roman" pitchFamily="18" charset="0"/>
              <a:ea typeface="+mn-ea"/>
              <a:cs typeface="Times New Roman" pitchFamily="18" charset="0"/>
            </a:rPr>
            <a:t>Poškození</a:t>
          </a:r>
        </a:p>
      </dsp:txBody>
      <dsp:txXfrm>
        <a:off x="6250319" y="3341312"/>
        <a:ext cx="1878750" cy="340346"/>
      </dsp:txXfrm>
    </dsp:sp>
    <dsp:sp modelId="{16D15EFC-F894-4A72-B7AF-D976116C15D4}">
      <dsp:nvSpPr>
        <dsp:cNvPr id="0" name=""/>
        <dsp:cNvSpPr/>
      </dsp:nvSpPr>
      <dsp:spPr>
        <a:xfrm rot="1478292">
          <a:off x="5760941" y="3815489"/>
          <a:ext cx="501623" cy="14378"/>
        </a:xfrm>
        <a:custGeom>
          <a:avLst/>
          <a:gdLst/>
          <a:ahLst/>
          <a:cxnLst/>
          <a:rect l="0" t="0" r="0" b="0"/>
          <a:pathLst>
            <a:path>
              <a:moveTo>
                <a:pt x="0" y="7189"/>
              </a:moveTo>
              <a:lnTo>
                <a:pt x="490257" y="7189"/>
              </a:lnTo>
            </a:path>
          </a:pathLst>
        </a:custGeom>
        <a:noFill/>
        <a:ln w="12700" cap="flat" cmpd="sng" algn="ctr">
          <a:solidFill>
            <a:sysClr val="windowText" lastClr="000000">
              <a:shade val="80000"/>
              <a:hueOff val="0"/>
              <a:satOff val="0"/>
              <a:lumOff val="0"/>
              <a:alphaOff val="0"/>
            </a:sys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solidFill>
              <a:sysClr val="windowText" lastClr="000000">
                <a:hueOff val="0"/>
                <a:satOff val="0"/>
                <a:lumOff val="0"/>
                <a:alphaOff val="0"/>
              </a:sysClr>
            </a:solidFill>
            <a:latin typeface="Calibri" panose="020F0502020204030204"/>
            <a:ea typeface="+mn-ea"/>
            <a:cs typeface="+mn-cs"/>
          </a:endParaRPr>
        </a:p>
      </dsp:txBody>
      <dsp:txXfrm>
        <a:off x="6005582" y="3806052"/>
        <a:ext cx="0" cy="0"/>
      </dsp:txXfrm>
    </dsp:sp>
    <dsp:sp modelId="{399EC402-5550-44C3-B1F9-C95992E21DDC}">
      <dsp:nvSpPr>
        <dsp:cNvPr id="0" name=""/>
        <dsp:cNvSpPr/>
      </dsp:nvSpPr>
      <dsp:spPr>
        <a:xfrm>
          <a:off x="6239730" y="3746476"/>
          <a:ext cx="1899928" cy="361524"/>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solidFill>
                <a:sysClr val="windowText" lastClr="000000">
                  <a:hueOff val="0"/>
                  <a:satOff val="0"/>
                  <a:lumOff val="0"/>
                  <a:alphaOff val="0"/>
                </a:sysClr>
              </a:solidFill>
              <a:latin typeface="Times New Roman" pitchFamily="18" charset="0"/>
              <a:ea typeface="+mn-ea"/>
              <a:cs typeface="Times New Roman" pitchFamily="18" charset="0"/>
            </a:rPr>
            <a:t>Krádeže/Ztráty</a:t>
          </a:r>
        </a:p>
      </dsp:txBody>
      <dsp:txXfrm>
        <a:off x="6250319" y="3757065"/>
        <a:ext cx="1878750" cy="340346"/>
      </dsp:txXfrm>
    </dsp:sp>
    <dsp:sp modelId="{EDDD801B-E60D-4F99-BDA8-CEB44FE9C828}">
      <dsp:nvSpPr>
        <dsp:cNvPr id="0" name=""/>
        <dsp:cNvSpPr/>
      </dsp:nvSpPr>
      <dsp:spPr>
        <a:xfrm rot="3232962">
          <a:off x="5624983" y="4023366"/>
          <a:ext cx="773538" cy="14378"/>
        </a:xfrm>
        <a:custGeom>
          <a:avLst/>
          <a:gdLst/>
          <a:ahLst/>
          <a:cxnLst/>
          <a:rect l="0" t="0" r="0" b="0"/>
          <a:pathLst>
            <a:path>
              <a:moveTo>
                <a:pt x="0" y="7189"/>
              </a:moveTo>
              <a:lnTo>
                <a:pt x="756011" y="7189"/>
              </a:lnTo>
            </a:path>
          </a:pathLst>
        </a:custGeom>
        <a:noFill/>
        <a:ln w="12700" cap="flat" cmpd="sng" algn="ctr">
          <a:solidFill>
            <a:sysClr val="windowText" lastClr="000000">
              <a:shade val="80000"/>
              <a:hueOff val="0"/>
              <a:satOff val="0"/>
              <a:lumOff val="0"/>
              <a:alphaOff val="0"/>
            </a:sys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solidFill>
              <a:sysClr val="windowText" lastClr="000000">
                <a:hueOff val="0"/>
                <a:satOff val="0"/>
                <a:lumOff val="0"/>
                <a:alphaOff val="0"/>
              </a:sysClr>
            </a:solidFill>
            <a:latin typeface="Calibri" panose="020F0502020204030204"/>
            <a:ea typeface="+mn-ea"/>
            <a:cs typeface="+mn-cs"/>
          </a:endParaRPr>
        </a:p>
      </dsp:txBody>
      <dsp:txXfrm>
        <a:off x="6015975" y="4003535"/>
        <a:ext cx="0" cy="0"/>
      </dsp:txXfrm>
    </dsp:sp>
    <dsp:sp modelId="{5D9EAA57-E29D-4958-8EDB-1881B5659A7D}">
      <dsp:nvSpPr>
        <dsp:cNvPr id="0" name=""/>
        <dsp:cNvSpPr/>
      </dsp:nvSpPr>
      <dsp:spPr>
        <a:xfrm>
          <a:off x="6239730" y="4162230"/>
          <a:ext cx="1899928" cy="361524"/>
        </a:xfrm>
        <a:prstGeom prst="roundRect">
          <a:avLst>
            <a:gd name="adj" fmla="val 10000"/>
          </a:avLst>
        </a:prstGeom>
        <a:gradFill rotWithShape="0">
          <a:gsLst>
            <a:gs pos="0">
              <a:sysClr val="window" lastClr="FFFFFF">
                <a:hueOff val="0"/>
                <a:satOff val="0"/>
                <a:lumOff val="0"/>
                <a:alphaOff val="0"/>
                <a:lumMod val="110000"/>
                <a:satMod val="105000"/>
                <a:tint val="67000"/>
              </a:sysClr>
            </a:gs>
            <a:gs pos="50000">
              <a:sysClr val="window" lastClr="FFFFFF">
                <a:hueOff val="0"/>
                <a:satOff val="0"/>
                <a:lumOff val="0"/>
                <a:alphaOff val="0"/>
                <a:lumMod val="105000"/>
                <a:satMod val="103000"/>
                <a:tint val="73000"/>
              </a:sysClr>
            </a:gs>
            <a:gs pos="100000">
              <a:sysClr val="window" lastClr="FFFFFF">
                <a:hueOff val="0"/>
                <a:satOff val="0"/>
                <a:lumOff val="0"/>
                <a:alphaOff val="0"/>
                <a:lumMod val="105000"/>
                <a:satMod val="109000"/>
                <a:tint val="81000"/>
              </a:sys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cs-CZ" sz="1100" kern="1200">
              <a:solidFill>
                <a:sysClr val="windowText" lastClr="000000">
                  <a:hueOff val="0"/>
                  <a:satOff val="0"/>
                  <a:lumOff val="0"/>
                  <a:alphaOff val="0"/>
                </a:sysClr>
              </a:solidFill>
              <a:latin typeface="Times New Roman" pitchFamily="18" charset="0"/>
              <a:ea typeface="+mn-ea"/>
              <a:cs typeface="Times New Roman" pitchFamily="18" charset="0"/>
            </a:rPr>
            <a:t>Přemísťování zásob</a:t>
          </a:r>
        </a:p>
      </dsp:txBody>
      <dsp:txXfrm>
        <a:off x="6250319" y="4172819"/>
        <a:ext cx="1878750" cy="34034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E963F7-482B-473B-AC14-5CBA2B82896C}" type="datetimeFigureOut">
              <a:rPr lang="cs-CZ" smtClean="0"/>
              <a:t>16.03.2022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FEE71D-3E95-4A21-A814-394619778A9D}" type="slidenum">
              <a:rPr lang="cs-CZ" smtClean="0"/>
              <a:t>‹#›</a:t>
            </a:fld>
            <a:endParaRPr lang="cs-CZ"/>
          </a:p>
        </p:txBody>
      </p:sp>
    </p:spTree>
    <p:extLst>
      <p:ext uri="{BB962C8B-B14F-4D97-AF65-F5344CB8AC3E}">
        <p14:creationId xmlns:p14="http://schemas.microsoft.com/office/powerpoint/2010/main" val="2005469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50000"/>
              </a:lnSpc>
              <a:spcBef>
                <a:spcPts val="600"/>
              </a:spcBef>
              <a:spcAft>
                <a:spcPts val="600"/>
              </a:spcAft>
            </a:pPr>
            <a:r>
              <a:rPr lang="cs-CZ" sz="1200" dirty="0">
                <a:effectLst/>
                <a:latin typeface="Calibri" panose="020F0502020204030204" pitchFamily="34" charset="0"/>
                <a:ea typeface="Calibri" panose="020F0502020204030204" pitchFamily="34" charset="0"/>
                <a:cs typeface="Times New Roman" panose="02020603050405020304" pitchFamily="18" charset="0"/>
              </a:rPr>
              <a:t>Zásobovací logistika představuje jeden z nejdůležitějších prvků logistického systému. Zabývá se problematikou zásob a jejich optimalizací. Zásoby hrají několik významných rolí v logistickém systému: reagují na změny na trhu, snižují náklady, tvoří úspory v dopravě i ve výrobě a jiné. </a:t>
            </a:r>
          </a:p>
          <a:p>
            <a:pPr algn="just">
              <a:lnSpc>
                <a:spcPct val="150000"/>
              </a:lnSpc>
              <a:spcAft>
                <a:spcPts val="1000"/>
              </a:spcAft>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Volba zásobovací strategie</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cs-CZ" sz="1200" dirty="0">
                <a:effectLst/>
                <a:latin typeface="Calibri" panose="020F0502020204030204" pitchFamily="34" charset="0"/>
                <a:ea typeface="Calibri" panose="020F0502020204030204" pitchFamily="34" charset="0"/>
                <a:cs typeface="Times New Roman" panose="02020603050405020304" pitchFamily="18" charset="0"/>
              </a:rPr>
              <a:t>Úlohou zásobování je zajištění plynulosti vnitropodnikových procesů. Musíme mít stanoveny potřebné úrovně zásob v adekvátním množství, v požadovaném čase, kvalitě a za ekonomické náklady, toto je hlavním úkolem při sestavení plánu zásob. </a:t>
            </a:r>
          </a:p>
          <a:p>
            <a:pPr algn="just">
              <a:lnSpc>
                <a:spcPct val="150000"/>
              </a:lnSpc>
              <a:spcBef>
                <a:spcPts val="600"/>
              </a:spcBef>
              <a:spcAft>
                <a:spcPts val="600"/>
              </a:spcAft>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Náklady na udržování zásob</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cs-CZ" sz="1200" dirty="0">
                <a:effectLst/>
                <a:latin typeface="Calibri" panose="020F0502020204030204" pitchFamily="34" charset="0"/>
                <a:ea typeface="Calibri" panose="020F0502020204030204" pitchFamily="34" charset="0"/>
                <a:cs typeface="Times New Roman" panose="02020603050405020304" pitchFamily="18" charset="0"/>
              </a:rPr>
              <a:t>Řízení stavu zásob má na starost udržovat takovou výši zásob, aby bylo dosaženo vysoké úrovně zákaznického servisu za cenu minimálních nákladů. Do nákladů na udržování zásob počítáme náklady na kapitál vázaný v zásobách, skladovací náklady, náklady na pořízení zásob, ale také náklady na likvidaci zastaralého zboží.</a:t>
            </a:r>
            <a:r>
              <a:rPr lang="cs-CZ" sz="1200" baseline="30000" dirty="0">
                <a:effectLst/>
                <a:latin typeface="Calibri" panose="020F0502020204030204" pitchFamily="34" charset="0"/>
                <a:ea typeface="Calibri" panose="020F0502020204030204" pitchFamily="34" charset="0"/>
                <a:cs typeface="Times New Roman" panose="02020603050405020304" pitchFamily="18" charset="0"/>
              </a:rPr>
              <a:t> </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21D6A444-BC19-4C9A-BAB4-B117AB5E8E4B}" type="slidenum">
              <a:rPr lang="cs-CZ" smtClean="0"/>
              <a:t>2</a:t>
            </a:fld>
            <a:endParaRPr lang="cs-CZ"/>
          </a:p>
        </p:txBody>
      </p:sp>
    </p:spTree>
    <p:extLst>
      <p:ext uri="{BB962C8B-B14F-4D97-AF65-F5344CB8AC3E}">
        <p14:creationId xmlns:p14="http://schemas.microsoft.com/office/powerpoint/2010/main" val="33041035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None/>
            </a:pPr>
            <a:r>
              <a:rPr lang="cs-CZ" sz="1200" b="1" dirty="0"/>
              <a:t>Tento systém má použití pro následující podmínky:</a:t>
            </a:r>
          </a:p>
          <a:p>
            <a:pPr lvl="0"/>
            <a:r>
              <a:rPr lang="cs-CZ" sz="1200" b="1" dirty="0"/>
              <a:t>Položky mají velkou odbytovou hodnotu,</a:t>
            </a:r>
          </a:p>
          <a:p>
            <a:pPr lvl="0"/>
            <a:r>
              <a:rPr lang="cs-CZ" sz="1200" b="1" dirty="0"/>
              <a:t>Odběr je nepravidelný,</a:t>
            </a:r>
          </a:p>
          <a:p>
            <a:pPr lvl="0"/>
            <a:r>
              <a:rPr lang="cs-CZ" sz="1200" b="1" dirty="0"/>
              <a:t>Doba spotřeby „Q“ je několikrát delší než objednací interval</a:t>
            </a:r>
          </a:p>
          <a:p>
            <a:pPr marL="0" indent="0">
              <a:buNone/>
            </a:pPr>
            <a:r>
              <a:rPr lang="cs-CZ" sz="1200" b="1" dirty="0"/>
              <a:t>Přičemž „B“ se počítá stejně jako v systému B.Q.</a:t>
            </a:r>
          </a:p>
          <a:p>
            <a:pPr marL="0" indent="0">
              <a:buNone/>
            </a:pPr>
            <a:r>
              <a:rPr lang="cs-CZ" sz="1200" b="1" dirty="0"/>
              <a:t>.</a:t>
            </a:r>
            <a:endParaRPr lang="cs-CZ" sz="1200" dirty="0"/>
          </a:p>
          <a:p>
            <a:pPr lvl="0"/>
            <a:endParaRPr lang="cs-CZ" dirty="0"/>
          </a:p>
        </p:txBody>
      </p:sp>
      <p:sp>
        <p:nvSpPr>
          <p:cNvPr id="4" name="Zástupný symbol pro číslo snímku 3"/>
          <p:cNvSpPr>
            <a:spLocks noGrp="1"/>
          </p:cNvSpPr>
          <p:nvPr>
            <p:ph type="sldNum" sz="quarter" idx="10"/>
          </p:nvPr>
        </p:nvSpPr>
        <p:spPr/>
        <p:txBody>
          <a:bodyPr/>
          <a:lstStyle/>
          <a:p>
            <a:fld id="{4EDE74F4-17DA-4A30-82A6-4530BD01909E}" type="slidenum">
              <a:rPr lang="cs-CZ" smtClean="0"/>
              <a:t>23</a:t>
            </a:fld>
            <a:endParaRPr lang="cs-CZ"/>
          </a:p>
        </p:txBody>
      </p:sp>
    </p:spTree>
    <p:extLst>
      <p:ext uri="{BB962C8B-B14F-4D97-AF65-F5344CB8AC3E}">
        <p14:creationId xmlns:p14="http://schemas.microsoft.com/office/powerpoint/2010/main" val="2006780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None/>
            </a:pPr>
            <a:r>
              <a:rPr lang="cs-CZ" b="1" dirty="0"/>
              <a:t>Je charakterizován pevným okamžikem objednávání „t“ ( například každý první den v měsíci nebo každé pondělí), pevným objednacím množstvím „Q“ a objednací úrovní „s“. Jestliže u B - systému  se doobjednává ihned po dosažení nebo podkročení objednací úrovně „B“, u s – systému se porovnává rozdíl mezi výši zásoby a objednací úrovni „s“ pouze ve zvolených periodických obdobích po periodické kontrole stavu zásob. Objednává se to zboží, jehož zásoba klesla na úroveň „s“ nebo pod ni. Pro stanovení výše „s“ se doporučuje  tento výpočet:</a:t>
            </a:r>
          </a:p>
          <a:p>
            <a:pPr marL="0" indent="0">
              <a:buNone/>
            </a:pPr>
            <a:endParaRPr lang="cs-CZ" b="1" dirty="0"/>
          </a:p>
          <a:p>
            <a:pPr marL="0" indent="0">
              <a:buNone/>
            </a:pPr>
            <a:r>
              <a:rPr lang="cs-CZ" b="1" dirty="0"/>
              <a:t>Pro stanovení výše „s“ se doporučuje  tento výpočet:</a:t>
            </a:r>
          </a:p>
          <a:p>
            <a:pPr marL="0" indent="0">
              <a:buNone/>
            </a:pPr>
            <a:endParaRPr lang="cs-CZ" b="1" dirty="0"/>
          </a:p>
          <a:p>
            <a:pPr marL="0" indent="0" algn="ctr">
              <a:buNone/>
            </a:pPr>
            <a:r>
              <a:rPr lang="cs-CZ" b="1" dirty="0"/>
              <a:t>S = ( </a:t>
            </a:r>
            <a:r>
              <a:rPr lang="cs-CZ" b="1" dirty="0" err="1"/>
              <a:t>t</a:t>
            </a:r>
            <a:r>
              <a:rPr lang="cs-CZ" b="1" baseline="-25000" dirty="0" err="1"/>
              <a:t>L</a:t>
            </a:r>
            <a:r>
              <a:rPr lang="cs-CZ" b="1" dirty="0"/>
              <a:t>+ 0,7*I) * + </a:t>
            </a:r>
            <a:r>
              <a:rPr lang="cs-CZ" b="1" dirty="0" err="1"/>
              <a:t>P</a:t>
            </a:r>
            <a:r>
              <a:rPr lang="cs-CZ" b="1" baseline="-25000" dirty="0" err="1"/>
              <a:t>z</a:t>
            </a:r>
            <a:endParaRPr lang="cs-CZ" b="1" dirty="0"/>
          </a:p>
          <a:p>
            <a:pPr marL="0" indent="0">
              <a:buNone/>
            </a:pPr>
            <a:endParaRPr lang="cs-CZ" b="1" dirty="0"/>
          </a:p>
          <a:p>
            <a:pPr marL="0" indent="0">
              <a:buNone/>
            </a:pPr>
            <a:r>
              <a:rPr lang="cs-CZ" b="1" dirty="0"/>
              <a:t>Kde: d  =  průměrná spotřeba za časovou jednotku</a:t>
            </a:r>
          </a:p>
          <a:p>
            <a:r>
              <a:rPr lang="cs-CZ" b="1" dirty="0"/>
              <a:t>	</a:t>
            </a:r>
            <a:r>
              <a:rPr lang="cs-CZ" b="1" dirty="0" err="1"/>
              <a:t>t</a:t>
            </a:r>
            <a:r>
              <a:rPr lang="cs-CZ" b="1" baseline="-25000" dirty="0" err="1"/>
              <a:t>L</a:t>
            </a:r>
            <a:r>
              <a:rPr lang="cs-CZ" b="1" baseline="-25000" dirty="0"/>
              <a:t>  </a:t>
            </a:r>
            <a:r>
              <a:rPr lang="cs-CZ" b="1" dirty="0"/>
              <a:t>= dodací lhůta v čase</a:t>
            </a:r>
          </a:p>
          <a:p>
            <a:r>
              <a:rPr lang="cs-CZ" b="1" dirty="0"/>
              <a:t>	</a:t>
            </a:r>
            <a:r>
              <a:rPr lang="cs-CZ" b="1" dirty="0" err="1"/>
              <a:t>P</a:t>
            </a:r>
            <a:r>
              <a:rPr lang="cs-CZ" b="1" baseline="-25000" dirty="0" err="1"/>
              <a:t>z</a:t>
            </a:r>
            <a:r>
              <a:rPr lang="cs-CZ" b="1" dirty="0"/>
              <a:t> = výše pojistné zásoby</a:t>
            </a:r>
          </a:p>
          <a:p>
            <a:r>
              <a:rPr lang="cs-CZ" b="1" dirty="0"/>
              <a:t>	I =  délka intervalu při kontrolách zásob v čase</a:t>
            </a:r>
          </a:p>
          <a:p>
            <a:pPr marL="0" indent="0">
              <a:buNone/>
            </a:pPr>
            <a:endParaRPr lang="cs-CZ" b="1" dirty="0"/>
          </a:p>
        </p:txBody>
      </p:sp>
      <p:sp>
        <p:nvSpPr>
          <p:cNvPr id="4" name="Zástupný symbol pro číslo snímku 3"/>
          <p:cNvSpPr>
            <a:spLocks noGrp="1"/>
          </p:cNvSpPr>
          <p:nvPr>
            <p:ph type="sldNum" sz="quarter" idx="10"/>
          </p:nvPr>
        </p:nvSpPr>
        <p:spPr/>
        <p:txBody>
          <a:bodyPr/>
          <a:lstStyle/>
          <a:p>
            <a:fld id="{4EDE74F4-17DA-4A30-82A6-4530BD01909E}" type="slidenum">
              <a:rPr lang="cs-CZ" smtClean="0"/>
              <a:t>24</a:t>
            </a:fld>
            <a:endParaRPr lang="cs-CZ"/>
          </a:p>
        </p:txBody>
      </p:sp>
    </p:spTree>
    <p:extLst>
      <p:ext uri="{BB962C8B-B14F-4D97-AF65-F5344CB8AC3E}">
        <p14:creationId xmlns:p14="http://schemas.microsoft.com/office/powerpoint/2010/main" val="727245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b="1" dirty="0"/>
              <a:t>Je rovněž periodický systém doplňování zásob, ale s proměnným objednacím </a:t>
            </a:r>
            <a:r>
              <a:rPr lang="cs-CZ" b="1" dirty="0" err="1"/>
              <a:t>množstvím.Do</a:t>
            </a:r>
            <a:r>
              <a:rPr lang="cs-CZ" b="1" dirty="0"/>
              <a:t> cílové úrovně „S“ se objednávají pouze ty položky, jejichž výše klesla pod úroveň „s“. Výše s, S se stanoví stejným způsobem, jako v předchozích případech. Používá se v těch případech, jestliže se odebírají dosti velká množství:</a:t>
            </a:r>
          </a:p>
          <a:p>
            <a:endParaRPr lang="cs-CZ" dirty="0"/>
          </a:p>
        </p:txBody>
      </p:sp>
      <p:sp>
        <p:nvSpPr>
          <p:cNvPr id="4" name="Zástupný symbol pro číslo snímku 3"/>
          <p:cNvSpPr>
            <a:spLocks noGrp="1"/>
          </p:cNvSpPr>
          <p:nvPr>
            <p:ph type="sldNum" sz="quarter" idx="10"/>
          </p:nvPr>
        </p:nvSpPr>
        <p:spPr/>
        <p:txBody>
          <a:bodyPr/>
          <a:lstStyle/>
          <a:p>
            <a:fld id="{4EDE74F4-17DA-4A30-82A6-4530BD01909E}" type="slidenum">
              <a:rPr lang="cs-CZ" smtClean="0"/>
              <a:t>25</a:t>
            </a:fld>
            <a:endParaRPr lang="cs-CZ"/>
          </a:p>
        </p:txBody>
      </p:sp>
    </p:spTree>
    <p:extLst>
      <p:ext uri="{BB962C8B-B14F-4D97-AF65-F5344CB8AC3E}">
        <p14:creationId xmlns:p14="http://schemas.microsoft.com/office/powerpoint/2010/main" val="1314763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635" indent="0" algn="just">
              <a:lnSpc>
                <a:spcPct val="150000"/>
              </a:lnSpc>
              <a:spcAft>
                <a:spcPts val="1000"/>
              </a:spcAft>
              <a:buNone/>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Za účelem zlepšení výkonu logistiky podniku, je třeba nejdříve najít problematické místo. Teprve následně je možné přejít k identifikování příležitosti ke zlepšení. V případě, že  má podnik opakované problémy v oblasti řízení zásob, je třeba prozkoumat problém hlouběji se všemi jeho příčinami a následky. Teprve poté můžeme provést rozsáhlejší změny v souvisejících procesech. Špatné řízení zásob bývá doprovázeno některými z následujících příznaků:</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0" algn="l">
              <a:lnSpc>
                <a:spcPct val="120000"/>
              </a:lnSpc>
              <a:spcBef>
                <a:spcPts val="0"/>
              </a:spcBef>
              <a:spcAft>
                <a:spcPts val="1000"/>
              </a:spcAft>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zvyšující se počet nevyřízených objednávek,</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0" algn="l">
              <a:lnSpc>
                <a:spcPct val="120000"/>
              </a:lnSpc>
              <a:spcBef>
                <a:spcPts val="0"/>
              </a:spcBef>
              <a:spcAft>
                <a:spcPts val="1000"/>
              </a:spcAft>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zvyšující se investice vázané v zásobách a zároveň se počet nevyřízených objednávek nemění (respektive neklesá),</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0" algn="l">
              <a:lnSpc>
                <a:spcPct val="120000"/>
              </a:lnSpc>
              <a:spcBef>
                <a:spcPts val="0"/>
              </a:spcBef>
              <a:spcAft>
                <a:spcPts val="1000"/>
              </a:spcAft>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vysoká fluktuace zákazníků,</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0" algn="l">
              <a:lnSpc>
                <a:spcPct val="120000"/>
              </a:lnSpc>
              <a:spcBef>
                <a:spcPts val="0"/>
              </a:spcBef>
              <a:spcAft>
                <a:spcPts val="1000"/>
              </a:spcAft>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narůstající počet zrušených objednávek,</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0" algn="l">
              <a:lnSpc>
                <a:spcPct val="120000"/>
              </a:lnSpc>
              <a:spcBef>
                <a:spcPts val="0"/>
              </a:spcBef>
              <a:spcAft>
                <a:spcPts val="1000"/>
              </a:spcAft>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stále se opakující nedostatek skladovacího prostoru,</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0" algn="l">
              <a:lnSpc>
                <a:spcPct val="120000"/>
              </a:lnSpc>
              <a:spcBef>
                <a:spcPts val="0"/>
              </a:spcBef>
              <a:spcAft>
                <a:spcPts val="1000"/>
              </a:spcAft>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značné rozdíly v obrátce hlavních skladových položek mezi jednotlivými distribučními centry,</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0" algn="l">
              <a:lnSpc>
                <a:spcPct val="120000"/>
              </a:lnSpc>
              <a:spcBef>
                <a:spcPts val="0"/>
              </a:spcBef>
              <a:spcAft>
                <a:spcPts val="1000"/>
              </a:spcAft>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horšící se vztahy s odběrateli; charakteristické je rušení a snižování objednávek ze strany sprostředkovatelů,</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0" algn="l">
              <a:lnSpc>
                <a:spcPct val="120000"/>
              </a:lnSpc>
              <a:spcBef>
                <a:spcPts val="0"/>
              </a:spcBef>
              <a:spcAft>
                <a:spcPts val="600"/>
              </a:spcAft>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velký objem zastaralých položek.</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a:p>
            <a:endParaRPr lang="cs-CZ" dirty="0"/>
          </a:p>
          <a:p>
            <a:pPr marR="635" algn="just">
              <a:lnSpc>
                <a:spcPct val="120000"/>
              </a:lnSpc>
              <a:spcBef>
                <a:spcPts val="0"/>
              </a:spcBef>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V mnoha případech lze hladinu zásob v podniku snížit pomocí některého z následujících opatření:</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20000"/>
              </a:lnSpc>
              <a:spcBef>
                <a:spcPts val="0"/>
              </a:spcBef>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vícestupňové plánování zásob. Příkladem tohoto plánování je ABC analýza,</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20000"/>
              </a:lnSpc>
              <a:spcBef>
                <a:spcPts val="0"/>
              </a:spcBef>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analýza celkové doby doplňování zásob na sklad,</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20000"/>
              </a:lnSpc>
              <a:spcBef>
                <a:spcPts val="0"/>
              </a:spcBef>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analýza dodacích dob může následně vést ke změně dopravců nebo jednání se současnými dopravci,</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20000"/>
              </a:lnSpc>
              <a:spcBef>
                <a:spcPts val="0"/>
              </a:spcBef>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vyloučení položek, které jsou zastaralé nebo mají nízkou obrátku,</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20000"/>
              </a:lnSpc>
              <a:spcBef>
                <a:spcPts val="0"/>
              </a:spcBef>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analýza objemu balení a systému slev,</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20000"/>
              </a:lnSpc>
              <a:spcBef>
                <a:spcPts val="0"/>
              </a:spcBef>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podpora/automatizace substituce </a:t>
            </a: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a:t>
            </a: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náhrad</a:t>
            </a: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a:t>
            </a: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 produktů,</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20000"/>
              </a:lnSpc>
              <a:spcBef>
                <a:spcPts val="0"/>
              </a:spcBef>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zavedení formalizovaného systému objednávek a doplňování zboží,</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20000"/>
              </a:lnSpc>
              <a:spcBef>
                <a:spcPts val="0"/>
              </a:spcBef>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hodnocení míry plnění dodávek podle jednotlivých skladových položek,</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20000"/>
              </a:lnSpc>
              <a:spcBef>
                <a:spcPts val="0"/>
              </a:spcBef>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analýza typických znaků zákaznické poptávky,</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20000"/>
              </a:lnSpc>
              <a:spcBef>
                <a:spcPts val="0"/>
              </a:spcBef>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vytvoření formálního plánu prodeje a předpovědi poptávky podle zhodnocení předem stanovených prvků,</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20000"/>
              </a:lnSpc>
              <a:spcBef>
                <a:spcPts val="0"/>
              </a:spcBef>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rozšíření přehledu o zásobách takovým způsobem, aby bylo možno sdílet informace a řízení zásob na různých úrovních dodávkového řetězce,</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20000"/>
              </a:lnSpc>
              <a:spcBef>
                <a:spcPts val="0"/>
              </a:spcBef>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reorganizace metod, které jsou používány při řízení zásob (včetně skladování a dopravy) tak, aby bylo dosaženo zlepšení toku produktů.</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a:p>
            <a:endParaRPr lang="cs-CZ" dirty="0"/>
          </a:p>
          <a:p>
            <a:pPr algn="just">
              <a:lnSpc>
                <a:spcPct val="150000"/>
              </a:lnSpc>
              <a:spcAft>
                <a:spcPts val="1000"/>
              </a:spcAft>
            </a:pPr>
            <a:r>
              <a:rPr lang="cs-CZ" sz="1200" dirty="0">
                <a:effectLst/>
                <a:latin typeface="Calibri" panose="020F0502020204030204" pitchFamily="34" charset="0"/>
                <a:ea typeface="Calibri" panose="020F0502020204030204" pitchFamily="34" charset="0"/>
                <a:cs typeface="Times New Roman" panose="02020603050405020304" pitchFamily="18" charset="0"/>
              </a:rPr>
              <a:t>V mnoha podnicích bývá nejlepší metodou snížení stavu zásob, zkrácení doby cyklu objednávky, což lze dosáhnout pomocí </a:t>
            </a:r>
            <a:r>
              <a:rPr lang="cs-CZ" sz="1200" i="1" dirty="0">
                <a:effectLst/>
                <a:latin typeface="Calibri" panose="020F0502020204030204" pitchFamily="34" charset="0"/>
                <a:ea typeface="Calibri" panose="020F0502020204030204" pitchFamily="34" charset="0"/>
                <a:cs typeface="Times New Roman" panose="02020603050405020304" pitchFamily="18" charset="0"/>
              </a:rPr>
              <a:t>automatizace procesu vyřizování objednávek</a:t>
            </a:r>
            <a:r>
              <a:rPr lang="cs-CZ" sz="12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50000"/>
              </a:lnSpc>
              <a:spcAft>
                <a:spcPts val="1000"/>
              </a:spcAft>
            </a:pPr>
            <a:r>
              <a:rPr lang="cs-CZ" sz="1200" dirty="0">
                <a:effectLst/>
                <a:latin typeface="Calibri" panose="020F0502020204030204" pitchFamily="34" charset="0"/>
                <a:ea typeface="Calibri" panose="020F0502020204030204" pitchFamily="34" charset="0"/>
                <a:cs typeface="Times New Roman" panose="02020603050405020304" pitchFamily="18" charset="0"/>
              </a:rPr>
              <a:t>Důležitým faktem u řízení zásob je rozpoznání nesprávného přístupu k řízení zásob a identifikace problémových oblastí. Jednotlivé podniky mohou zvolit příslušná opatření, která povedou k odstranění či případné redukci rizika. Příznaky, které se mohou objevit u špatného řízení zásob, jsou následující: rostoucí počet nevyřízených či zrušených objednávek, nedostatky ve skladovacích prostorech, špatné vztahy s odběrateli či nezvladatelné množství zákazníků.</a:t>
            </a:r>
          </a:p>
          <a:p>
            <a:endParaRPr lang="cs-CZ" dirty="0"/>
          </a:p>
        </p:txBody>
      </p:sp>
      <p:sp>
        <p:nvSpPr>
          <p:cNvPr id="4" name="Zástupný symbol pro číslo snímku 3"/>
          <p:cNvSpPr>
            <a:spLocks noGrp="1"/>
          </p:cNvSpPr>
          <p:nvPr>
            <p:ph type="sldNum" sz="quarter" idx="5"/>
          </p:nvPr>
        </p:nvSpPr>
        <p:spPr/>
        <p:txBody>
          <a:bodyPr/>
          <a:lstStyle/>
          <a:p>
            <a:fld id="{21D6A444-BC19-4C9A-BAB4-B117AB5E8E4B}" type="slidenum">
              <a:rPr lang="cs-CZ" smtClean="0"/>
              <a:t>4</a:t>
            </a:fld>
            <a:endParaRPr lang="cs-CZ"/>
          </a:p>
        </p:txBody>
      </p:sp>
    </p:spTree>
    <p:extLst>
      <p:ext uri="{BB962C8B-B14F-4D97-AF65-F5344CB8AC3E}">
        <p14:creationId xmlns:p14="http://schemas.microsoft.com/office/powerpoint/2010/main" val="588538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50000"/>
              </a:lnSpc>
              <a:spcAft>
                <a:spcPts val="1000"/>
              </a:spcAft>
            </a:pPr>
            <a:r>
              <a:rPr lang="cs-CZ" sz="12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Prognózování</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1000"/>
              </a:spcAft>
              <a:buNone/>
            </a:pPr>
            <a:r>
              <a:rPr lang="cs-CZ" sz="1200" dirty="0">
                <a:effectLst/>
                <a:latin typeface="Calibri" panose="020F0502020204030204" pitchFamily="34" charset="0"/>
                <a:ea typeface="Calibri" panose="020F0502020204030204" pitchFamily="34" charset="0"/>
                <a:cs typeface="Times New Roman" panose="02020603050405020304" pitchFamily="18" charset="0"/>
              </a:rPr>
              <a:t>Prognózování v oblasti řízení zásob hraje velice významnou roli. Na základě prognózy se každý podnik snaží předvídat svou budoucnost za využití různých kvantitativních a kvalitativních metod. Základním účelem je podpora u rozhodování v logistice. Tyto prognózy jsou důležité pro zvýšení spokojenosti zákazníků, efektivnost plánování ve výrobě, snížení pojistné zásoby a dalších. </a:t>
            </a:r>
          </a:p>
          <a:p>
            <a:pPr marL="0" indent="0" algn="just">
              <a:lnSpc>
                <a:spcPct val="150000"/>
              </a:lnSpc>
              <a:spcAft>
                <a:spcPts val="1000"/>
              </a:spcAft>
              <a:buNone/>
            </a:pPr>
            <a:r>
              <a:rPr lang="cs-CZ" sz="1200" dirty="0">
                <a:effectLst/>
                <a:latin typeface="Calibri" panose="020F0502020204030204" pitchFamily="34" charset="0"/>
                <a:ea typeface="Calibri" panose="020F0502020204030204" pitchFamily="34" charset="0"/>
                <a:cs typeface="Times New Roman" panose="02020603050405020304" pitchFamily="18" charset="0"/>
              </a:rPr>
              <a:t>Předpovědi lze rozdělit do čtyř základních typů:</a:t>
            </a:r>
          </a:p>
          <a:p>
            <a:pPr marL="342900" marR="635" lvl="0" indent="-342900" algn="l">
              <a:lnSpc>
                <a:spcPct val="150000"/>
              </a:lnSpc>
              <a:spcAft>
                <a:spcPts val="1000"/>
              </a:spcAft>
              <a:buClr>
                <a:srgbClr val="F79377"/>
              </a:buClr>
              <a:buSzPts val="800"/>
              <a:buFont typeface="Symbol" panose="05050102010706020507" pitchFamily="18" charset="2"/>
              <a:buChar char=""/>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Kvalitativní techniky,</a:t>
            </a:r>
            <a:r>
              <a:rPr lang="cs-CZ" sz="12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které jsou založeny na odhadech a názorech lidí.</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50000"/>
              </a:lnSpc>
              <a:spcAft>
                <a:spcPts val="1000"/>
              </a:spcAft>
              <a:buClr>
                <a:srgbClr val="F79377"/>
              </a:buClr>
              <a:buSzPts val="800"/>
              <a:buFont typeface="Symbol" panose="05050102010706020507" pitchFamily="18" charset="2"/>
              <a:buChar char=""/>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Analýzy časových řad.</a:t>
            </a:r>
            <a:r>
              <a:rPr lang="cs-CZ" sz="12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V tomto případě předpokládáme, že data, která se vztahují k minulé poptávce, mohou být použita k prognózování budoucí poptávky. Minulá data mohou zahrnovat různé komponenty jako trend, sezónnost, cyklické vlivy atd.</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50000"/>
              </a:lnSpc>
              <a:spcAft>
                <a:spcPts val="1000"/>
              </a:spcAft>
              <a:buClr>
                <a:srgbClr val="F79377"/>
              </a:buClr>
              <a:buSzPts val="800"/>
              <a:buFont typeface="Symbol" panose="05050102010706020507" pitchFamily="18" charset="2"/>
              <a:buChar char=""/>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Příčinné předpovídání –</a:t>
            </a: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 předpokládáme, že poptávka má souvislost k některým známým ovlivňujícím faktorům.</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50000"/>
              </a:lnSpc>
              <a:spcAft>
                <a:spcPts val="1000"/>
              </a:spcAft>
              <a:buClr>
                <a:srgbClr val="F79377"/>
              </a:buClr>
              <a:buSzPts val="800"/>
              <a:buFont typeface="Symbol" panose="05050102010706020507" pitchFamily="18" charset="2"/>
              <a:buChar char=""/>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Simulační metody - prognózování</a:t>
            </a:r>
            <a:r>
              <a:rPr lang="cs-CZ" sz="12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na základě vytvořených modelů.</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21D6A444-BC19-4C9A-BAB4-B117AB5E8E4B}" type="slidenum">
              <a:rPr lang="cs-CZ" smtClean="0"/>
              <a:t>5</a:t>
            </a:fld>
            <a:endParaRPr lang="cs-CZ"/>
          </a:p>
        </p:txBody>
      </p:sp>
    </p:spTree>
    <p:extLst>
      <p:ext uri="{BB962C8B-B14F-4D97-AF65-F5344CB8AC3E}">
        <p14:creationId xmlns:p14="http://schemas.microsoft.com/office/powerpoint/2010/main" val="329017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50000"/>
              </a:lnSpc>
              <a:spcAft>
                <a:spcPts val="1000"/>
              </a:spcAft>
            </a:pPr>
            <a:r>
              <a:rPr lang="cs-CZ" sz="1800" u="sng" dirty="0">
                <a:effectLst/>
                <a:latin typeface="Calibri" panose="020F0502020204030204" pitchFamily="34" charset="0"/>
                <a:ea typeface="Times New Roman" panose="02020603050405020304" pitchFamily="18" charset="0"/>
                <a:cs typeface="Times New Roman" panose="02020603050405020304" pitchFamily="18" charset="0"/>
              </a:rPr>
              <a:t>Náklady kapitálu vázaného v zásobách</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Zásoby vyžadují provozní kapitál, který by však mohl podnik použít i pro jiný účel, tj. vložením peněžních prostředků do zásob se podnik vzdává výnosů, které by jinak z takové investice mohl získat. Při rozhodování o kapitálu vloženého do zásob je proto nutné brát v úvahu také tzv. náklady ušlých příležitosti.</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cs-CZ" sz="1800" u="sng" dirty="0">
                <a:effectLst/>
                <a:latin typeface="Calibri" panose="020F0502020204030204" pitchFamily="34" charset="0"/>
                <a:ea typeface="Times New Roman" panose="02020603050405020304" pitchFamily="18" charset="0"/>
                <a:cs typeface="Times New Roman" panose="02020603050405020304" pitchFamily="18" charset="0"/>
              </a:rPr>
              <a:t>Náklady na služby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Náklady na služby se skládají především z </a:t>
            </a: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plateb pojištění</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(proti ohni, krádeži apod.), které se platí v důsledku držení zásob. V některých zemích se uplatňují i </a:t>
            </a: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daně z majetku</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Náklady na skladovací prostory: týkají se 4 obecných typů skladovacích kapacit: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Font typeface="+mj-lt"/>
              <a:buAutoNum type="arabicPeriod"/>
              <a:tabLst>
                <a:tab pos="252095" algn="l"/>
              </a:tabLst>
            </a:pP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Sklady v rámci výrobního závodu: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Náklady na skladování v rámci závodu mají převážně </a:t>
            </a: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fixní charakter</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Fixní náklady proto </a:t>
            </a: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nejsou</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z hlediska rozhodování o strategii zásob </a:t>
            </a: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závažné.</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Pokud podnik může skladovací prostor pronajmout jiné firmě anebo ho využít pro jiné, produktivnější účely, než je skladování vlastních zásob, je vhodné provést odhad nákladů ušlých příležitostí.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Font typeface="+mj-lt"/>
              <a:buAutoNum type="arabicPeriod"/>
              <a:tabLst>
                <a:tab pos="252095" algn="l"/>
              </a:tabLst>
            </a:pP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Veřejné sklady: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Náklady na veřejné sklady jsou většinou založeny na </a:t>
            </a: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množství výrobků, které se přesunují do skladu a ze skladu</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(manipulační poplatky), a na </a:t>
            </a: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množství zásob, které se drží na skladě</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(skladovací poplatky).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Font typeface="+mj-lt"/>
              <a:buAutoNum type="arabicPeriod"/>
              <a:tabLst>
                <a:tab pos="252095" algn="l"/>
              </a:tabLst>
            </a:pP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Nájemní sklady: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Na nájemní (pronajatý) skladovací prostor se obvykle uzavírá </a:t>
            </a: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smlouva</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která platí na určité časové období. Objem pronajatého skladového prostoru je založen na maximálních požadavcích na skladování, které se pro smluvní období předpokládají.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Font typeface="+mj-lt"/>
              <a:buAutoNum type="arabicPeriod"/>
              <a:tabLst>
                <a:tab pos="252095" algn="l"/>
              </a:tabLst>
            </a:pP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Sklady vlastněné podnikem: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Náklady spojené s vlastními nebo soukromými sklady, tj. sklady které vlastní podnik, mají primárně </a:t>
            </a: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fixní charakter,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do nákladů na udržování zásob však patří pouze ty náklady, které se mění s objemem zásob, proto v případě nákladů spojených se soukromými sklady jsou tyto obvykle zanedbatelné.</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52095" algn="l">
              <a:lnSpc>
                <a:spcPct val="150000"/>
              </a:lnSpc>
              <a:spcAft>
                <a:spcPts val="1000"/>
              </a:spcAft>
            </a:pP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cs-CZ" sz="1800" u="sng" dirty="0">
                <a:effectLst/>
                <a:latin typeface="Calibri" panose="020F0502020204030204" pitchFamily="34" charset="0"/>
                <a:ea typeface="Times New Roman" panose="02020603050405020304" pitchFamily="18" charset="0"/>
                <a:cs typeface="Times New Roman" panose="02020603050405020304" pitchFamily="18" charset="0"/>
              </a:rPr>
              <a:t>Náklady rizika znehodnocení zásob</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Font typeface="+mj-lt"/>
              <a:buAutoNum type="arabicPeriod"/>
              <a:tabLst>
                <a:tab pos="252095" algn="l"/>
              </a:tabLst>
            </a:pP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Náklady morálního opotřebení/zastarání: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Jsou to náklady na všechny jednotky zásob, kterých se musí podnik </a:t>
            </a: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zbavit se ztrátou</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protože už nejsou prodejné za normální cenu.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Font typeface="+mj-lt"/>
              <a:buAutoNum type="arabicPeriod"/>
              <a:tabLst>
                <a:tab pos="252095" algn="l"/>
              </a:tabLst>
            </a:pP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Náklady poškození: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Náklady, které vznikají </a:t>
            </a: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poškozením zboží během přepravy</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by měly být posuzovány jako </a:t>
            </a: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náklady na pohyb zboží</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neboť budou přetrvávat bez ohledu na objem zásob.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Font typeface="+mj-lt"/>
              <a:buAutoNum type="arabicPeriod"/>
              <a:tabLst>
                <a:tab pos="252095" algn="l"/>
              </a:tabLst>
            </a:pP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Náklady krádeží/ztrát: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Náklady krádeží a ztrát představují velmi </a:t>
            </a: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závažný problém</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Mnohé instituce jsou dokonce přesvědčeny o tom, že krádeže zboží jsou vážnějším problémem, než zpronevěra hotových finančních prostředků.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Font typeface="+mj-lt"/>
              <a:buAutoNum type="arabicPeriod"/>
              <a:tabLst>
                <a:tab pos="252095" algn="l"/>
              </a:tabLst>
            </a:pP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Náklady na přemísťování zásob: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Tyto náklady vznikají tehdy, když se </a:t>
            </a: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zboží z jednoho skladovacího místa převáží do jiného skladovacího místa,</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aby se předešlo </a:t>
            </a:r>
            <a:r>
              <a:rPr lang="cs-CZ" sz="1800" i="1" dirty="0">
                <a:effectLst/>
                <a:latin typeface="Calibri" panose="020F0502020204030204" pitchFamily="34" charset="0"/>
                <a:ea typeface="Times New Roman" panose="02020603050405020304" pitchFamily="18" charset="0"/>
                <a:cs typeface="Times New Roman" panose="02020603050405020304" pitchFamily="18" charset="0"/>
              </a:rPr>
              <a:t>zastarání výrobku</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52095" algn="l">
              <a:lnSpc>
                <a:spcPct val="150000"/>
              </a:lnSpc>
              <a:spcAft>
                <a:spcPts val="1000"/>
              </a:spcAft>
            </a:pPr>
            <a:r>
              <a:rPr lang="cs-CZ"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21D6A444-BC19-4C9A-BAB4-B117AB5E8E4B}" type="slidenum">
              <a:rPr lang="cs-CZ" smtClean="0"/>
              <a:t>7</a:t>
            </a:fld>
            <a:endParaRPr lang="cs-CZ"/>
          </a:p>
        </p:txBody>
      </p:sp>
    </p:spTree>
    <p:extLst>
      <p:ext uri="{BB962C8B-B14F-4D97-AF65-F5344CB8AC3E}">
        <p14:creationId xmlns:p14="http://schemas.microsoft.com/office/powerpoint/2010/main" val="2226563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Metoda přímé odvolávky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Dodavatel dostane konkrétní požadavek teprve v okamžiku, kdy odběratel má aktuální objednávky od zákazníků. Než k tomu dojde, je třeba připravit řadu příslušných podkladů: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Bef>
                <a:spcPts val="600"/>
              </a:spcBef>
              <a:spcAft>
                <a:spcPts val="600"/>
              </a:spcAft>
              <a:buFont typeface="+mj-lt"/>
              <a:buAutoNum type="alphaLcParenR"/>
              <a:tabLst>
                <a:tab pos="467995" algn="l"/>
              </a:tabLs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rámcová dohoda, na jeden rok, požadavky na kapacitu, kvalitu atd.</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Bef>
                <a:spcPts val="600"/>
              </a:spcBef>
              <a:spcAft>
                <a:spcPts val="600"/>
              </a:spcAft>
              <a:buFont typeface="+mj-lt"/>
              <a:buAutoNum type="alphaLcParenR"/>
              <a:tabLst>
                <a:tab pos="467995" algn="l"/>
              </a:tabLs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rámcová smlouva (nebo kontrakt), na jedno čtvrtletí a aktualizuje se po měsíci.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Bef>
                <a:spcPts val="600"/>
              </a:spcBef>
              <a:spcAft>
                <a:spcPts val="600"/>
              </a:spcAft>
              <a:buFont typeface="+mj-lt"/>
              <a:buAutoNum type="alphaLcParenR"/>
              <a:tabLst>
                <a:tab pos="467995" algn="l"/>
              </a:tabLs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přímá odvolávka, vychází z rámcové smlouvy a týká se množit., dodacích lhůt a místa dodání.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Metoda sbližování dodavatelů a odběratelů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Metoda vychází z myšlenky umístit dodavatele do provozní blízkosti odběratele.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Metoda společného řízení zásob</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Tato metoda předpokládá synchronizaci zásobování výroby.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Zásoby jsou hlavním „spotřebitelem“ provozního kapitálu podniku. Cílem řízení stavu zásob je proto zvyšovat rentabilitu podniku prostřednictvím kvalitnějšího řízení zásob. Efektivní řízení zásob může zvyšovat rentabilitu buď snižováním nákladů, nebo tím, že přispívá ke zvýšení prodeje.</a:t>
            </a:r>
          </a:p>
          <a:p>
            <a:pPr algn="just">
              <a:lnSpc>
                <a:spcPct val="150000"/>
              </a:lnSpc>
              <a:spcBef>
                <a:spcPts val="600"/>
              </a:spcBef>
              <a:spcAft>
                <a:spcPts val="6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Zásadní vliv na metody řízení zásob má, zda se při pohybu zásob uplatňuje systém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pull</a:t>
            </a:r>
            <a:r>
              <a:rPr lang="cs-CZ" sz="1800" dirty="0">
                <a:effectLst/>
                <a:latin typeface="Calibri" panose="020F0502020204030204" pitchFamily="34" charset="0"/>
                <a:ea typeface="Calibri" panose="020F0502020204030204" pitchFamily="34" charset="0"/>
                <a:cs typeface="Times New Roman" panose="02020603050405020304" pitchFamily="18" charset="0"/>
              </a:rPr>
              <a:t> (tažný) nebo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push</a:t>
            </a:r>
            <a:r>
              <a:rPr lang="cs-CZ" sz="1800" dirty="0">
                <a:effectLst/>
                <a:latin typeface="Calibri" panose="020F0502020204030204" pitchFamily="34" charset="0"/>
                <a:ea typeface="Calibri" panose="020F0502020204030204" pitchFamily="34" charset="0"/>
                <a:cs typeface="Times New Roman" panose="02020603050405020304" pitchFamily="18" charset="0"/>
              </a:rPr>
              <a:t> (tlačný) a zda je poptávka po zásobách </a:t>
            </a: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závislá</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a:effectLst/>
                <a:latin typeface="Calibri" panose="020F0502020204030204" pitchFamily="34" charset="0"/>
                <a:ea typeface="Calibri" panose="020F0502020204030204" pitchFamily="34" charset="0"/>
                <a:cs typeface="Times New Roman" panose="02020603050405020304" pitchFamily="18" charset="0"/>
              </a:rPr>
              <a:t>(suroviny, díly, ze kterých se hotový výrobek vyrábí) nebo </a:t>
            </a: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nezávislá </a:t>
            </a:r>
            <a:r>
              <a:rPr lang="cs-CZ" sz="1800" dirty="0">
                <a:effectLst/>
                <a:latin typeface="Calibri" panose="020F0502020204030204" pitchFamily="34" charset="0"/>
                <a:ea typeface="Calibri" panose="020F0502020204030204" pitchFamily="34" charset="0"/>
                <a:cs typeface="Times New Roman" panose="02020603050405020304" pitchFamily="18" charset="0"/>
              </a:rPr>
              <a:t>(hotový výrobek, nemá vztah k poptávce po jiném druhu výrobku).</a:t>
            </a:r>
          </a:p>
          <a:p>
            <a:pPr algn="just">
              <a:lnSpc>
                <a:spcPct val="150000"/>
              </a:lnSpc>
              <a:spcBef>
                <a:spcPts val="600"/>
              </a:spcBef>
              <a:spcAft>
                <a:spcPts val="6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Volba metody vychází z účelu stanovení zásob, charakteru jejich potřeby, informačních podkladů, ekonomických podmínek pro jejich použití a z hlavních faktorů ovlivňující zásoby.</a:t>
            </a:r>
          </a:p>
          <a:p>
            <a:endParaRPr lang="cs-CZ" dirty="0"/>
          </a:p>
        </p:txBody>
      </p:sp>
      <p:sp>
        <p:nvSpPr>
          <p:cNvPr id="4" name="Zástupný symbol pro číslo snímku 3"/>
          <p:cNvSpPr>
            <a:spLocks noGrp="1"/>
          </p:cNvSpPr>
          <p:nvPr>
            <p:ph type="sldNum" sz="quarter" idx="5"/>
          </p:nvPr>
        </p:nvSpPr>
        <p:spPr/>
        <p:txBody>
          <a:bodyPr/>
          <a:lstStyle/>
          <a:p>
            <a:fld id="{08FEE71D-3E95-4A21-A814-394619778A9D}" type="slidenum">
              <a:rPr lang="cs-CZ" smtClean="0"/>
              <a:t>8</a:t>
            </a:fld>
            <a:endParaRPr lang="cs-CZ"/>
          </a:p>
        </p:txBody>
      </p:sp>
    </p:spTree>
    <p:extLst>
      <p:ext uri="{BB962C8B-B14F-4D97-AF65-F5344CB8AC3E}">
        <p14:creationId xmlns:p14="http://schemas.microsoft.com/office/powerpoint/2010/main" val="19293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Systémy řízení zásob pro nezávislou poptávku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Statistická metoda stanovení velikosti dávky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Je to běžně používaná metoda řízení zásob pro uspokojování nezávislé poptávky. Z údajů za minulé období se například vypočet EOQ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economic</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order</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quantity</a:t>
            </a:r>
            <a:r>
              <a:rPr lang="cs-CZ" sz="1800" dirty="0">
                <a:effectLst/>
                <a:latin typeface="Calibri" panose="020F0502020204030204" pitchFamily="34" charset="0"/>
                <a:ea typeface="Calibri" panose="020F0502020204030204" pitchFamily="34" charset="0"/>
                <a:cs typeface="Times New Roman" panose="02020603050405020304" pitchFamily="18" charset="0"/>
              </a:rPr>
              <a:t> – ekonomické objednací množství) pomocí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Campova</a:t>
            </a:r>
            <a:r>
              <a:rPr lang="cs-CZ" sz="1800" dirty="0">
                <a:effectLst/>
                <a:latin typeface="Calibri" panose="020F0502020204030204" pitchFamily="34" charset="0"/>
                <a:ea typeface="Calibri" panose="020F0502020204030204" pitchFamily="34" charset="0"/>
                <a:cs typeface="Times New Roman" panose="02020603050405020304" pitchFamily="18" charset="0"/>
              </a:rPr>
              <a:t> vzorce, jakou dávku by bylo vhodné objednávat, aby objednací a skladovací náklady byly minimální. S touto dávkou dále uvažujeme, ale nevíme přesně okamžiky, kdy zboží objednat.</a:t>
            </a:r>
          </a:p>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Metoda časově rozvrženého objednacího okamžiku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Podle této metody se k prvkům, jako je velikost dávky, pojistná zásoba aj., které byly vypočteny konvenčními způsoby, doplňuje ještě další veličina, čas. Počítá se, v kterém termínu budou muset být podány objednávky, aby se zabezpečila očekávaná potřeba, a vychází se z postupného průběhu prodeje, který většinou kolísá.</a:t>
            </a:r>
          </a:p>
          <a:p>
            <a:pPr algn="just">
              <a:lnSpc>
                <a:spcPct val="150000"/>
              </a:lnSpc>
              <a:spcBef>
                <a:spcPts val="600"/>
              </a:spcBef>
              <a:spcAft>
                <a:spcPts val="6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Systémy řízení zásob pro závislou poptávku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Metoda plánování potřeby dávek</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Metodu lze použít ve výrobních (montážních) podnicích. Pro všechny konečné výrobky se sestaví montážní program. Pak se pomocí kusovníku vypočte potřeba všech součástek a případně se stanoví velikost těchto dávek (dávka může být dána například kapacitou pece aj.).</a:t>
            </a:r>
          </a:p>
          <a:p>
            <a:pPr algn="just">
              <a:lnSpc>
                <a:spcPct val="150000"/>
              </a:lnSpc>
              <a:spcBef>
                <a:spcPts val="600"/>
              </a:spcBef>
              <a:spcAft>
                <a:spcPts val="6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Tyto dávky potřebných součástek či dílů musí být pochopitelně k dispozici dříve než konečné výrobky. Časový předstih se však v tomto systému nepočítá. Praktický význam to má tehdy, jsou-li průběžné doby výroby krátké, nebo když se dají stanovit jinými postupy, které však nejsou součástí tohoto systému.</a:t>
            </a:r>
          </a:p>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Technika plánování potřeby materiálu MRP-1</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r>
              <a:rPr lang="cs-CZ" sz="1800" dirty="0">
                <a:effectLst/>
                <a:latin typeface="Calibri" panose="020F0502020204030204" pitchFamily="34" charset="0"/>
                <a:ea typeface="Calibri" panose="020F0502020204030204" pitchFamily="34" charset="0"/>
                <a:cs typeface="Times New Roman" panose="02020603050405020304" pitchFamily="18" charset="0"/>
              </a:rPr>
              <a:t>Je určena pro výpočet závislé poptávky v množství i čase. Používá se ve výrobních podnicích. Výpočet vychází ze stanoveného výrobního plánu, z kusovníku, z údajů o existujících i dosud nevyřízených objednávkách aj. Systém plánování je zaměřen takovým způsobem, aby byl konečný výrobek hotov v okamžiku, kdy ho požaduje zákazník.</a:t>
            </a:r>
            <a:endParaRPr lang="cs-CZ" dirty="0"/>
          </a:p>
        </p:txBody>
      </p:sp>
      <p:sp>
        <p:nvSpPr>
          <p:cNvPr id="4" name="Zástupný symbol pro číslo snímku 3"/>
          <p:cNvSpPr>
            <a:spLocks noGrp="1"/>
          </p:cNvSpPr>
          <p:nvPr>
            <p:ph type="sldNum" sz="quarter" idx="5"/>
          </p:nvPr>
        </p:nvSpPr>
        <p:spPr/>
        <p:txBody>
          <a:bodyPr/>
          <a:lstStyle/>
          <a:p>
            <a:fld id="{08FEE71D-3E95-4A21-A814-394619778A9D}" type="slidenum">
              <a:rPr lang="cs-CZ" smtClean="0"/>
              <a:t>9</a:t>
            </a:fld>
            <a:endParaRPr lang="cs-CZ"/>
          </a:p>
        </p:txBody>
      </p:sp>
    </p:spTree>
    <p:extLst>
      <p:ext uri="{BB962C8B-B14F-4D97-AF65-F5344CB8AC3E}">
        <p14:creationId xmlns:p14="http://schemas.microsoft.com/office/powerpoint/2010/main" val="250143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50000"/>
              </a:lnSpc>
              <a:spcAft>
                <a:spcPts val="1000"/>
              </a:spcAft>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Ideální prostředí pro JIT je tam, kde:</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Calibri" panose="020F0502020204030204" pitchFamily="34" charset="0"/>
              </a:rPr>
              <a:t>jsou minimální náklady na změny výstupu;</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Calibri" panose="020F0502020204030204" pitchFamily="34" charset="0"/>
              </a:rPr>
              <a:t>je relativně stabilní poptávka;</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Calibri" panose="020F0502020204030204" pitchFamily="34" charset="0"/>
              </a:rPr>
              <a:t>odběratel má významné či přímo dominantní postavení na trhu ve srovnání s dodavateli.</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200" dirty="0">
                <a:effectLst/>
                <a:latin typeface="Calibri" panose="020F0502020204030204" pitchFamily="34" charset="0"/>
                <a:ea typeface="Calibri" panose="020F0502020204030204" pitchFamily="34" charset="0"/>
                <a:cs typeface="Times New Roman" panose="02020603050405020304" pitchFamily="18" charset="0"/>
              </a:rPr>
              <a:t>Při realizaci JIT je nezbytná dokonalá spolupráce mezi dodavatelem i odběratelem, koordinovanost a synchronnost procesů v obou podnicích.</a:t>
            </a:r>
          </a:p>
          <a:p>
            <a:pPr algn="just">
              <a:lnSpc>
                <a:spcPct val="150000"/>
              </a:lnSpc>
              <a:spcBef>
                <a:spcPts val="600"/>
              </a:spcBef>
              <a:spcAft>
                <a:spcPts val="600"/>
              </a:spcAft>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Přínosy vyplývající ze zavedení systému JIT:</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navýšení produktivity,</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snížení stavu zásob</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zkrácení dodávkového cyklu,</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Clr>
                <a:srgbClr val="F79377"/>
              </a:buClr>
              <a:buSzPts val="800"/>
              <a:buFont typeface="Symbol" panose="05050102010706020507" pitchFamily="18" charset="2"/>
              <a:buChar char=""/>
            </a:pPr>
            <a:r>
              <a:rPr lang="cs-CZ" sz="1200" dirty="0">
                <a:effectLst/>
                <a:latin typeface="Calibri" panose="020F0502020204030204" pitchFamily="34" charset="0"/>
                <a:ea typeface="Times New Roman" panose="02020603050405020304" pitchFamily="18" charset="0"/>
                <a:cs typeface="Times New Roman" panose="02020603050405020304" pitchFamily="18" charset="0"/>
              </a:rPr>
              <a:t>výrazné zlepšení obrátky zásob aj.</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08FEE71D-3E95-4A21-A814-394619778A9D}" type="slidenum">
              <a:rPr lang="cs-CZ" smtClean="0"/>
              <a:t>12</a:t>
            </a:fld>
            <a:endParaRPr lang="cs-CZ"/>
          </a:p>
        </p:txBody>
      </p:sp>
    </p:spTree>
    <p:extLst>
      <p:ext uri="{BB962C8B-B14F-4D97-AF65-F5344CB8AC3E}">
        <p14:creationId xmlns:p14="http://schemas.microsoft.com/office/powerpoint/2010/main" val="2032279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Je zřejmé, že koncepce JIT klade podstatně větší nároky na flexibilitu dodavatele. Ten musí být schopen vyhovět požadavkům odběratele bez možnosti detailnějšího plánování. Podmínkou úspěšné realizace JIT je spolupráce a perfektně fungující komunikace mezi dodavatelem a odběratelem. Typickým rysem technologii JIT  je poměrně malé množství dodavatelů a dlouhodobý horizont spolupráce.</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08FEE71D-3E95-4A21-A814-394619778A9D}" type="slidenum">
              <a:rPr lang="cs-CZ" smtClean="0"/>
              <a:t>14</a:t>
            </a:fld>
            <a:endParaRPr lang="cs-CZ"/>
          </a:p>
        </p:txBody>
      </p:sp>
    </p:spTree>
    <p:extLst>
      <p:ext uri="{BB962C8B-B14F-4D97-AF65-F5344CB8AC3E}">
        <p14:creationId xmlns:p14="http://schemas.microsoft.com/office/powerpoint/2010/main" val="102961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EDE74F4-17DA-4A30-82A6-4530BD01909E}" type="slidenum">
              <a:rPr lang="cs-CZ" smtClean="0"/>
              <a:t>22</a:t>
            </a:fld>
            <a:endParaRPr lang="cs-CZ"/>
          </a:p>
        </p:txBody>
      </p:sp>
    </p:spTree>
    <p:extLst>
      <p:ext uri="{BB962C8B-B14F-4D97-AF65-F5344CB8AC3E}">
        <p14:creationId xmlns:p14="http://schemas.microsoft.com/office/powerpoint/2010/main" val="4150158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93D1647A-52A6-4835-80B7-63F665B3287D}" type="datetimeFigureOut">
              <a:rPr lang="cs-CZ" smtClean="0"/>
              <a:t>16.03.2022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0F195BC-17FB-426C-9E05-3D8D5D3C5DBE}" type="slidenum">
              <a:rPr lang="cs-CZ" smtClean="0"/>
              <a:t>‹#›</a:t>
            </a:fld>
            <a:endParaRPr lang="cs-CZ"/>
          </a:p>
        </p:txBody>
      </p:sp>
    </p:spTree>
    <p:extLst>
      <p:ext uri="{BB962C8B-B14F-4D97-AF65-F5344CB8AC3E}">
        <p14:creationId xmlns:p14="http://schemas.microsoft.com/office/powerpoint/2010/main" val="699635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93D1647A-52A6-4835-80B7-63F665B3287D}" type="datetimeFigureOut">
              <a:rPr lang="cs-CZ" smtClean="0"/>
              <a:t>16.03.2022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0F195BC-17FB-426C-9E05-3D8D5D3C5DBE}" type="slidenum">
              <a:rPr lang="cs-CZ" smtClean="0"/>
              <a:t>‹#›</a:t>
            </a:fld>
            <a:endParaRPr lang="cs-CZ"/>
          </a:p>
        </p:txBody>
      </p:sp>
    </p:spTree>
    <p:extLst>
      <p:ext uri="{BB962C8B-B14F-4D97-AF65-F5344CB8AC3E}">
        <p14:creationId xmlns:p14="http://schemas.microsoft.com/office/powerpoint/2010/main" val="4038255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93D1647A-52A6-4835-80B7-63F665B3287D}" type="datetimeFigureOut">
              <a:rPr lang="cs-CZ" smtClean="0"/>
              <a:t>16.03.2022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0F195BC-17FB-426C-9E05-3D8D5D3C5DBE}" type="slidenum">
              <a:rPr lang="cs-CZ" smtClean="0"/>
              <a:t>‹#›</a:t>
            </a:fld>
            <a:endParaRPr lang="cs-CZ"/>
          </a:p>
        </p:txBody>
      </p:sp>
    </p:spTree>
    <p:extLst>
      <p:ext uri="{BB962C8B-B14F-4D97-AF65-F5344CB8AC3E}">
        <p14:creationId xmlns:p14="http://schemas.microsoft.com/office/powerpoint/2010/main" val="226573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zápatí 2"/>
          <p:cNvSpPr>
            <a:spLocks noGrp="1"/>
          </p:cNvSpPr>
          <p:nvPr>
            <p:ph type="ftr" sz="quarter" idx="10"/>
          </p:nvPr>
        </p:nvSpPr>
        <p:spPr/>
        <p:txBody>
          <a:bodyPr/>
          <a:lstStyle/>
          <a:p>
            <a:endParaRPr lang="cs-CZ"/>
          </a:p>
        </p:txBody>
      </p:sp>
      <p:sp>
        <p:nvSpPr>
          <p:cNvPr id="4" name="Zástupný symbol pro číslo snímku 3"/>
          <p:cNvSpPr>
            <a:spLocks noGrp="1"/>
          </p:cNvSpPr>
          <p:nvPr>
            <p:ph type="sldNum" sz="quarter" idx="11"/>
          </p:nvPr>
        </p:nvSpPr>
        <p:spPr/>
        <p:txBody>
          <a:bodyPr/>
          <a:lstStyle/>
          <a:p>
            <a:fld id="{80F195BC-17FB-426C-9E05-3D8D5D3C5DBE}" type="slidenum">
              <a:rPr lang="cs-CZ" smtClean="0"/>
              <a:t>‹#›</a:t>
            </a:fld>
            <a:endParaRPr lang="cs-CZ"/>
          </a:p>
        </p:txBody>
      </p:sp>
      <p:sp>
        <p:nvSpPr>
          <p:cNvPr id="5" name="Zástupný symbol pro text 2"/>
          <p:cNvSpPr>
            <a:spLocks noGrp="1"/>
          </p:cNvSpPr>
          <p:nvPr>
            <p:ph idx="1"/>
          </p:nvPr>
        </p:nvSpPr>
        <p:spPr>
          <a:xfrm>
            <a:off x="527382" y="1844824"/>
            <a:ext cx="11486753" cy="432048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28024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93D1647A-52A6-4835-80B7-63F665B3287D}" type="datetimeFigureOut">
              <a:rPr lang="cs-CZ" smtClean="0"/>
              <a:t>16.03.2022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0F195BC-17FB-426C-9E05-3D8D5D3C5DBE}" type="slidenum">
              <a:rPr lang="cs-CZ" smtClean="0"/>
              <a:t>‹#›</a:t>
            </a:fld>
            <a:endParaRPr lang="cs-CZ"/>
          </a:p>
        </p:txBody>
      </p:sp>
    </p:spTree>
    <p:extLst>
      <p:ext uri="{BB962C8B-B14F-4D97-AF65-F5344CB8AC3E}">
        <p14:creationId xmlns:p14="http://schemas.microsoft.com/office/powerpoint/2010/main" val="4265022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93D1647A-52A6-4835-80B7-63F665B3287D}" type="datetimeFigureOut">
              <a:rPr lang="cs-CZ" smtClean="0"/>
              <a:t>16.03.2022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0F195BC-17FB-426C-9E05-3D8D5D3C5DBE}" type="slidenum">
              <a:rPr lang="cs-CZ" smtClean="0"/>
              <a:t>‹#›</a:t>
            </a:fld>
            <a:endParaRPr lang="cs-CZ"/>
          </a:p>
        </p:txBody>
      </p:sp>
    </p:spTree>
    <p:extLst>
      <p:ext uri="{BB962C8B-B14F-4D97-AF65-F5344CB8AC3E}">
        <p14:creationId xmlns:p14="http://schemas.microsoft.com/office/powerpoint/2010/main" val="3545822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93D1647A-52A6-4835-80B7-63F665B3287D}" type="datetimeFigureOut">
              <a:rPr lang="cs-CZ" smtClean="0"/>
              <a:t>16.03.2022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0F195BC-17FB-426C-9E05-3D8D5D3C5DBE}" type="slidenum">
              <a:rPr lang="cs-CZ" smtClean="0"/>
              <a:t>‹#›</a:t>
            </a:fld>
            <a:endParaRPr lang="cs-CZ"/>
          </a:p>
        </p:txBody>
      </p:sp>
    </p:spTree>
    <p:extLst>
      <p:ext uri="{BB962C8B-B14F-4D97-AF65-F5344CB8AC3E}">
        <p14:creationId xmlns:p14="http://schemas.microsoft.com/office/powerpoint/2010/main" val="3679418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93D1647A-52A6-4835-80B7-63F665B3287D}" type="datetimeFigureOut">
              <a:rPr lang="cs-CZ" smtClean="0"/>
              <a:t>16.03.2022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0F195BC-17FB-426C-9E05-3D8D5D3C5DBE}" type="slidenum">
              <a:rPr lang="cs-CZ" smtClean="0"/>
              <a:t>‹#›</a:t>
            </a:fld>
            <a:endParaRPr lang="cs-CZ"/>
          </a:p>
        </p:txBody>
      </p:sp>
    </p:spTree>
    <p:extLst>
      <p:ext uri="{BB962C8B-B14F-4D97-AF65-F5344CB8AC3E}">
        <p14:creationId xmlns:p14="http://schemas.microsoft.com/office/powerpoint/2010/main" val="369541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93D1647A-52A6-4835-80B7-63F665B3287D}" type="datetimeFigureOut">
              <a:rPr lang="cs-CZ" smtClean="0"/>
              <a:t>16.03.2022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0F195BC-17FB-426C-9E05-3D8D5D3C5DBE}" type="slidenum">
              <a:rPr lang="cs-CZ" smtClean="0"/>
              <a:t>‹#›</a:t>
            </a:fld>
            <a:endParaRPr lang="cs-CZ"/>
          </a:p>
        </p:txBody>
      </p:sp>
    </p:spTree>
    <p:extLst>
      <p:ext uri="{BB962C8B-B14F-4D97-AF65-F5344CB8AC3E}">
        <p14:creationId xmlns:p14="http://schemas.microsoft.com/office/powerpoint/2010/main" val="4291983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D1647A-52A6-4835-80B7-63F665B3287D}" type="datetimeFigureOut">
              <a:rPr lang="cs-CZ" smtClean="0"/>
              <a:t>16.03.2022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0F195BC-17FB-426C-9E05-3D8D5D3C5DBE}" type="slidenum">
              <a:rPr lang="cs-CZ" smtClean="0"/>
              <a:t>‹#›</a:t>
            </a:fld>
            <a:endParaRPr lang="cs-CZ"/>
          </a:p>
        </p:txBody>
      </p:sp>
    </p:spTree>
    <p:extLst>
      <p:ext uri="{BB962C8B-B14F-4D97-AF65-F5344CB8AC3E}">
        <p14:creationId xmlns:p14="http://schemas.microsoft.com/office/powerpoint/2010/main" val="2841464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93D1647A-52A6-4835-80B7-63F665B3287D}" type="datetimeFigureOut">
              <a:rPr lang="cs-CZ" smtClean="0"/>
              <a:t>16.03.2022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0F195BC-17FB-426C-9E05-3D8D5D3C5DBE}" type="slidenum">
              <a:rPr lang="cs-CZ" smtClean="0"/>
              <a:t>‹#›</a:t>
            </a:fld>
            <a:endParaRPr lang="cs-CZ"/>
          </a:p>
        </p:txBody>
      </p:sp>
    </p:spTree>
    <p:extLst>
      <p:ext uri="{BB962C8B-B14F-4D97-AF65-F5344CB8AC3E}">
        <p14:creationId xmlns:p14="http://schemas.microsoft.com/office/powerpoint/2010/main" val="2050558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93D1647A-52A6-4835-80B7-63F665B3287D}" type="datetimeFigureOut">
              <a:rPr lang="cs-CZ" smtClean="0"/>
              <a:t>16.03.2022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0F195BC-17FB-426C-9E05-3D8D5D3C5DBE}" type="slidenum">
              <a:rPr lang="cs-CZ" smtClean="0"/>
              <a:t>‹#›</a:t>
            </a:fld>
            <a:endParaRPr lang="cs-CZ"/>
          </a:p>
        </p:txBody>
      </p:sp>
    </p:spTree>
    <p:extLst>
      <p:ext uri="{BB962C8B-B14F-4D97-AF65-F5344CB8AC3E}">
        <p14:creationId xmlns:p14="http://schemas.microsoft.com/office/powerpoint/2010/main" val="1480242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D1647A-52A6-4835-80B7-63F665B3287D}" type="datetimeFigureOut">
              <a:rPr lang="cs-CZ" smtClean="0"/>
              <a:t>16.03.2022</a:t>
            </a:fld>
            <a:endParaRPr lang="cs-CZ"/>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F195BC-17FB-426C-9E05-3D8D5D3C5DBE}" type="slidenum">
              <a:rPr lang="cs-CZ" smtClean="0"/>
              <a:t>‹#›</a:t>
            </a:fld>
            <a:endParaRPr lang="cs-CZ"/>
          </a:p>
        </p:txBody>
      </p:sp>
    </p:spTree>
    <p:extLst>
      <p:ext uri="{BB962C8B-B14F-4D97-AF65-F5344CB8AC3E}">
        <p14:creationId xmlns:p14="http://schemas.microsoft.com/office/powerpoint/2010/main" val="30712938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1.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1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14.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1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1.xml"/><Relationship Id="rId5" Type="http://schemas.openxmlformats.org/officeDocument/2006/relationships/image" Target="../media/image4.emf"/><Relationship Id="rId4" Type="http://schemas.openxmlformats.org/officeDocument/2006/relationships/chart" Target="../charts/chart1.xml"/></Relationships>
</file>

<file path=ppt/slides/_rels/slide2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fce.vutbr.cz/tst/rada.v/logist/w-cw13-lo-pr19.ppt"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fce.vutbr.cz/tst/rada.v/logist/w-cw13-lo-pr19.ppt"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fce.vutbr.cz/tst/rada.v/logist/w-cw13-lo-pr19.ppt"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fce.vutbr.cz/tst/rada.v/logist/w-cw13-lo-pr19.ppt"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hemeOverride" Target="../theme/themeOverride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9.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4C8DB5-538B-428F-9624-DEF670819BFB}"/>
              </a:ext>
            </a:extLst>
          </p:cNvPr>
          <p:cNvSpPr>
            <a:spLocks noGrp="1"/>
          </p:cNvSpPr>
          <p:nvPr>
            <p:ph type="ctrTitle"/>
          </p:nvPr>
        </p:nvSpPr>
        <p:spPr/>
        <p:txBody>
          <a:bodyPr/>
          <a:lstStyle/>
          <a:p>
            <a:r>
              <a:rPr lang="cs-CZ" b="1" dirty="0">
                <a:solidFill>
                  <a:srgbClr val="C00000"/>
                </a:solidFill>
              </a:rPr>
              <a:t>Logistika zásobování</a:t>
            </a:r>
          </a:p>
        </p:txBody>
      </p:sp>
      <p:sp>
        <p:nvSpPr>
          <p:cNvPr id="3" name="Podnadpis 2">
            <a:extLst>
              <a:ext uri="{FF2B5EF4-FFF2-40B4-BE49-F238E27FC236}">
                <a16:creationId xmlns:a16="http://schemas.microsoft.com/office/drawing/2014/main" id="{CA06E63A-9DC2-40B1-A6B3-37F64F4CFA6A}"/>
              </a:ext>
            </a:extLst>
          </p:cNvPr>
          <p:cNvSpPr>
            <a:spLocks noGrp="1"/>
          </p:cNvSpPr>
          <p:nvPr>
            <p:ph type="subTitle" idx="1"/>
          </p:nvPr>
        </p:nvSpPr>
        <p:spPr/>
        <p:txBody>
          <a:bodyPr/>
          <a:lstStyle/>
          <a:p>
            <a:r>
              <a:rPr lang="cs-CZ" dirty="0"/>
              <a:t>5. týden</a:t>
            </a:r>
          </a:p>
        </p:txBody>
      </p:sp>
    </p:spTree>
    <p:extLst>
      <p:ext uri="{BB962C8B-B14F-4D97-AF65-F5344CB8AC3E}">
        <p14:creationId xmlns:p14="http://schemas.microsoft.com/office/powerpoint/2010/main" val="1175618558"/>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D6BA08-9F94-466D-A49A-ADE736107DCA}"/>
              </a:ext>
            </a:extLst>
          </p:cNvPr>
          <p:cNvSpPr>
            <a:spLocks noGrp="1"/>
          </p:cNvSpPr>
          <p:nvPr>
            <p:ph type="title"/>
          </p:nvPr>
        </p:nvSpPr>
        <p:spPr/>
        <p:txBody>
          <a:bodyPr/>
          <a:lstStyle/>
          <a:p>
            <a:pPr algn="ctr"/>
            <a:r>
              <a:rPr lang="cs-CZ" b="1" dirty="0">
                <a:solidFill>
                  <a:srgbClr val="C00000"/>
                </a:solidFill>
              </a:rPr>
              <a:t>Objednací systémy</a:t>
            </a:r>
          </a:p>
        </p:txBody>
      </p:sp>
      <p:graphicFrame>
        <p:nvGraphicFramePr>
          <p:cNvPr id="4" name="Zástupný obsah 3">
            <a:extLst>
              <a:ext uri="{FF2B5EF4-FFF2-40B4-BE49-F238E27FC236}">
                <a16:creationId xmlns:a16="http://schemas.microsoft.com/office/drawing/2014/main" id="{6C0604DF-63FD-4DA9-BA7A-85FA86A02697}"/>
              </a:ext>
            </a:extLst>
          </p:cNvPr>
          <p:cNvGraphicFramePr>
            <a:graphicFrameLocks noGrp="1"/>
          </p:cNvGraphicFramePr>
          <p:nvPr>
            <p:ph idx="1"/>
          </p:nvPr>
        </p:nvGraphicFramePr>
        <p:xfrm>
          <a:off x="3171190" y="2364010"/>
          <a:ext cx="5849620" cy="3274568"/>
        </p:xfrm>
        <a:graphic>
          <a:graphicData uri="http://schemas.openxmlformats.org/drawingml/2006/table">
            <a:tbl>
              <a:tblPr firstRow="1" firstCol="1" bandRow="1">
                <a:tableStyleId>{5C22544A-7EE6-4342-B048-85BDC9FD1C3A}</a:tableStyleId>
              </a:tblPr>
              <a:tblGrid>
                <a:gridCol w="1949450">
                  <a:extLst>
                    <a:ext uri="{9D8B030D-6E8A-4147-A177-3AD203B41FA5}">
                      <a16:colId xmlns:a16="http://schemas.microsoft.com/office/drawing/2014/main" val="2053696400"/>
                    </a:ext>
                  </a:extLst>
                </a:gridCol>
                <a:gridCol w="1950085">
                  <a:extLst>
                    <a:ext uri="{9D8B030D-6E8A-4147-A177-3AD203B41FA5}">
                      <a16:colId xmlns:a16="http://schemas.microsoft.com/office/drawing/2014/main" val="2309747995"/>
                    </a:ext>
                  </a:extLst>
                </a:gridCol>
                <a:gridCol w="1950085">
                  <a:extLst>
                    <a:ext uri="{9D8B030D-6E8A-4147-A177-3AD203B41FA5}">
                      <a16:colId xmlns:a16="http://schemas.microsoft.com/office/drawing/2014/main" val="1182103955"/>
                    </a:ext>
                  </a:extLst>
                </a:gridCol>
              </a:tblGrid>
              <a:tr h="0">
                <a:tc>
                  <a:txBody>
                    <a:bodyPr/>
                    <a:lstStyle/>
                    <a:p>
                      <a:pPr algn="just">
                        <a:lnSpc>
                          <a:spcPct val="125000"/>
                        </a:lnSpc>
                        <a:spcAft>
                          <a:spcPts val="1000"/>
                        </a:spcAft>
                      </a:pPr>
                      <a:r>
                        <a:rPr lang="cs-CZ" sz="1100">
                          <a:effectLst/>
                        </a:rPr>
                        <a:t> </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100">
                          <a:effectLst/>
                        </a:rPr>
                        <a:t>Pevné objednací množství Q</a:t>
                      </a:r>
                      <a:endParaRPr lang="cs-CZ" sz="1200">
                        <a:effectLst/>
                      </a:endParaRPr>
                    </a:p>
                    <a:p>
                      <a:pPr algn="just">
                        <a:lnSpc>
                          <a:spcPct val="125000"/>
                        </a:lnSpc>
                        <a:spcAft>
                          <a:spcPts val="1000"/>
                        </a:spcAft>
                      </a:pPr>
                      <a:r>
                        <a:rPr lang="cs-CZ" sz="1100">
                          <a:effectLst/>
                        </a:rPr>
                        <a:t> </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100">
                          <a:effectLst/>
                        </a:rPr>
                        <a:t>Proměnné objednací</a:t>
                      </a:r>
                      <a:endParaRPr lang="cs-CZ" sz="1200">
                        <a:effectLst/>
                      </a:endParaRPr>
                    </a:p>
                    <a:p>
                      <a:pPr algn="just">
                        <a:lnSpc>
                          <a:spcPct val="125000"/>
                        </a:lnSpc>
                        <a:spcAft>
                          <a:spcPts val="1000"/>
                        </a:spcAft>
                      </a:pPr>
                      <a:r>
                        <a:rPr lang="cs-CZ" sz="1100">
                          <a:effectLst/>
                        </a:rPr>
                        <a:t>množství, doplňované do</a:t>
                      </a:r>
                      <a:endParaRPr lang="cs-CZ" sz="1200">
                        <a:effectLst/>
                      </a:endParaRPr>
                    </a:p>
                    <a:p>
                      <a:pPr algn="just">
                        <a:lnSpc>
                          <a:spcPct val="125000"/>
                        </a:lnSpc>
                        <a:spcAft>
                          <a:spcPts val="1000"/>
                        </a:spcAft>
                      </a:pPr>
                      <a:r>
                        <a:rPr lang="cs-CZ" sz="1100">
                          <a:effectLst/>
                        </a:rPr>
                        <a:t>výše „S“</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9807283"/>
                  </a:ext>
                </a:extLst>
              </a:tr>
              <a:tr h="0">
                <a:tc>
                  <a:txBody>
                    <a:bodyPr/>
                    <a:lstStyle/>
                    <a:p>
                      <a:pPr algn="just">
                        <a:lnSpc>
                          <a:spcPct val="125000"/>
                        </a:lnSpc>
                        <a:spcAft>
                          <a:spcPts val="1000"/>
                        </a:spcAft>
                      </a:pPr>
                      <a:r>
                        <a:rPr lang="cs-CZ" sz="1100">
                          <a:effectLst/>
                        </a:rPr>
                        <a:t>Objednávání v proměnných okamžicích (měří se a kontroluje se „B“- objednací úroveň)</a:t>
                      </a:r>
                      <a:endParaRPr lang="cs-CZ" sz="1200">
                        <a:effectLst/>
                      </a:endParaRPr>
                    </a:p>
                    <a:p>
                      <a:pPr algn="just">
                        <a:lnSpc>
                          <a:spcPct val="125000"/>
                        </a:lnSpc>
                        <a:spcAft>
                          <a:spcPts val="1000"/>
                        </a:spcAft>
                      </a:pPr>
                      <a:r>
                        <a:rPr lang="cs-CZ" sz="1100">
                          <a:effectLst/>
                        </a:rPr>
                        <a:t> </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25000"/>
                        </a:lnSpc>
                        <a:spcAft>
                          <a:spcPts val="1000"/>
                        </a:spcAft>
                      </a:pPr>
                      <a:r>
                        <a:rPr lang="cs-CZ" sz="1100" u="sng">
                          <a:effectLst/>
                        </a:rPr>
                        <a:t>B,Q:</a:t>
                      </a:r>
                      <a:endParaRPr lang="cs-CZ" sz="1200">
                        <a:effectLst/>
                      </a:endParaRPr>
                    </a:p>
                    <a:p>
                      <a:pPr algn="just">
                        <a:lnSpc>
                          <a:spcPct val="125000"/>
                        </a:lnSpc>
                        <a:spcAft>
                          <a:spcPts val="1000"/>
                        </a:spcAft>
                      </a:pPr>
                      <a:r>
                        <a:rPr lang="cs-CZ" sz="1100">
                          <a:effectLst/>
                        </a:rPr>
                        <a:t>Proměnný okamžik objednávky, pevné objednací</a:t>
                      </a:r>
                      <a:endParaRPr lang="cs-CZ" sz="1200">
                        <a:effectLst/>
                      </a:endParaRPr>
                    </a:p>
                    <a:p>
                      <a:pPr algn="just">
                        <a:lnSpc>
                          <a:spcPct val="125000"/>
                        </a:lnSpc>
                        <a:spcAft>
                          <a:spcPts val="1000"/>
                        </a:spcAft>
                      </a:pPr>
                      <a:r>
                        <a:rPr lang="cs-CZ" sz="1100">
                          <a:effectLst/>
                        </a:rPr>
                        <a:t>množství „Q“</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25000"/>
                        </a:lnSpc>
                        <a:spcAft>
                          <a:spcPts val="1000"/>
                        </a:spcAft>
                      </a:pPr>
                      <a:r>
                        <a:rPr lang="cs-CZ" sz="1100" u="sng">
                          <a:effectLst/>
                        </a:rPr>
                        <a:t>B,S:</a:t>
                      </a:r>
                      <a:endParaRPr lang="cs-CZ" sz="1200">
                        <a:effectLst/>
                      </a:endParaRPr>
                    </a:p>
                    <a:p>
                      <a:pPr algn="just">
                        <a:lnSpc>
                          <a:spcPct val="125000"/>
                        </a:lnSpc>
                        <a:spcAft>
                          <a:spcPts val="1000"/>
                        </a:spcAft>
                      </a:pPr>
                      <a:r>
                        <a:rPr lang="cs-CZ" sz="1100">
                          <a:effectLst/>
                        </a:rPr>
                        <a:t>Proměnný okamžik</a:t>
                      </a:r>
                      <a:endParaRPr lang="cs-CZ" sz="1200">
                        <a:effectLst/>
                      </a:endParaRPr>
                    </a:p>
                    <a:p>
                      <a:pPr algn="just">
                        <a:lnSpc>
                          <a:spcPct val="125000"/>
                        </a:lnSpc>
                        <a:spcAft>
                          <a:spcPts val="1000"/>
                        </a:spcAft>
                      </a:pPr>
                      <a:r>
                        <a:rPr lang="cs-CZ" sz="1100">
                          <a:effectLst/>
                        </a:rPr>
                        <a:t>objednávky, objednávání do</a:t>
                      </a:r>
                      <a:endParaRPr lang="cs-CZ" sz="1200">
                        <a:effectLst/>
                      </a:endParaRPr>
                    </a:p>
                    <a:p>
                      <a:pPr algn="just">
                        <a:lnSpc>
                          <a:spcPct val="125000"/>
                        </a:lnSpc>
                        <a:spcAft>
                          <a:spcPts val="1000"/>
                        </a:spcAft>
                      </a:pPr>
                      <a:r>
                        <a:rPr lang="cs-CZ" sz="1100">
                          <a:effectLst/>
                        </a:rPr>
                        <a:t>cílové úrovně „S“</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8902682"/>
                  </a:ext>
                </a:extLst>
              </a:tr>
              <a:tr h="0">
                <a:tc>
                  <a:txBody>
                    <a:bodyPr/>
                    <a:lstStyle/>
                    <a:p>
                      <a:pPr algn="just">
                        <a:lnSpc>
                          <a:spcPct val="125000"/>
                        </a:lnSpc>
                        <a:spcAft>
                          <a:spcPts val="1000"/>
                        </a:spcAft>
                      </a:pPr>
                      <a:r>
                        <a:rPr lang="cs-CZ" sz="1100">
                          <a:effectLst/>
                        </a:rPr>
                        <a:t>Objednávání v pevných okamžicích (kontroluje se „s“-pěvný okamžik objednání)</a:t>
                      </a:r>
                      <a:endParaRPr lang="cs-CZ" sz="1200">
                        <a:effectLst/>
                      </a:endParaRPr>
                    </a:p>
                    <a:p>
                      <a:pPr algn="just">
                        <a:lnSpc>
                          <a:spcPct val="125000"/>
                        </a:lnSpc>
                        <a:spcAft>
                          <a:spcPts val="1000"/>
                        </a:spcAft>
                      </a:pPr>
                      <a:r>
                        <a:rPr lang="cs-CZ" sz="1100">
                          <a:effectLst/>
                        </a:rPr>
                        <a:t> </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25000"/>
                        </a:lnSpc>
                        <a:spcAft>
                          <a:spcPts val="1000"/>
                        </a:spcAft>
                      </a:pPr>
                      <a:r>
                        <a:rPr lang="cs-CZ" sz="1100" u="sng">
                          <a:effectLst/>
                        </a:rPr>
                        <a:t>s,Q:</a:t>
                      </a:r>
                      <a:endParaRPr lang="cs-CZ" sz="1200">
                        <a:effectLst/>
                      </a:endParaRPr>
                    </a:p>
                    <a:p>
                      <a:pPr algn="just">
                        <a:lnSpc>
                          <a:spcPct val="125000"/>
                        </a:lnSpc>
                        <a:spcAft>
                          <a:spcPts val="1000"/>
                        </a:spcAft>
                      </a:pPr>
                      <a:r>
                        <a:rPr lang="cs-CZ" sz="1100">
                          <a:effectLst/>
                        </a:rPr>
                        <a:t>Pevný okamžik objednávky,</a:t>
                      </a:r>
                      <a:endParaRPr lang="cs-CZ" sz="1200">
                        <a:effectLst/>
                      </a:endParaRPr>
                    </a:p>
                    <a:p>
                      <a:pPr algn="just">
                        <a:lnSpc>
                          <a:spcPct val="125000"/>
                        </a:lnSpc>
                        <a:spcAft>
                          <a:spcPts val="1000"/>
                        </a:spcAft>
                      </a:pPr>
                      <a:r>
                        <a:rPr lang="cs-CZ" sz="1100">
                          <a:effectLst/>
                        </a:rPr>
                        <a:t>pevné objednací množství</a:t>
                      </a:r>
                      <a:endParaRPr lang="cs-CZ" sz="1200">
                        <a:effectLst/>
                      </a:endParaRPr>
                    </a:p>
                    <a:p>
                      <a:pPr algn="just">
                        <a:lnSpc>
                          <a:spcPct val="125000"/>
                        </a:lnSpc>
                        <a:spcAft>
                          <a:spcPts val="1000"/>
                        </a:spcAft>
                      </a:pPr>
                      <a:r>
                        <a:rPr lang="cs-CZ" sz="1100">
                          <a:effectLst/>
                        </a:rPr>
                        <a:t> </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25000"/>
                        </a:lnSpc>
                        <a:spcAft>
                          <a:spcPts val="1000"/>
                        </a:spcAft>
                      </a:pPr>
                      <a:r>
                        <a:rPr lang="cs-CZ" sz="1100" u="sng" dirty="0" err="1">
                          <a:effectLst/>
                        </a:rPr>
                        <a:t>s,S</a:t>
                      </a:r>
                      <a:r>
                        <a:rPr lang="cs-CZ" sz="1100" u="sng" dirty="0">
                          <a:effectLst/>
                        </a:rPr>
                        <a:t>:</a:t>
                      </a:r>
                      <a:endParaRPr lang="cs-CZ" sz="1200" dirty="0">
                        <a:effectLst/>
                      </a:endParaRPr>
                    </a:p>
                    <a:p>
                      <a:pPr algn="just">
                        <a:lnSpc>
                          <a:spcPct val="125000"/>
                        </a:lnSpc>
                        <a:spcAft>
                          <a:spcPts val="1000"/>
                        </a:spcAft>
                      </a:pPr>
                      <a:r>
                        <a:rPr lang="cs-CZ" sz="1100" dirty="0">
                          <a:effectLst/>
                        </a:rPr>
                        <a:t>Pevný okamžik objednávky,</a:t>
                      </a:r>
                      <a:endParaRPr lang="cs-CZ" sz="1200" dirty="0">
                        <a:effectLst/>
                      </a:endParaRPr>
                    </a:p>
                    <a:p>
                      <a:pPr algn="just">
                        <a:lnSpc>
                          <a:spcPct val="125000"/>
                        </a:lnSpc>
                        <a:spcAft>
                          <a:spcPts val="1000"/>
                        </a:spcAft>
                      </a:pPr>
                      <a:r>
                        <a:rPr lang="cs-CZ" sz="1100" dirty="0">
                          <a:effectLst/>
                        </a:rPr>
                        <a:t>doplňování do cílové úrovně</a:t>
                      </a:r>
                      <a:endParaRPr lang="cs-CZ" sz="1200" dirty="0">
                        <a:effectLst/>
                      </a:endParaRPr>
                    </a:p>
                    <a:p>
                      <a:pPr algn="just">
                        <a:lnSpc>
                          <a:spcPct val="125000"/>
                        </a:lnSpc>
                        <a:spcAft>
                          <a:spcPts val="1000"/>
                        </a:spcAft>
                      </a:pPr>
                      <a:r>
                        <a:rPr lang="cs-CZ" sz="1100" dirty="0">
                          <a:effectLst/>
                        </a:rPr>
                        <a:t>„S“</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32578189"/>
                  </a:ext>
                </a:extLst>
              </a:tr>
            </a:tbl>
          </a:graphicData>
        </a:graphic>
      </p:graphicFrame>
    </p:spTree>
    <p:extLst>
      <p:ext uri="{BB962C8B-B14F-4D97-AF65-F5344CB8AC3E}">
        <p14:creationId xmlns:p14="http://schemas.microsoft.com/office/powerpoint/2010/main" val="3360404242"/>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9AF2F1-8560-43B7-AB66-F1E4265D654E}"/>
              </a:ext>
            </a:extLst>
          </p:cNvPr>
          <p:cNvSpPr>
            <a:spLocks noGrp="1"/>
          </p:cNvSpPr>
          <p:nvPr>
            <p:ph type="title"/>
          </p:nvPr>
        </p:nvSpPr>
        <p:spPr/>
        <p:txBody>
          <a:bodyPr/>
          <a:lstStyle/>
          <a:p>
            <a:pPr algn="ctr"/>
            <a:r>
              <a:rPr lang="cs-CZ" b="1" dirty="0">
                <a:solidFill>
                  <a:srgbClr val="C00000"/>
                </a:solidFill>
              </a:rPr>
              <a:t>Stanovení EOQ</a:t>
            </a:r>
          </a:p>
        </p:txBody>
      </p:sp>
      <p:sp>
        <p:nvSpPr>
          <p:cNvPr id="3" name="Zástupný obsah 2">
            <a:extLst>
              <a:ext uri="{FF2B5EF4-FFF2-40B4-BE49-F238E27FC236}">
                <a16:creationId xmlns:a16="http://schemas.microsoft.com/office/drawing/2014/main" id="{456AE8CB-24DF-46B6-AD89-FDDFBD4167B5}"/>
              </a:ext>
            </a:extLst>
          </p:cNvPr>
          <p:cNvSpPr>
            <a:spLocks noGrp="1"/>
          </p:cNvSpPr>
          <p:nvPr>
            <p:ph idx="1"/>
          </p:nvPr>
        </p:nvSpPr>
        <p:spPr/>
        <p:txBody>
          <a:bodyPr/>
          <a:lstStyle/>
          <a:p>
            <a:endParaRPr lang="cs-CZ"/>
          </a:p>
        </p:txBody>
      </p:sp>
      <p:pic>
        <p:nvPicPr>
          <p:cNvPr id="4" name="Obrázek 3" descr="EOQ graf">
            <a:extLst>
              <a:ext uri="{FF2B5EF4-FFF2-40B4-BE49-F238E27FC236}">
                <a16:creationId xmlns:a16="http://schemas.microsoft.com/office/drawing/2014/main" id="{1624EE5A-B694-4AE4-88F1-FB9083ECDE1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060830" y="2431597"/>
            <a:ext cx="5753100" cy="3562350"/>
          </a:xfrm>
          <a:prstGeom prst="rect">
            <a:avLst/>
          </a:prstGeom>
          <a:noFill/>
          <a:ln>
            <a:noFill/>
          </a:ln>
        </p:spPr>
      </p:pic>
    </p:spTree>
    <p:extLst>
      <p:ext uri="{BB962C8B-B14F-4D97-AF65-F5344CB8AC3E}">
        <p14:creationId xmlns:p14="http://schemas.microsoft.com/office/powerpoint/2010/main" val="723542016"/>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3FD886-B4AB-4F88-9824-F149B021CD7B}"/>
              </a:ext>
            </a:extLst>
          </p:cNvPr>
          <p:cNvSpPr>
            <a:spLocks noGrp="1"/>
          </p:cNvSpPr>
          <p:nvPr>
            <p:ph type="title"/>
          </p:nvPr>
        </p:nvSpPr>
        <p:spPr/>
        <p:txBody>
          <a:bodyPr>
            <a:normAutofit/>
          </a:bodyPr>
          <a:lstStyle/>
          <a:p>
            <a:pPr algn="ctr"/>
            <a:r>
              <a:rPr lang="cs-CZ" sz="3200" b="1" dirty="0">
                <a:solidFill>
                  <a:srgbClr val="E21A23"/>
                </a:solidFill>
                <a:effectLst/>
                <a:latin typeface="Klavika Medium"/>
                <a:ea typeface="Times New Roman" panose="02020603050405020304" pitchFamily="18" charset="0"/>
                <a:cs typeface="Times New Roman" panose="02020603050405020304" pitchFamily="18" charset="0"/>
              </a:rPr>
              <a:t>Koncepce JIT – Just in </a:t>
            </a:r>
            <a:r>
              <a:rPr lang="cs-CZ" sz="3200" b="1" dirty="0">
                <a:solidFill>
                  <a:srgbClr val="E21A23"/>
                </a:solidFill>
                <a:latin typeface="Klavika Medium"/>
                <a:ea typeface="Times New Roman" panose="02020603050405020304" pitchFamily="18" charset="0"/>
                <a:cs typeface="Times New Roman" panose="02020603050405020304" pitchFamily="18" charset="0"/>
              </a:rPr>
              <a:t>T</a:t>
            </a:r>
            <a:r>
              <a:rPr lang="cs-CZ" sz="3200" b="1" dirty="0">
                <a:solidFill>
                  <a:srgbClr val="E21A23"/>
                </a:solidFill>
                <a:effectLst/>
                <a:latin typeface="Klavika Medium"/>
                <a:ea typeface="Times New Roman" panose="02020603050405020304" pitchFamily="18" charset="0"/>
                <a:cs typeface="Times New Roman" panose="02020603050405020304" pitchFamily="18" charset="0"/>
              </a:rPr>
              <a:t>ime</a:t>
            </a:r>
            <a:endParaRPr lang="cs-CZ" sz="6600" dirty="0"/>
          </a:p>
        </p:txBody>
      </p:sp>
      <p:sp>
        <p:nvSpPr>
          <p:cNvPr id="3" name="Zástupný obsah 2">
            <a:extLst>
              <a:ext uri="{FF2B5EF4-FFF2-40B4-BE49-F238E27FC236}">
                <a16:creationId xmlns:a16="http://schemas.microsoft.com/office/drawing/2014/main" id="{7F705700-FD7E-4234-BACF-8C3A937F0846}"/>
              </a:ext>
            </a:extLst>
          </p:cNvPr>
          <p:cNvSpPr>
            <a:spLocks noGrp="1"/>
          </p:cNvSpPr>
          <p:nvPr>
            <p:ph idx="1"/>
          </p:nvPr>
        </p:nvSpPr>
        <p:spPr/>
        <p:txBody>
          <a:bodyPr>
            <a:normAutofit fontScale="55000" lnSpcReduction="20000"/>
          </a:bodyPr>
          <a:lstStyle/>
          <a:p>
            <a:pPr marL="0" indent="0" algn="just">
              <a:lnSpc>
                <a:spcPct val="150000"/>
              </a:lnSpc>
              <a:spcAft>
                <a:spcPts val="1000"/>
              </a:spcAft>
              <a:buNone/>
            </a:pPr>
            <a:r>
              <a:rPr lang="cs-CZ" sz="31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Ideální prostředí pro JIT je tam, kde:</a:t>
            </a:r>
            <a:endParaRPr lang="cs-CZ" sz="3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3100" dirty="0">
                <a:effectLst/>
                <a:latin typeface="Calibri" panose="020F0502020204030204" pitchFamily="34" charset="0"/>
                <a:ea typeface="Times New Roman" panose="02020603050405020304" pitchFamily="18" charset="0"/>
                <a:cs typeface="Calibri" panose="020F0502020204030204" pitchFamily="34" charset="0"/>
              </a:rPr>
              <a:t>jsou minimální náklady na změny výstupu;</a:t>
            </a:r>
            <a:endParaRPr lang="cs-CZ" sz="3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3100" dirty="0">
                <a:effectLst/>
                <a:latin typeface="Calibri" panose="020F0502020204030204" pitchFamily="34" charset="0"/>
                <a:ea typeface="Times New Roman" panose="02020603050405020304" pitchFamily="18" charset="0"/>
                <a:cs typeface="Calibri" panose="020F0502020204030204" pitchFamily="34" charset="0"/>
              </a:rPr>
              <a:t>je relativně stabilní poptávka;</a:t>
            </a:r>
            <a:endParaRPr lang="cs-CZ" sz="3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3100" dirty="0">
                <a:effectLst/>
                <a:latin typeface="Calibri" panose="020F0502020204030204" pitchFamily="34" charset="0"/>
                <a:ea typeface="Times New Roman" panose="02020603050405020304" pitchFamily="18" charset="0"/>
                <a:cs typeface="Calibri" panose="020F0502020204030204" pitchFamily="34" charset="0"/>
              </a:rPr>
              <a:t>odběratel má významné či přímo dominantní postavení na trhu ve srovnání s dodavateli.</a:t>
            </a:r>
            <a:endParaRPr lang="cs-CZ" sz="3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Bef>
                <a:spcPts val="600"/>
              </a:spcBef>
              <a:spcAft>
                <a:spcPts val="600"/>
              </a:spcAft>
              <a:buNone/>
            </a:pPr>
            <a:endParaRPr lang="cs-CZ" sz="31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Bef>
                <a:spcPts val="600"/>
              </a:spcBef>
              <a:spcAft>
                <a:spcPts val="600"/>
              </a:spcAft>
              <a:buNone/>
            </a:pPr>
            <a:r>
              <a:rPr lang="cs-CZ" sz="31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Přínosy vyplývající ze zavedení systému JIT:</a:t>
            </a:r>
            <a:endParaRPr lang="cs-CZ" sz="3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20000"/>
              </a:lnSpc>
              <a:spcBef>
                <a:spcPts val="600"/>
              </a:spcBef>
              <a:spcAft>
                <a:spcPts val="600"/>
              </a:spcAft>
              <a:buClr>
                <a:srgbClr val="F79377"/>
              </a:buClr>
              <a:buSzPts val="800"/>
              <a:buFont typeface="Symbol" panose="05050102010706020507" pitchFamily="18" charset="2"/>
              <a:buChar char=""/>
            </a:pPr>
            <a:r>
              <a:rPr lang="cs-CZ" sz="3000" dirty="0">
                <a:latin typeface="Calibri" panose="020F0502020204030204" pitchFamily="34" charset="0"/>
                <a:cs typeface="Calibri" panose="020F0502020204030204" pitchFamily="34" charset="0"/>
              </a:rPr>
              <a:t>navýšení produktivity,</a:t>
            </a:r>
          </a:p>
          <a:p>
            <a:pPr marL="342900" indent="-342900">
              <a:lnSpc>
                <a:spcPct val="120000"/>
              </a:lnSpc>
              <a:spcBef>
                <a:spcPts val="600"/>
              </a:spcBef>
              <a:spcAft>
                <a:spcPts val="600"/>
              </a:spcAft>
              <a:buClr>
                <a:srgbClr val="F79377"/>
              </a:buClr>
              <a:buSzPts val="800"/>
              <a:buFont typeface="Symbol" panose="05050102010706020507" pitchFamily="18" charset="2"/>
              <a:buChar char=""/>
            </a:pPr>
            <a:r>
              <a:rPr lang="cs-CZ" sz="3000" dirty="0">
                <a:latin typeface="Calibri" panose="020F0502020204030204" pitchFamily="34" charset="0"/>
                <a:cs typeface="Calibri" panose="020F0502020204030204" pitchFamily="34" charset="0"/>
              </a:rPr>
              <a:t>snížení stavu zásob</a:t>
            </a:r>
          </a:p>
          <a:p>
            <a:pPr marL="342900" indent="-342900">
              <a:lnSpc>
                <a:spcPct val="120000"/>
              </a:lnSpc>
              <a:spcBef>
                <a:spcPts val="600"/>
              </a:spcBef>
              <a:spcAft>
                <a:spcPts val="600"/>
              </a:spcAft>
              <a:buClr>
                <a:srgbClr val="F79377"/>
              </a:buClr>
              <a:buSzPts val="800"/>
              <a:buFont typeface="Symbol" panose="05050102010706020507" pitchFamily="18" charset="2"/>
              <a:buChar char=""/>
            </a:pPr>
            <a:r>
              <a:rPr lang="cs-CZ" sz="3000" dirty="0">
                <a:latin typeface="Calibri" panose="020F0502020204030204" pitchFamily="34" charset="0"/>
                <a:cs typeface="Calibri" panose="020F0502020204030204" pitchFamily="34" charset="0"/>
              </a:rPr>
              <a:t>zkrácení dodávkového cyklu,</a:t>
            </a:r>
          </a:p>
          <a:p>
            <a:pPr marL="342900" indent="-342900">
              <a:lnSpc>
                <a:spcPct val="120000"/>
              </a:lnSpc>
              <a:spcBef>
                <a:spcPts val="600"/>
              </a:spcBef>
              <a:spcAft>
                <a:spcPts val="600"/>
              </a:spcAft>
              <a:buClr>
                <a:srgbClr val="F79377"/>
              </a:buClr>
              <a:buSzPts val="800"/>
              <a:buFont typeface="Symbol" panose="05050102010706020507" pitchFamily="18" charset="2"/>
              <a:buChar char=""/>
            </a:pPr>
            <a:r>
              <a:rPr lang="cs-CZ" sz="3000" dirty="0">
                <a:latin typeface="Calibri" panose="020F0502020204030204" pitchFamily="34" charset="0"/>
                <a:cs typeface="Calibri" panose="020F0502020204030204" pitchFamily="34" charset="0"/>
              </a:rPr>
              <a:t>výrazné zlepšení obrátky zásob aj.</a:t>
            </a:r>
          </a:p>
          <a:p>
            <a:endParaRPr lang="cs-CZ" dirty="0"/>
          </a:p>
        </p:txBody>
      </p:sp>
    </p:spTree>
    <p:extLst>
      <p:ext uri="{BB962C8B-B14F-4D97-AF65-F5344CB8AC3E}">
        <p14:creationId xmlns:p14="http://schemas.microsoft.com/office/powerpoint/2010/main" val="1973334072"/>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B91DC2-8006-426D-8D24-8482FD469F1B}"/>
              </a:ext>
            </a:extLst>
          </p:cNvPr>
          <p:cNvSpPr>
            <a:spLocks noGrp="1"/>
          </p:cNvSpPr>
          <p:nvPr>
            <p:ph type="title"/>
          </p:nvPr>
        </p:nvSpPr>
        <p:spPr/>
        <p:txBody>
          <a:bodyPr/>
          <a:lstStyle/>
          <a:p>
            <a:r>
              <a:rPr lang="cs-CZ" sz="4400" b="1" dirty="0">
                <a:solidFill>
                  <a:srgbClr val="E21A23"/>
                </a:solidFill>
                <a:effectLst/>
                <a:latin typeface="Klavika Medium"/>
                <a:ea typeface="Times New Roman" panose="02020603050405020304" pitchFamily="18" charset="0"/>
                <a:cs typeface="Times New Roman" panose="02020603050405020304" pitchFamily="18" charset="0"/>
              </a:rPr>
              <a:t>Koncepce JIT – Just in </a:t>
            </a:r>
            <a:r>
              <a:rPr lang="cs-CZ" sz="4400" b="1" dirty="0">
                <a:solidFill>
                  <a:srgbClr val="E21A23"/>
                </a:solidFill>
                <a:latin typeface="Klavika Medium"/>
                <a:ea typeface="Times New Roman" panose="02020603050405020304" pitchFamily="18" charset="0"/>
                <a:cs typeface="Times New Roman" panose="02020603050405020304" pitchFamily="18" charset="0"/>
              </a:rPr>
              <a:t>T</a:t>
            </a:r>
            <a:r>
              <a:rPr lang="cs-CZ" sz="4400" b="1" dirty="0">
                <a:solidFill>
                  <a:srgbClr val="E21A23"/>
                </a:solidFill>
                <a:effectLst/>
                <a:latin typeface="Klavika Medium"/>
                <a:ea typeface="Times New Roman" panose="02020603050405020304" pitchFamily="18" charset="0"/>
                <a:cs typeface="Times New Roman" panose="02020603050405020304" pitchFamily="18" charset="0"/>
              </a:rPr>
              <a:t>ime</a:t>
            </a:r>
            <a:endParaRPr lang="cs-CZ" dirty="0"/>
          </a:p>
        </p:txBody>
      </p:sp>
      <p:sp>
        <p:nvSpPr>
          <p:cNvPr id="3" name="Zástupný obsah 2">
            <a:extLst>
              <a:ext uri="{FF2B5EF4-FFF2-40B4-BE49-F238E27FC236}">
                <a16:creationId xmlns:a16="http://schemas.microsoft.com/office/drawing/2014/main" id="{AD670777-4490-4571-97D9-4A2065C495DF}"/>
              </a:ext>
            </a:extLst>
          </p:cNvPr>
          <p:cNvSpPr>
            <a:spLocks noGrp="1"/>
          </p:cNvSpPr>
          <p:nvPr>
            <p:ph idx="1"/>
          </p:nvPr>
        </p:nvSpPr>
        <p:spPr/>
        <p:txBody>
          <a:bodyPr>
            <a:normAutofit fontScale="85000" lnSpcReduction="20000"/>
          </a:bodyPr>
          <a:lstStyle/>
          <a:p>
            <a:pPr marL="0" indent="0" algn="just">
              <a:lnSpc>
                <a:spcPct val="150000"/>
              </a:lnSpc>
              <a:spcBef>
                <a:spcPts val="600"/>
              </a:spcBef>
              <a:spcAft>
                <a:spcPts val="600"/>
              </a:spcAft>
              <a:buNone/>
            </a:pPr>
            <a:r>
              <a:rPr lang="cs-CZ" sz="2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Hlavní charakteristiky JIT</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effectLst/>
                <a:latin typeface="Calibri" panose="020F0502020204030204" pitchFamily="34" charset="0"/>
                <a:ea typeface="Times New Roman" panose="02020603050405020304" pitchFamily="18" charset="0"/>
                <a:cs typeface="Times New Roman" panose="02020603050405020304" pitchFamily="18" charset="0"/>
              </a:rPr>
              <a:t>přísná kontrola kvality,</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effectLst/>
                <a:latin typeface="Calibri" panose="020F0502020204030204" pitchFamily="34" charset="0"/>
                <a:ea typeface="Times New Roman" panose="02020603050405020304" pitchFamily="18" charset="0"/>
                <a:cs typeface="Times New Roman" panose="02020603050405020304" pitchFamily="18" charset="0"/>
              </a:rPr>
              <a:t>pravidelné a spolehlivé dodávky,</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effectLst/>
                <a:latin typeface="Calibri" panose="020F0502020204030204" pitchFamily="34" charset="0"/>
                <a:ea typeface="Times New Roman" panose="02020603050405020304" pitchFamily="18" charset="0"/>
                <a:cs typeface="Times New Roman" panose="02020603050405020304" pitchFamily="18" charset="0"/>
              </a:rPr>
              <a:t>blízkost výroby,</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effectLst/>
                <a:latin typeface="Calibri" panose="020F0502020204030204" pitchFamily="34" charset="0"/>
                <a:ea typeface="Times New Roman" panose="02020603050405020304" pitchFamily="18" charset="0"/>
                <a:cs typeface="Times New Roman" panose="02020603050405020304" pitchFamily="18" charset="0"/>
              </a:rPr>
              <a:t>spolehlivá komunikace,</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effectLst/>
                <a:latin typeface="Calibri" panose="020F0502020204030204" pitchFamily="34" charset="0"/>
                <a:ea typeface="Times New Roman" panose="02020603050405020304" pitchFamily="18" charset="0"/>
                <a:cs typeface="Times New Roman" panose="02020603050405020304" pitchFamily="18" charset="0"/>
              </a:rPr>
              <a:t>poskytování plánových informací,</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effectLst/>
                <a:latin typeface="Calibri" panose="020F0502020204030204" pitchFamily="34" charset="0"/>
                <a:ea typeface="Times New Roman" panose="02020603050405020304" pitchFamily="18" charset="0"/>
                <a:cs typeface="Times New Roman" panose="02020603050405020304" pitchFamily="18" charset="0"/>
              </a:rPr>
              <a:t>společná spolupráce s využitím metod hodnotové analýzy,</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effectLst/>
                <a:latin typeface="Calibri" panose="020F0502020204030204" pitchFamily="34" charset="0"/>
                <a:ea typeface="Times New Roman" panose="02020603050405020304" pitchFamily="18" charset="0"/>
                <a:cs typeface="Times New Roman" panose="02020603050405020304" pitchFamily="18" charset="0"/>
              </a:rPr>
              <a:t>úzké vztahy mezi dodavatelem a odběratelem.</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339284546"/>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0571CB-5297-44D3-9995-C9E89F8FEBE9}"/>
              </a:ext>
            </a:extLst>
          </p:cNvPr>
          <p:cNvSpPr>
            <a:spLocks noGrp="1"/>
          </p:cNvSpPr>
          <p:nvPr>
            <p:ph type="title"/>
          </p:nvPr>
        </p:nvSpPr>
        <p:spPr/>
        <p:txBody>
          <a:bodyPr/>
          <a:lstStyle/>
          <a:p>
            <a:r>
              <a:rPr lang="cs-CZ" sz="4400" b="1" dirty="0">
                <a:solidFill>
                  <a:srgbClr val="E21A23"/>
                </a:solidFill>
                <a:effectLst/>
                <a:latin typeface="Klavika Medium"/>
                <a:ea typeface="Times New Roman" panose="02020603050405020304" pitchFamily="18" charset="0"/>
                <a:cs typeface="Times New Roman" panose="02020603050405020304" pitchFamily="18" charset="0"/>
              </a:rPr>
              <a:t>Koncepce JIT – Just in </a:t>
            </a:r>
            <a:r>
              <a:rPr lang="cs-CZ" sz="4400" b="1" dirty="0">
                <a:solidFill>
                  <a:srgbClr val="E21A23"/>
                </a:solidFill>
                <a:latin typeface="Klavika Medium"/>
                <a:ea typeface="Times New Roman" panose="02020603050405020304" pitchFamily="18" charset="0"/>
                <a:cs typeface="Times New Roman" panose="02020603050405020304" pitchFamily="18" charset="0"/>
              </a:rPr>
              <a:t>T</a:t>
            </a:r>
            <a:r>
              <a:rPr lang="cs-CZ" sz="4400" b="1" dirty="0">
                <a:solidFill>
                  <a:srgbClr val="E21A23"/>
                </a:solidFill>
                <a:effectLst/>
                <a:latin typeface="Klavika Medium"/>
                <a:ea typeface="Times New Roman" panose="02020603050405020304" pitchFamily="18" charset="0"/>
                <a:cs typeface="Times New Roman" panose="02020603050405020304" pitchFamily="18" charset="0"/>
              </a:rPr>
              <a:t>ime</a:t>
            </a:r>
            <a:endParaRPr lang="cs-CZ" dirty="0"/>
          </a:p>
        </p:txBody>
      </p:sp>
      <p:sp>
        <p:nvSpPr>
          <p:cNvPr id="3" name="Zástupný obsah 2">
            <a:extLst>
              <a:ext uri="{FF2B5EF4-FFF2-40B4-BE49-F238E27FC236}">
                <a16:creationId xmlns:a16="http://schemas.microsoft.com/office/drawing/2014/main" id="{322A7849-F1E9-48FB-96DA-8FF6BB44A43D}"/>
              </a:ext>
            </a:extLst>
          </p:cNvPr>
          <p:cNvSpPr>
            <a:spLocks noGrp="1"/>
          </p:cNvSpPr>
          <p:nvPr>
            <p:ph idx="1"/>
          </p:nvPr>
        </p:nvSpPr>
        <p:spPr/>
        <p:txBody>
          <a:bodyPr>
            <a:normAutofit fontScale="70000" lnSpcReduction="20000"/>
          </a:bodyPr>
          <a:lstStyle/>
          <a:p>
            <a:pPr marL="0" indent="0" algn="just">
              <a:lnSpc>
                <a:spcPct val="150000"/>
              </a:lnSpc>
              <a:spcAft>
                <a:spcPts val="1000"/>
              </a:spcAft>
              <a:buNone/>
            </a:pPr>
            <a:r>
              <a:rPr lang="cs-CZ" sz="2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Základní principy:</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Plánování a výroba na objednávku.</a:t>
            </a:r>
            <a:endParaRPr lang="cs-CZ" sz="28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Výroba v malých dávkách – každý výrobek chápeme jako samostatnou objednávku.</a:t>
            </a:r>
            <a:endParaRPr lang="cs-CZ" sz="28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Eliminace ztrát.</a:t>
            </a:r>
            <a:endParaRPr lang="cs-CZ" sz="28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Plynulé toky ve výrobě.</a:t>
            </a:r>
            <a:endParaRPr lang="cs-CZ" sz="28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Zabezpečení kvality.</a:t>
            </a:r>
            <a:endParaRPr lang="cs-CZ" sz="28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Respektování pracovníků.</a:t>
            </a:r>
            <a:endParaRPr lang="cs-CZ" sz="28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Eliminace velkých zásob a nadbytečných pracovníků.</a:t>
            </a:r>
            <a:endParaRPr lang="cs-CZ" sz="28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Udržování jasné a dlouhodobé strategické linie.</a:t>
            </a:r>
            <a:endParaRPr lang="cs-CZ" sz="28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752274566"/>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2DCDFF-EFED-4251-A325-DD97C214F4E0}"/>
              </a:ext>
            </a:extLst>
          </p:cNvPr>
          <p:cNvSpPr>
            <a:spLocks noGrp="1"/>
          </p:cNvSpPr>
          <p:nvPr>
            <p:ph type="title"/>
          </p:nvPr>
        </p:nvSpPr>
        <p:spPr/>
        <p:txBody>
          <a:bodyPr/>
          <a:lstStyle/>
          <a:p>
            <a:r>
              <a:rPr lang="cs-CZ" sz="4400" b="1" dirty="0">
                <a:solidFill>
                  <a:srgbClr val="E21A23"/>
                </a:solidFill>
                <a:effectLst/>
                <a:latin typeface="Klavika Medium"/>
                <a:ea typeface="Times New Roman" panose="02020603050405020304" pitchFamily="18" charset="0"/>
                <a:cs typeface="Times New Roman" panose="02020603050405020304" pitchFamily="18" charset="0"/>
              </a:rPr>
              <a:t>Koncepce JIT – Just in </a:t>
            </a:r>
            <a:r>
              <a:rPr lang="cs-CZ" sz="4400" b="1" dirty="0">
                <a:solidFill>
                  <a:srgbClr val="E21A23"/>
                </a:solidFill>
                <a:latin typeface="Klavika Medium"/>
                <a:ea typeface="Times New Roman" panose="02020603050405020304" pitchFamily="18" charset="0"/>
                <a:cs typeface="Times New Roman" panose="02020603050405020304" pitchFamily="18" charset="0"/>
              </a:rPr>
              <a:t>T</a:t>
            </a:r>
            <a:r>
              <a:rPr lang="cs-CZ" sz="4400" b="1" dirty="0">
                <a:solidFill>
                  <a:srgbClr val="E21A23"/>
                </a:solidFill>
                <a:effectLst/>
                <a:latin typeface="Klavika Medium"/>
                <a:ea typeface="Times New Roman" panose="02020603050405020304" pitchFamily="18" charset="0"/>
                <a:cs typeface="Times New Roman" panose="02020603050405020304" pitchFamily="18" charset="0"/>
              </a:rPr>
              <a:t>ime</a:t>
            </a:r>
            <a:endParaRPr lang="cs-CZ" dirty="0"/>
          </a:p>
        </p:txBody>
      </p:sp>
      <p:sp>
        <p:nvSpPr>
          <p:cNvPr id="3" name="Zástupný obsah 2">
            <a:extLst>
              <a:ext uri="{FF2B5EF4-FFF2-40B4-BE49-F238E27FC236}">
                <a16:creationId xmlns:a16="http://schemas.microsoft.com/office/drawing/2014/main" id="{C3156D74-AAA1-41EB-95AD-252FDD975A41}"/>
              </a:ext>
            </a:extLst>
          </p:cNvPr>
          <p:cNvSpPr>
            <a:spLocks noGrp="1"/>
          </p:cNvSpPr>
          <p:nvPr>
            <p:ph idx="1"/>
          </p:nvPr>
        </p:nvSpPr>
        <p:spPr/>
        <p:txBody>
          <a:bodyPr>
            <a:normAutofit/>
          </a:bodyPr>
          <a:lstStyle/>
          <a:p>
            <a:pPr marL="0" indent="0" algn="just">
              <a:lnSpc>
                <a:spcPct val="150000"/>
              </a:lnSpc>
              <a:spcAft>
                <a:spcPts val="1000"/>
              </a:spcAft>
              <a:buNone/>
            </a:pPr>
            <a:r>
              <a:rPr lang="cs-CZ" sz="2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Charakteristika výrobního procesu JIT:</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Tahový výrobní systém.</a:t>
            </a:r>
            <a:endParaRPr lang="cs-CZ" sz="28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Pružný výrobní systém.</a:t>
            </a:r>
            <a:endParaRPr lang="cs-CZ" sz="28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Výroba v malých dávkách.</a:t>
            </a:r>
            <a:endParaRPr lang="cs-CZ" sz="28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Rychlé přetypování.</a:t>
            </a:r>
            <a:endParaRPr lang="cs-CZ" sz="28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Autonomní pracoviště.</a:t>
            </a:r>
            <a:endParaRPr lang="cs-CZ" sz="28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2679364"/>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B7B8C2-02F3-4441-BA76-63CD3CE97263}"/>
              </a:ext>
            </a:extLst>
          </p:cNvPr>
          <p:cNvSpPr>
            <a:spLocks noGrp="1"/>
          </p:cNvSpPr>
          <p:nvPr>
            <p:ph type="title"/>
          </p:nvPr>
        </p:nvSpPr>
        <p:spPr/>
        <p:txBody>
          <a:bodyPr/>
          <a:lstStyle/>
          <a:p>
            <a:r>
              <a:rPr lang="cs-CZ" sz="4400" b="1" dirty="0">
                <a:solidFill>
                  <a:srgbClr val="E21A23"/>
                </a:solidFill>
                <a:effectLst/>
                <a:latin typeface="Klavika Medium"/>
                <a:ea typeface="Times New Roman" panose="02020603050405020304" pitchFamily="18" charset="0"/>
                <a:cs typeface="Times New Roman" panose="02020603050405020304" pitchFamily="18" charset="0"/>
              </a:rPr>
              <a:t>Koncepce JIT – Just in </a:t>
            </a:r>
            <a:r>
              <a:rPr lang="cs-CZ" sz="4400" b="1" dirty="0">
                <a:solidFill>
                  <a:srgbClr val="E21A23"/>
                </a:solidFill>
                <a:latin typeface="Klavika Medium"/>
                <a:ea typeface="Times New Roman" panose="02020603050405020304" pitchFamily="18" charset="0"/>
                <a:cs typeface="Times New Roman" panose="02020603050405020304" pitchFamily="18" charset="0"/>
              </a:rPr>
              <a:t>T</a:t>
            </a:r>
            <a:r>
              <a:rPr lang="cs-CZ" sz="4400" b="1" dirty="0">
                <a:solidFill>
                  <a:srgbClr val="E21A23"/>
                </a:solidFill>
                <a:effectLst/>
                <a:latin typeface="Klavika Medium"/>
                <a:ea typeface="Times New Roman" panose="02020603050405020304" pitchFamily="18" charset="0"/>
                <a:cs typeface="Times New Roman" panose="02020603050405020304" pitchFamily="18" charset="0"/>
              </a:rPr>
              <a:t>ime</a:t>
            </a:r>
            <a:endParaRPr lang="cs-CZ" dirty="0"/>
          </a:p>
        </p:txBody>
      </p:sp>
      <p:sp>
        <p:nvSpPr>
          <p:cNvPr id="3" name="Zástupný obsah 2">
            <a:extLst>
              <a:ext uri="{FF2B5EF4-FFF2-40B4-BE49-F238E27FC236}">
                <a16:creationId xmlns:a16="http://schemas.microsoft.com/office/drawing/2014/main" id="{AE2E3239-C968-4A41-9CB9-C2C50E4D2D24}"/>
              </a:ext>
            </a:extLst>
          </p:cNvPr>
          <p:cNvSpPr>
            <a:spLocks noGrp="1"/>
          </p:cNvSpPr>
          <p:nvPr>
            <p:ph idx="1"/>
          </p:nvPr>
        </p:nvSpPr>
        <p:spPr/>
        <p:txBody>
          <a:bodyPr>
            <a:normAutofit fontScale="70000" lnSpcReduction="20000"/>
          </a:bodyPr>
          <a:lstStyle/>
          <a:p>
            <a:pPr marL="0" indent="0" algn="just">
              <a:lnSpc>
                <a:spcPct val="150000"/>
              </a:lnSpc>
              <a:spcBef>
                <a:spcPts val="600"/>
              </a:spcBef>
              <a:spcAft>
                <a:spcPts val="600"/>
              </a:spcAft>
              <a:buNone/>
            </a:pPr>
            <a:r>
              <a:rPr lang="cs-CZ" sz="2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Výhody pro odběratele:</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effectLst/>
                <a:latin typeface="Calibri" panose="020F0502020204030204" pitchFamily="34" charset="0"/>
                <a:ea typeface="Times New Roman" panose="02020603050405020304" pitchFamily="18" charset="0"/>
                <a:cs typeface="Times New Roman" panose="02020603050405020304" pitchFamily="18" charset="0"/>
              </a:rPr>
              <a:t>nižší ceny při nákupu (při zajištění 100% kvality);</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effectLst/>
                <a:latin typeface="Calibri" panose="020F0502020204030204" pitchFamily="34" charset="0"/>
                <a:ea typeface="Times New Roman" panose="02020603050405020304" pitchFamily="18" charset="0"/>
                <a:cs typeface="Times New Roman" panose="02020603050405020304" pitchFamily="18" charset="0"/>
              </a:rPr>
              <a:t>úspory vyplývající z eliminace vstupní kontroly;</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effectLst/>
                <a:latin typeface="Calibri" panose="020F0502020204030204" pitchFamily="34" charset="0"/>
                <a:ea typeface="Times New Roman" panose="02020603050405020304" pitchFamily="18" charset="0"/>
                <a:cs typeface="Times New Roman" panose="02020603050405020304" pitchFamily="18" charset="0"/>
              </a:rPr>
              <a:t>úspory vyplývající z eliminace požadavků na skladovací kapacity a finanční zdroje;</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effectLst/>
                <a:latin typeface="Calibri" panose="020F0502020204030204" pitchFamily="34" charset="0"/>
                <a:ea typeface="Times New Roman" panose="02020603050405020304" pitchFamily="18" charset="0"/>
                <a:cs typeface="Times New Roman" panose="02020603050405020304" pitchFamily="18" charset="0"/>
              </a:rPr>
              <a:t>snížení vázanosti kapitálu v zásobách. a tím i snížení nákladů na skladování a udržování zásob;</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effectLst/>
                <a:latin typeface="Calibri" panose="020F0502020204030204" pitchFamily="34" charset="0"/>
                <a:ea typeface="Times New Roman" panose="02020603050405020304" pitchFamily="18" charset="0"/>
                <a:cs typeface="Times New Roman" panose="02020603050405020304" pitchFamily="18" charset="0"/>
              </a:rPr>
              <a:t>úspory vyplývající z podstatně rychlejší reakce managementu na eventuální poruchy.</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Bef>
                <a:spcPts val="600"/>
              </a:spcBef>
              <a:spcAft>
                <a:spcPts val="600"/>
              </a:spcAft>
              <a:buNone/>
            </a:pPr>
            <a:r>
              <a:rPr lang="cs-CZ" sz="2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Výhody pro dodavatele:</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effectLst/>
                <a:latin typeface="Calibri" panose="020F0502020204030204" pitchFamily="34" charset="0"/>
                <a:ea typeface="Times New Roman" panose="02020603050405020304" pitchFamily="18" charset="0"/>
                <a:cs typeface="Times New Roman" panose="02020603050405020304" pitchFamily="18" charset="0"/>
              </a:rPr>
              <a:t>zajišťování průběhu výroby v pravidelných, časově plně synchronizovaných dávkách </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20000"/>
              </a:lnSpc>
              <a:spcBef>
                <a:spcPts val="600"/>
              </a:spcBef>
              <a:spcAft>
                <a:spcPts val="600"/>
              </a:spcAft>
              <a:buClr>
                <a:srgbClr val="F79377"/>
              </a:buClr>
              <a:buSzPts val="800"/>
              <a:buFont typeface="Symbol" panose="05050102010706020507" pitchFamily="18" charset="2"/>
              <a:buChar char=""/>
            </a:pPr>
            <a:r>
              <a:rPr lang="cs-CZ" sz="2800" dirty="0">
                <a:effectLst/>
                <a:latin typeface="Calibri" panose="020F0502020204030204" pitchFamily="34" charset="0"/>
                <a:ea typeface="Times New Roman" panose="02020603050405020304" pitchFamily="18" charset="0"/>
                <a:cs typeface="Times New Roman" panose="02020603050405020304" pitchFamily="18" charset="0"/>
              </a:rPr>
              <a:t>přispívá k upevňování pozice firmy na trhu.</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915954843"/>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1DB40B-43FC-40CD-B659-4E3ED6990116}"/>
              </a:ext>
            </a:extLst>
          </p:cNvPr>
          <p:cNvSpPr>
            <a:spLocks noGrp="1"/>
          </p:cNvSpPr>
          <p:nvPr>
            <p:ph type="ctrTitle"/>
          </p:nvPr>
        </p:nvSpPr>
        <p:spPr/>
        <p:txBody>
          <a:bodyPr/>
          <a:lstStyle/>
          <a:p>
            <a:r>
              <a:rPr lang="cs-CZ" b="1" dirty="0">
                <a:solidFill>
                  <a:srgbClr val="C00000"/>
                </a:solidFill>
              </a:rPr>
              <a:t>ABC a XYZ analýza</a:t>
            </a:r>
          </a:p>
        </p:txBody>
      </p:sp>
      <p:sp>
        <p:nvSpPr>
          <p:cNvPr id="3" name="Podnadpis 2">
            <a:extLst>
              <a:ext uri="{FF2B5EF4-FFF2-40B4-BE49-F238E27FC236}">
                <a16:creationId xmlns:a16="http://schemas.microsoft.com/office/drawing/2014/main" id="{88CB598A-5B39-43B9-9486-48D330B87EFA}"/>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55081773"/>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61EB55-EE93-4DFE-91CD-889CCA1AB92C}"/>
              </a:ext>
            </a:extLst>
          </p:cNvPr>
          <p:cNvSpPr>
            <a:spLocks noGrp="1"/>
          </p:cNvSpPr>
          <p:nvPr>
            <p:ph type="title"/>
          </p:nvPr>
        </p:nvSpPr>
        <p:spPr/>
        <p:txBody>
          <a:bodyPr/>
          <a:lstStyle/>
          <a:p>
            <a:r>
              <a:rPr lang="cs-CZ" b="1" dirty="0">
                <a:solidFill>
                  <a:srgbClr val="C00000"/>
                </a:solidFill>
              </a:rPr>
              <a:t>ABC analýza</a:t>
            </a:r>
          </a:p>
        </p:txBody>
      </p:sp>
      <p:sp>
        <p:nvSpPr>
          <p:cNvPr id="3" name="Zástupný obsah 2">
            <a:extLst>
              <a:ext uri="{FF2B5EF4-FFF2-40B4-BE49-F238E27FC236}">
                <a16:creationId xmlns:a16="http://schemas.microsoft.com/office/drawing/2014/main" id="{A171293C-5A35-45CC-984F-6C4AAD33CE1B}"/>
              </a:ext>
            </a:extLst>
          </p:cNvPr>
          <p:cNvSpPr>
            <a:spLocks noGrp="1"/>
          </p:cNvSpPr>
          <p:nvPr>
            <p:ph idx="1"/>
          </p:nvPr>
        </p:nvSpPr>
        <p:spPr/>
        <p:txBody>
          <a:bodyPr/>
          <a:lstStyle/>
          <a:p>
            <a:pPr algn="just">
              <a:lnSpc>
                <a:spcPct val="150000"/>
              </a:lnSpc>
              <a:spcBef>
                <a:spcPts val="600"/>
              </a:spcBef>
              <a:spcAft>
                <a:spcPts val="600"/>
              </a:spcAft>
              <a:tabLst>
                <a:tab pos="1517015" algn="l"/>
              </a:tabLst>
            </a:pPr>
            <a:r>
              <a:rPr lang="cs-CZ" sz="1800" dirty="0">
                <a:effectLst/>
                <a:latin typeface="Calibri" panose="020F0502020204030204" pitchFamily="34" charset="0"/>
                <a:ea typeface="Calibri" panose="020F0502020204030204" pitchFamily="34" charset="0"/>
                <a:cs typeface="Times New Roman" panose="02020603050405020304" pitchFamily="18" charset="0"/>
              </a:rPr>
              <a:t>Jednou z možností, jak řešit problém spojený s udržováním nadměrného stavu zásob v podmínkách nejistoty je sledovat významné rozdíly a výkyvy v úrovni poptávky pro každý z produktů zvlášť a řídit stav jejich zásob rozdílnými metodami. </a:t>
            </a:r>
          </a:p>
          <a:p>
            <a:pPr algn="just">
              <a:lnSpc>
                <a:spcPct val="150000"/>
              </a:lnSpc>
              <a:spcBef>
                <a:spcPts val="600"/>
              </a:spcBef>
              <a:spcAft>
                <a:spcPts val="600"/>
              </a:spcAft>
              <a:tabLst>
                <a:tab pos="1517015" algn="l"/>
              </a:tabLst>
            </a:pPr>
            <a:r>
              <a:rPr lang="cs-CZ" sz="1800" dirty="0">
                <a:effectLst/>
                <a:latin typeface="Calibri" panose="020F0502020204030204" pitchFamily="34" charset="0"/>
                <a:ea typeface="Calibri" panose="020F0502020204030204" pitchFamily="34" charset="0"/>
                <a:cs typeface="Times New Roman" panose="02020603050405020304" pitchFamily="18" charset="0"/>
              </a:rPr>
              <a:t>ABC analýza vychází z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Paretova</a:t>
            </a:r>
            <a:r>
              <a:rPr lang="cs-CZ" sz="1800" dirty="0">
                <a:effectLst/>
                <a:latin typeface="Calibri" panose="020F0502020204030204" pitchFamily="34" charset="0"/>
                <a:ea typeface="Calibri" panose="020F0502020204030204" pitchFamily="34" charset="0"/>
                <a:cs typeface="Times New Roman" panose="02020603050405020304" pitchFamily="18" charset="0"/>
              </a:rPr>
              <a:t> principu 80 : 20 (80 % jevů je ovlivněno 20 % nejvýznamnějších potenciálních příčin). </a:t>
            </a:r>
          </a:p>
          <a:p>
            <a:pPr algn="just">
              <a:lnSpc>
                <a:spcPct val="150000"/>
              </a:lnSpc>
              <a:spcBef>
                <a:spcPts val="600"/>
              </a:spcBef>
              <a:spcAft>
                <a:spcPts val="600"/>
              </a:spcAf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ABC analýza vychází ze skutečnosti, že je obvykle velmi pracné a často neúčelné věnovat všem položkám v zásobách stejnou pozornost a sledovat je stejně podrobně jednotnými postupy a metodami.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973802370"/>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819EA2-8A97-45BC-8644-70EA094C804D}"/>
              </a:ext>
            </a:extLst>
          </p:cNvPr>
          <p:cNvSpPr>
            <a:spLocks noGrp="1"/>
          </p:cNvSpPr>
          <p:nvPr>
            <p:ph type="title"/>
          </p:nvPr>
        </p:nvSpPr>
        <p:spPr/>
        <p:txBody>
          <a:bodyPr/>
          <a:lstStyle/>
          <a:p>
            <a:r>
              <a:rPr lang="cs-CZ" b="1" dirty="0">
                <a:solidFill>
                  <a:srgbClr val="C00000"/>
                </a:solidFill>
              </a:rPr>
              <a:t>ABC analýza</a:t>
            </a:r>
          </a:p>
        </p:txBody>
      </p:sp>
      <p:sp>
        <p:nvSpPr>
          <p:cNvPr id="3" name="Zástupný obsah 2">
            <a:extLst>
              <a:ext uri="{FF2B5EF4-FFF2-40B4-BE49-F238E27FC236}">
                <a16:creationId xmlns:a16="http://schemas.microsoft.com/office/drawing/2014/main" id="{7612C997-0CBE-44A2-BEF3-E54CA2C739DC}"/>
              </a:ext>
            </a:extLst>
          </p:cNvPr>
          <p:cNvSpPr>
            <a:spLocks noGrp="1"/>
          </p:cNvSpPr>
          <p:nvPr>
            <p:ph idx="1"/>
          </p:nvPr>
        </p:nvSpPr>
        <p:spPr/>
        <p:txBody>
          <a:bodyPr>
            <a:normAutofit fontScale="70000" lnSpcReduction="20000"/>
          </a:bodyPr>
          <a:lstStyle/>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Skupina 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2 - 20 % druhů položek zásob představuje 50 - 80 % podíl na celkové (kumulativní) hodnotě spotřeby. Sem zařadíme především základní suroviny, které firma nezbytně potřebuje pro svou výrobu, budeme proto pečlivě stanovovat pojistnou zásobu, pravidelně sledovat stav zásob a porovnávat jej s normou či plánovaným stavem. Tyto suroviny firma spotřebovává ve velkém množství (utratí za ně tedy mnoho peněz), a proto se jí vyplácí podrobně spočítat velikost optimální zásoby. U položek skupiny A je vhodné provádět denní nebo průběžnou kontrolu stavu zásob, protože sice bývají druhově málo početné, ale objemem vynaložených financí zaujímají v zásobách největší prostor. </a:t>
            </a:r>
          </a:p>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Skupina B</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13 -  30 % druhů představuje 13 - 30 % podíl na celkové hodnotě spotřeby. Sem patří zásoby, které se relativně snadno a rychle objednávají a jejich spotřeba už pro firmu není tak nákladově významná. U těchto druhů zásob stačí stanovit a hlídat minimální skladový limit</a:t>
            </a:r>
          </a:p>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Skupina C</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50 - 80 % druhů představuje 2 - 20 % podíl na celkové hodnotě spotřeby (velký počet položek běžného nákupního charakteru, kde jednotlivé položky mají nepodstatný podíl na spotřebě). Tato skupina je počtem druhů zásob největší, ale objemem spotřeby ve finančním vyjádření je pro firmu nejméně významná. </a:t>
            </a:r>
          </a:p>
          <a:p>
            <a:endParaRPr lang="cs-CZ" dirty="0"/>
          </a:p>
        </p:txBody>
      </p:sp>
    </p:spTree>
    <p:extLst>
      <p:ext uri="{BB962C8B-B14F-4D97-AF65-F5344CB8AC3E}">
        <p14:creationId xmlns:p14="http://schemas.microsoft.com/office/powerpoint/2010/main" val="60977298"/>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B12304-EE8F-4F7F-9457-AC0AE8AF4CF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E75465A1-752F-4AAF-A061-C0D585C4F7F8}"/>
              </a:ext>
            </a:extLst>
          </p:cNvPr>
          <p:cNvSpPr>
            <a:spLocks noGrp="1"/>
          </p:cNvSpPr>
          <p:nvPr>
            <p:ph idx="1"/>
          </p:nvPr>
        </p:nvSpPr>
        <p:spPr/>
        <p:txBody>
          <a:bodyPr>
            <a:normAutofit/>
          </a:bodyPr>
          <a:lstStyle/>
          <a:p>
            <a:pPr algn="just">
              <a:lnSpc>
                <a:spcPct val="150000"/>
              </a:lnSpc>
              <a:spcAft>
                <a:spcPts val="10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Volba zásobovací strategie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1000"/>
              </a:spcAft>
              <a:buNone/>
            </a:pPr>
            <a:r>
              <a:rPr lang="cs-CZ" sz="1800" dirty="0">
                <a:effectLst/>
                <a:latin typeface="Calibri" panose="020F0502020204030204" pitchFamily="34" charset="0"/>
                <a:ea typeface="Calibri" panose="020F0502020204030204" pitchFamily="34" charset="0"/>
                <a:cs typeface="Times New Roman" panose="02020603050405020304" pitchFamily="18" charset="0"/>
              </a:rPr>
              <a:t>Úlohou zásobování je zajištění plynulosti vnitropodnikových procesů. Musíme mít stanoveny potřebné úrovně zásob v adekvátním množství, v požadovaném čase, kvalitě a za ekonomické náklady, toto je hlavním úkolem při sestavení plánu zásob. </a:t>
            </a:r>
          </a:p>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Náklady na udržování zásob</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1000"/>
              </a:spcAft>
              <a:buNone/>
            </a:pPr>
            <a:r>
              <a:rPr lang="cs-CZ" sz="1800" dirty="0">
                <a:effectLst/>
                <a:latin typeface="Calibri" panose="020F0502020204030204" pitchFamily="34" charset="0"/>
                <a:ea typeface="Calibri" panose="020F0502020204030204" pitchFamily="34" charset="0"/>
                <a:cs typeface="Times New Roman" panose="02020603050405020304" pitchFamily="18" charset="0"/>
              </a:rPr>
              <a:t>Řízení stavu zásob má na starost udržovat takovou výši zásob, aby bylo dosaženo vysoké úrovně zákaznického servisu za cenu minimálních nákladů. Do nákladů na udržování zásob počítáme náklady na kapitál vázaný v zásobách, skladovací náklady, náklady na pořízení zásob, ale také náklady na likvidaci zastaralého zboží.</a:t>
            </a:r>
            <a:r>
              <a:rPr lang="cs-CZ" sz="1800" baseline="30000" dirty="0">
                <a:effectLst/>
                <a:latin typeface="Calibri" panose="020F050202020403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451451813"/>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A579F9-63AB-42CD-900B-5E958FDE53E6}"/>
              </a:ext>
            </a:extLst>
          </p:cNvPr>
          <p:cNvSpPr>
            <a:spLocks noGrp="1"/>
          </p:cNvSpPr>
          <p:nvPr>
            <p:ph type="title"/>
          </p:nvPr>
        </p:nvSpPr>
        <p:spPr/>
        <p:txBody>
          <a:bodyPr>
            <a:normAutofit/>
          </a:bodyPr>
          <a:lstStyle/>
          <a:p>
            <a:r>
              <a:rPr lang="cs-CZ" sz="3200" b="1" dirty="0">
                <a:solidFill>
                  <a:srgbClr val="E21A23"/>
                </a:solidFill>
                <a:effectLst/>
                <a:latin typeface="Calibri" panose="020F0502020204030204" pitchFamily="34" charset="0"/>
                <a:ea typeface="Times New Roman" panose="02020603050405020304" pitchFamily="18" charset="0"/>
                <a:cs typeface="Times New Roman" panose="02020603050405020304" pitchFamily="18" charset="0"/>
              </a:rPr>
              <a:t>XYZ analýza</a:t>
            </a:r>
            <a:endParaRPr lang="cs-CZ" sz="6600" dirty="0"/>
          </a:p>
        </p:txBody>
      </p:sp>
      <p:sp>
        <p:nvSpPr>
          <p:cNvPr id="3" name="Zástupný obsah 2">
            <a:extLst>
              <a:ext uri="{FF2B5EF4-FFF2-40B4-BE49-F238E27FC236}">
                <a16:creationId xmlns:a16="http://schemas.microsoft.com/office/drawing/2014/main" id="{75F4A07E-A010-4B7A-AC34-862A9A3CC125}"/>
              </a:ext>
            </a:extLst>
          </p:cNvPr>
          <p:cNvSpPr>
            <a:spLocks noGrp="1"/>
          </p:cNvSpPr>
          <p:nvPr>
            <p:ph idx="1"/>
          </p:nvPr>
        </p:nvSpPr>
        <p:spPr/>
        <p:txBody>
          <a:bodyPr>
            <a:normAutofit fontScale="92500" lnSpcReduction="20000"/>
          </a:bodyPr>
          <a:lstStyle/>
          <a:p>
            <a:pPr marL="0" indent="0" algn="l">
              <a:lnSpc>
                <a:spcPct val="150000"/>
              </a:lnSpc>
              <a:spcAft>
                <a:spcPts val="1000"/>
              </a:spcAft>
              <a:buNone/>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Materiály se rozdělují do skupin: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Clr>
                <a:srgbClr val="F79377"/>
              </a:buClr>
              <a:buSzPts val="800"/>
              <a:buFont typeface="Symbol" panose="05050102010706020507" pitchFamily="18" charset="2"/>
              <a:buChar char=""/>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Materiál skupiny X</a:t>
            </a:r>
            <a:r>
              <a:rPr lang="cs-CZ" sz="18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konstantní spotřeba při malých příležitostných výkyvech (plynulá spotřeba)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Clr>
                <a:srgbClr val="F79377"/>
              </a:buClr>
              <a:buSzPts val="800"/>
              <a:buFont typeface="Symbol" panose="05050102010706020507" pitchFamily="18" charset="2"/>
              <a:buChar char=""/>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Materiál skupiny Y</a:t>
            </a:r>
            <a:r>
              <a:rPr lang="cs-CZ" sz="18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charakteristický spotřebou se silnějšími výkyvy (sezónní kolísání, předvídatelné – částečně plynulá)</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Clr>
                <a:srgbClr val="F79377"/>
              </a:buClr>
              <a:buSzPts val="800"/>
              <a:buFont typeface="Symbol" panose="05050102010706020507" pitchFamily="18" charset="2"/>
              <a:buChar char=""/>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Materiál skupiny Z</a:t>
            </a:r>
            <a:r>
              <a:rPr lang="cs-CZ" sz="18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zcela nepravidelná spotřeba, nízká přesnost předpovědi (náhodná spotřeba)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50000"/>
              </a:lnSpc>
              <a:spcAft>
                <a:spcPts val="1000"/>
              </a:spcAf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Praktické využití této analýzy spočívá v informaci, že pro díly X stačí minimální pojistná zásoba,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50000"/>
              </a:lnSpc>
              <a:spcAft>
                <a:spcPts val="1000"/>
              </a:spcAf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aniž by to mělo neblahý dopad na zásobování.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50000"/>
              </a:lnSpc>
              <a:spcAft>
                <a:spcPts val="1000"/>
              </a:spcAf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Prostřednictvím matice ABC/XYZ je možné jednotlivým třídám druhů zboží přiřadit specifické strategie předzásobení/skladování a plánovací procesy.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3749897734"/>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751EED-E0AC-4066-A1AA-EDC20129271C}"/>
              </a:ext>
            </a:extLst>
          </p:cNvPr>
          <p:cNvSpPr>
            <a:spLocks noGrp="1"/>
          </p:cNvSpPr>
          <p:nvPr>
            <p:ph type="title"/>
          </p:nvPr>
        </p:nvSpPr>
        <p:spPr/>
        <p:txBody>
          <a:bodyPr/>
          <a:lstStyle/>
          <a:p>
            <a:pPr algn="ctr"/>
            <a:r>
              <a:rPr lang="cs-CZ" b="1" dirty="0">
                <a:solidFill>
                  <a:srgbClr val="C00000"/>
                </a:solidFill>
              </a:rPr>
              <a:t>ABC a XYZ analýza</a:t>
            </a:r>
          </a:p>
        </p:txBody>
      </p:sp>
      <p:graphicFrame>
        <p:nvGraphicFramePr>
          <p:cNvPr id="4" name="Graf 3">
            <a:extLst>
              <a:ext uri="{FF2B5EF4-FFF2-40B4-BE49-F238E27FC236}">
                <a16:creationId xmlns:a16="http://schemas.microsoft.com/office/drawing/2014/main" id="{C5BE8799-8610-40D8-942C-6C2956AE8076}"/>
              </a:ext>
            </a:extLst>
          </p:cNvPr>
          <p:cNvGraphicFramePr/>
          <p:nvPr>
            <p:extLst>
              <p:ext uri="{D42A27DB-BD31-4B8C-83A1-F6EECF244321}">
                <p14:modId xmlns:p14="http://schemas.microsoft.com/office/powerpoint/2010/main" val="1437923369"/>
              </p:ext>
            </p:extLst>
          </p:nvPr>
        </p:nvGraphicFramePr>
        <p:xfrm>
          <a:off x="572604" y="2146679"/>
          <a:ext cx="5760720" cy="3599815"/>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2">
            <a:extLst>
              <a:ext uri="{FF2B5EF4-FFF2-40B4-BE49-F238E27FC236}">
                <a16:creationId xmlns:a16="http://schemas.microsoft.com/office/drawing/2014/main" id="{2BBFD51B-8621-483E-8235-8D4858296AE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392008" y="2033099"/>
            <a:ext cx="5410200" cy="34639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653851282"/>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Objednací systém B,Q</a:t>
            </a:r>
          </a:p>
        </p:txBody>
      </p:sp>
      <p:sp>
        <p:nvSpPr>
          <p:cNvPr id="3" name="Zástupný symbol pro obsah 2"/>
          <p:cNvSpPr>
            <a:spLocks noGrp="1"/>
          </p:cNvSpPr>
          <p:nvPr>
            <p:ph idx="1"/>
          </p:nvPr>
        </p:nvSpPr>
        <p:spPr/>
        <p:txBody>
          <a:bodyPr>
            <a:normAutofit/>
          </a:bodyPr>
          <a:lstStyle/>
          <a:p>
            <a:r>
              <a:rPr lang="cs-CZ" sz="2000" dirty="0"/>
              <a:t>Proměnný okamžik objednání, pevné množství</a:t>
            </a:r>
          </a:p>
          <a:p>
            <a:r>
              <a:rPr lang="cs-CZ" sz="2000" dirty="0"/>
              <a:t>Použití:  v případě pravidelného odběru, položky s velkou hodnotou odbytu.</a:t>
            </a:r>
            <a:br>
              <a:rPr lang="cs-CZ" sz="2000" dirty="0"/>
            </a:br>
            <a:endParaRPr lang="cs-CZ" sz="2000" dirty="0"/>
          </a:p>
        </p:txBody>
      </p:sp>
      <p:pic>
        <p:nvPicPr>
          <p:cNvPr id="5" name="Obrázek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75195" y="2708920"/>
            <a:ext cx="6334880" cy="3467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ovéPole 3"/>
          <p:cNvSpPr txBox="1"/>
          <p:nvPr/>
        </p:nvSpPr>
        <p:spPr>
          <a:xfrm>
            <a:off x="1620555" y="6304002"/>
            <a:ext cx="4752528" cy="553998"/>
          </a:xfrm>
          <a:prstGeom prst="rect">
            <a:avLst/>
          </a:prstGeom>
          <a:noFill/>
        </p:spPr>
        <p:txBody>
          <a:bodyPr wrap="square" rtlCol="0">
            <a:spAutoFit/>
          </a:bodyPr>
          <a:lstStyle/>
          <a:p>
            <a:r>
              <a:rPr lang="en-US" altLang="cs-CZ" sz="1000" b="1" dirty="0">
                <a:cs typeface="Arial" pitchFamily="34" charset="0"/>
              </a:rPr>
              <a:t>©</a:t>
            </a:r>
            <a:r>
              <a:rPr lang="cs-CZ" altLang="cs-CZ" sz="1000" b="1" dirty="0">
                <a:cs typeface="Arial" pitchFamily="34" charset="0"/>
              </a:rPr>
              <a:t>  </a:t>
            </a:r>
            <a:r>
              <a:rPr lang="en-US" altLang="cs-CZ" sz="1000" b="1" dirty="0">
                <a:cs typeface="Arial" pitchFamily="34" charset="0"/>
              </a:rPr>
              <a:t>©</a:t>
            </a:r>
            <a:r>
              <a:rPr lang="cs-CZ" altLang="cs-CZ" sz="1000" b="1" dirty="0">
                <a:cs typeface="Arial" pitchFamily="34" charset="0"/>
              </a:rPr>
              <a:t>  </a:t>
            </a:r>
            <a:r>
              <a:rPr lang="cs-CZ" altLang="cs-CZ" sz="1000" b="1" dirty="0"/>
              <a:t>Ing. Václav Rada, CSc.2015. LOGISTIKA:</a:t>
            </a:r>
            <a:r>
              <a:rPr lang="cs-CZ" altLang="cs-CZ" sz="1000" b="1" i="1" dirty="0"/>
              <a:t> Logistika a zásobování + sklady. </a:t>
            </a:r>
            <a:r>
              <a:rPr lang="cs-CZ" altLang="cs-CZ" sz="1000" dirty="0"/>
              <a:t>Ústav technologie, mechanizace a řízení. Fakulta stavební VUT v Brně</a:t>
            </a:r>
          </a:p>
          <a:p>
            <a:r>
              <a:rPr lang="cs-CZ" sz="1000" dirty="0">
                <a:hlinkClick r:id="rId4"/>
              </a:rPr>
              <a:t>fce.vutbr.cz/</a:t>
            </a:r>
            <a:r>
              <a:rPr lang="cs-CZ" sz="1000" dirty="0" err="1">
                <a:hlinkClick r:id="rId4"/>
              </a:rPr>
              <a:t>tst</a:t>
            </a:r>
            <a:r>
              <a:rPr lang="cs-CZ" sz="1000" dirty="0">
                <a:hlinkClick r:id="rId4"/>
              </a:rPr>
              <a:t>/</a:t>
            </a:r>
            <a:r>
              <a:rPr lang="cs-CZ" sz="1000" dirty="0" err="1">
                <a:hlinkClick r:id="rId4"/>
              </a:rPr>
              <a:t>rada.v</a:t>
            </a:r>
            <a:r>
              <a:rPr lang="cs-CZ" sz="1000" dirty="0">
                <a:hlinkClick r:id="rId4"/>
              </a:rPr>
              <a:t>/</a:t>
            </a:r>
            <a:r>
              <a:rPr lang="cs-CZ" sz="1000" dirty="0" err="1">
                <a:hlinkClick r:id="rId4"/>
              </a:rPr>
              <a:t>logist</a:t>
            </a:r>
            <a:r>
              <a:rPr lang="cs-CZ" sz="1000" dirty="0">
                <a:hlinkClick r:id="rId4"/>
              </a:rPr>
              <a:t>/w-cw13-lo-pr19.ppt</a:t>
            </a:r>
            <a:r>
              <a:rPr lang="cs-CZ" sz="1000" dirty="0"/>
              <a:t> </a:t>
            </a:r>
          </a:p>
        </p:txBody>
      </p:sp>
    </p:spTree>
    <p:extLst>
      <p:ext uri="{BB962C8B-B14F-4D97-AF65-F5344CB8AC3E}">
        <p14:creationId xmlns:p14="http://schemas.microsoft.com/office/powerpoint/2010/main" val="1753241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Objednací systém B,S</a:t>
            </a:r>
          </a:p>
        </p:txBody>
      </p:sp>
      <p:sp>
        <p:nvSpPr>
          <p:cNvPr id="3" name="Zástupný symbol pro obsah 2"/>
          <p:cNvSpPr>
            <a:spLocks noGrp="1"/>
          </p:cNvSpPr>
          <p:nvPr>
            <p:ph idx="1"/>
          </p:nvPr>
        </p:nvSpPr>
        <p:spPr>
          <a:xfrm>
            <a:off x="1981200" y="1600202"/>
            <a:ext cx="8229600" cy="2404863"/>
          </a:xfrm>
        </p:spPr>
        <p:txBody>
          <a:bodyPr>
            <a:normAutofit/>
          </a:bodyPr>
          <a:lstStyle/>
          <a:p>
            <a:pPr marL="0" indent="0">
              <a:buNone/>
            </a:pPr>
            <a:r>
              <a:rPr lang="cs-CZ" sz="2000" b="1" dirty="0"/>
              <a:t>vždy se doobjednává do cílové úrovně „S“. Cílová úroveň se vypočte následovně:</a:t>
            </a:r>
            <a:endParaRPr lang="cs-CZ" sz="2000" dirty="0"/>
          </a:p>
          <a:p>
            <a:pPr marL="0" indent="0" algn="ctr">
              <a:buNone/>
            </a:pPr>
            <a:r>
              <a:rPr lang="cs-CZ" sz="2000" b="1" dirty="0"/>
              <a:t>	S = B + Q</a:t>
            </a:r>
            <a:endParaRPr lang="cs-CZ" sz="2000" dirty="0"/>
          </a:p>
          <a:p>
            <a:pPr marL="0" indent="0">
              <a:buNone/>
            </a:pPr>
            <a:r>
              <a:rPr lang="cs-CZ" sz="2000" dirty="0"/>
              <a:t>Použití: zásadně stejné podmínky jako u B, Q, nárazový odběr, spotřeba množství Q je několikrát delší než objednací interval.</a:t>
            </a:r>
          </a:p>
          <a:p>
            <a:endParaRPr lang="cs-CZ" sz="2000" dirty="0"/>
          </a:p>
          <a:p>
            <a:endParaRPr lang="cs-CZ" sz="2000" dirty="0"/>
          </a:p>
          <a:p>
            <a:endParaRPr lang="cs-CZ" sz="2000" dirty="0"/>
          </a:p>
          <a:p>
            <a:endParaRPr lang="cs-CZ" sz="2000" dirty="0"/>
          </a:p>
          <a:p>
            <a:endParaRPr lang="cs-CZ" sz="2000" dirty="0"/>
          </a:p>
        </p:txBody>
      </p:sp>
      <p:pic>
        <p:nvPicPr>
          <p:cNvPr id="5" name="Obrázek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11625" y="3293505"/>
            <a:ext cx="5328592" cy="3004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ovéPole 5"/>
          <p:cNvSpPr txBox="1"/>
          <p:nvPr/>
        </p:nvSpPr>
        <p:spPr>
          <a:xfrm>
            <a:off x="1620555" y="6304002"/>
            <a:ext cx="4752528" cy="553998"/>
          </a:xfrm>
          <a:prstGeom prst="rect">
            <a:avLst/>
          </a:prstGeom>
          <a:noFill/>
        </p:spPr>
        <p:txBody>
          <a:bodyPr wrap="square" rtlCol="0">
            <a:spAutoFit/>
          </a:bodyPr>
          <a:lstStyle/>
          <a:p>
            <a:r>
              <a:rPr lang="en-US" altLang="cs-CZ" sz="1000" b="1" dirty="0">
                <a:cs typeface="Arial" pitchFamily="34" charset="0"/>
              </a:rPr>
              <a:t>©</a:t>
            </a:r>
            <a:r>
              <a:rPr lang="cs-CZ" altLang="cs-CZ" sz="1000" b="1" dirty="0">
                <a:cs typeface="Arial" pitchFamily="34" charset="0"/>
              </a:rPr>
              <a:t>  </a:t>
            </a:r>
            <a:r>
              <a:rPr lang="cs-CZ" altLang="cs-CZ" sz="1000" b="1" dirty="0"/>
              <a:t>Ing. Václav Rada, CSc.2015. LOGISTIKA:</a:t>
            </a:r>
            <a:r>
              <a:rPr lang="cs-CZ" altLang="cs-CZ" sz="1000" b="1" i="1" dirty="0"/>
              <a:t> Logistika a zásobování + sklady. </a:t>
            </a:r>
            <a:r>
              <a:rPr lang="cs-CZ" altLang="cs-CZ" sz="1000" dirty="0"/>
              <a:t>Ústav technologie, mechanizace a řízení. Fakulta stavební VUT v Brně</a:t>
            </a:r>
          </a:p>
          <a:p>
            <a:r>
              <a:rPr lang="cs-CZ" sz="1000" dirty="0">
                <a:hlinkClick r:id="rId4"/>
              </a:rPr>
              <a:t>fce.vutbr.cz/</a:t>
            </a:r>
            <a:r>
              <a:rPr lang="cs-CZ" sz="1000" dirty="0" err="1">
                <a:hlinkClick r:id="rId4"/>
              </a:rPr>
              <a:t>tst</a:t>
            </a:r>
            <a:r>
              <a:rPr lang="cs-CZ" sz="1000" dirty="0">
                <a:hlinkClick r:id="rId4"/>
              </a:rPr>
              <a:t>/</a:t>
            </a:r>
            <a:r>
              <a:rPr lang="cs-CZ" sz="1000" dirty="0" err="1">
                <a:hlinkClick r:id="rId4"/>
              </a:rPr>
              <a:t>rada.v</a:t>
            </a:r>
            <a:r>
              <a:rPr lang="cs-CZ" sz="1000" dirty="0">
                <a:hlinkClick r:id="rId4"/>
              </a:rPr>
              <a:t>/</a:t>
            </a:r>
            <a:r>
              <a:rPr lang="cs-CZ" sz="1000" dirty="0" err="1">
                <a:hlinkClick r:id="rId4"/>
              </a:rPr>
              <a:t>logist</a:t>
            </a:r>
            <a:r>
              <a:rPr lang="cs-CZ" sz="1000" dirty="0">
                <a:hlinkClick r:id="rId4"/>
              </a:rPr>
              <a:t>/w-cw13-lo-pr19.ppt</a:t>
            </a:r>
            <a:r>
              <a:rPr lang="cs-CZ" sz="1000" dirty="0"/>
              <a:t> </a:t>
            </a:r>
          </a:p>
        </p:txBody>
      </p:sp>
    </p:spTree>
    <p:extLst>
      <p:ext uri="{BB962C8B-B14F-4D97-AF65-F5344CB8AC3E}">
        <p14:creationId xmlns:p14="http://schemas.microsoft.com/office/powerpoint/2010/main" val="1086976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Objednací systém s, Q</a:t>
            </a:r>
          </a:p>
        </p:txBody>
      </p:sp>
      <p:sp>
        <p:nvSpPr>
          <p:cNvPr id="3" name="Zástupný symbol pro obsah 2"/>
          <p:cNvSpPr>
            <a:spLocks noGrp="1"/>
          </p:cNvSpPr>
          <p:nvPr>
            <p:ph idx="1"/>
          </p:nvPr>
        </p:nvSpPr>
        <p:spPr/>
        <p:txBody>
          <a:bodyPr>
            <a:normAutofit/>
          </a:bodyPr>
          <a:lstStyle/>
          <a:p>
            <a:pPr marL="0" indent="0">
              <a:buNone/>
            </a:pPr>
            <a:r>
              <a:rPr lang="cs-CZ" sz="2000" b="1" dirty="0"/>
              <a:t>Pevný okamžik objednání, pevné množství</a:t>
            </a:r>
          </a:p>
          <a:p>
            <a:pPr marL="0" indent="0">
              <a:buNone/>
            </a:pPr>
            <a:r>
              <a:rPr lang="cs-CZ" sz="2000" b="1" dirty="0"/>
              <a:t>Použití: </a:t>
            </a:r>
            <a:r>
              <a:rPr lang="cs-CZ" sz="2000" dirty="0"/>
              <a:t>použití položek s nízkou hodnotou odbytu, pravidelný odběr.</a:t>
            </a:r>
            <a:br>
              <a:rPr lang="cs-CZ" sz="2000" dirty="0"/>
            </a:br>
            <a:endParaRPr lang="cs-CZ" sz="2000" dirty="0"/>
          </a:p>
        </p:txBody>
      </p:sp>
      <p:pic>
        <p:nvPicPr>
          <p:cNvPr id="4" name="Obrázek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24706" y="2348880"/>
            <a:ext cx="5774932" cy="3672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ovéPole 4"/>
          <p:cNvSpPr txBox="1"/>
          <p:nvPr/>
        </p:nvSpPr>
        <p:spPr>
          <a:xfrm>
            <a:off x="1620555" y="6304002"/>
            <a:ext cx="4752528" cy="553998"/>
          </a:xfrm>
          <a:prstGeom prst="rect">
            <a:avLst/>
          </a:prstGeom>
          <a:noFill/>
        </p:spPr>
        <p:txBody>
          <a:bodyPr wrap="square" rtlCol="0">
            <a:spAutoFit/>
          </a:bodyPr>
          <a:lstStyle/>
          <a:p>
            <a:r>
              <a:rPr lang="en-US" altLang="cs-CZ" sz="1000" b="1" dirty="0">
                <a:cs typeface="Arial" pitchFamily="34" charset="0"/>
              </a:rPr>
              <a:t>©</a:t>
            </a:r>
            <a:r>
              <a:rPr lang="cs-CZ" altLang="cs-CZ" sz="1000" b="1" dirty="0">
                <a:cs typeface="Arial" pitchFamily="34" charset="0"/>
              </a:rPr>
              <a:t>  </a:t>
            </a:r>
            <a:r>
              <a:rPr lang="cs-CZ" altLang="cs-CZ" sz="1000" b="1" dirty="0"/>
              <a:t>Ing. Václav Rada, CSc.2015. LOGISTIKA:</a:t>
            </a:r>
            <a:r>
              <a:rPr lang="cs-CZ" altLang="cs-CZ" sz="1000" b="1" i="1" dirty="0"/>
              <a:t> Logistika a zásobování + sklady. </a:t>
            </a:r>
            <a:r>
              <a:rPr lang="cs-CZ" altLang="cs-CZ" sz="1000" dirty="0"/>
              <a:t>Ústav technologie, mechanizace a řízení. Fakulta stavební VUT v Brně</a:t>
            </a:r>
          </a:p>
          <a:p>
            <a:r>
              <a:rPr lang="cs-CZ" sz="1000" dirty="0">
                <a:hlinkClick r:id="rId4"/>
              </a:rPr>
              <a:t>fce.vutbr.cz/</a:t>
            </a:r>
            <a:r>
              <a:rPr lang="cs-CZ" sz="1000" dirty="0" err="1">
                <a:hlinkClick r:id="rId4"/>
              </a:rPr>
              <a:t>tst</a:t>
            </a:r>
            <a:r>
              <a:rPr lang="cs-CZ" sz="1000" dirty="0">
                <a:hlinkClick r:id="rId4"/>
              </a:rPr>
              <a:t>/</a:t>
            </a:r>
            <a:r>
              <a:rPr lang="cs-CZ" sz="1000" dirty="0" err="1">
                <a:hlinkClick r:id="rId4"/>
              </a:rPr>
              <a:t>rada.v</a:t>
            </a:r>
            <a:r>
              <a:rPr lang="cs-CZ" sz="1000" dirty="0">
                <a:hlinkClick r:id="rId4"/>
              </a:rPr>
              <a:t>/</a:t>
            </a:r>
            <a:r>
              <a:rPr lang="cs-CZ" sz="1000" dirty="0" err="1">
                <a:hlinkClick r:id="rId4"/>
              </a:rPr>
              <a:t>logist</a:t>
            </a:r>
            <a:r>
              <a:rPr lang="cs-CZ" sz="1000" dirty="0">
                <a:hlinkClick r:id="rId4"/>
              </a:rPr>
              <a:t>/w-cw13-lo-pr19.ppt</a:t>
            </a:r>
            <a:r>
              <a:rPr lang="cs-CZ" sz="1000" dirty="0"/>
              <a:t> </a:t>
            </a:r>
          </a:p>
        </p:txBody>
      </p:sp>
    </p:spTree>
    <p:extLst>
      <p:ext uri="{BB962C8B-B14F-4D97-AF65-F5344CB8AC3E}">
        <p14:creationId xmlns:p14="http://schemas.microsoft.com/office/powerpoint/2010/main" val="16462107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Objednací systém </a:t>
            </a:r>
            <a:r>
              <a:rPr lang="cs-CZ" b="1" dirty="0" err="1"/>
              <a:t>s,S</a:t>
            </a:r>
            <a:endParaRPr lang="cs-CZ" b="1" dirty="0"/>
          </a:p>
        </p:txBody>
      </p:sp>
      <p:sp>
        <p:nvSpPr>
          <p:cNvPr id="3" name="Zástupný symbol pro obsah 2"/>
          <p:cNvSpPr>
            <a:spLocks noGrp="1"/>
          </p:cNvSpPr>
          <p:nvPr>
            <p:ph idx="1"/>
          </p:nvPr>
        </p:nvSpPr>
        <p:spPr>
          <a:xfrm>
            <a:off x="1981200" y="1600201"/>
            <a:ext cx="8229600" cy="2404864"/>
          </a:xfrm>
        </p:spPr>
        <p:txBody>
          <a:bodyPr>
            <a:normAutofit/>
          </a:bodyPr>
          <a:lstStyle/>
          <a:p>
            <a:pPr marL="0" indent="0">
              <a:buNone/>
            </a:pPr>
            <a:r>
              <a:rPr lang="cs-CZ" sz="2000" b="1" dirty="0"/>
              <a:t>Pevný okamžik, doplňování do cílové úrovně</a:t>
            </a:r>
          </a:p>
          <a:p>
            <a:pPr marL="0" indent="0">
              <a:buNone/>
            </a:pPr>
            <a:r>
              <a:rPr lang="cs-CZ" sz="2000" b="1" dirty="0"/>
              <a:t>Použití: nerovnoměrná spotřeba, podobná pravidla jako u s, Q.</a:t>
            </a:r>
          </a:p>
        </p:txBody>
      </p:sp>
      <p:pic>
        <p:nvPicPr>
          <p:cNvPr id="5" name="Obrázek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0261" y="2564904"/>
            <a:ext cx="6239201" cy="3624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ovéPole 5"/>
          <p:cNvSpPr txBox="1"/>
          <p:nvPr/>
        </p:nvSpPr>
        <p:spPr>
          <a:xfrm>
            <a:off x="1641540" y="6178345"/>
            <a:ext cx="4752528" cy="553998"/>
          </a:xfrm>
          <a:prstGeom prst="rect">
            <a:avLst/>
          </a:prstGeom>
          <a:noFill/>
        </p:spPr>
        <p:txBody>
          <a:bodyPr wrap="square" rtlCol="0">
            <a:spAutoFit/>
          </a:bodyPr>
          <a:lstStyle/>
          <a:p>
            <a:r>
              <a:rPr lang="en-US" altLang="cs-CZ" sz="1000" b="1" dirty="0">
                <a:cs typeface="Arial" pitchFamily="34" charset="0"/>
              </a:rPr>
              <a:t>©</a:t>
            </a:r>
            <a:r>
              <a:rPr lang="cs-CZ" altLang="cs-CZ" sz="1000" b="1" dirty="0">
                <a:cs typeface="Arial" pitchFamily="34" charset="0"/>
              </a:rPr>
              <a:t>  </a:t>
            </a:r>
            <a:r>
              <a:rPr lang="cs-CZ" altLang="cs-CZ" sz="1000" b="1" dirty="0"/>
              <a:t>Ing. Václav Rada, CSc.2015. LOGISTIKA:</a:t>
            </a:r>
            <a:r>
              <a:rPr lang="cs-CZ" altLang="cs-CZ" sz="1000" b="1" i="1" dirty="0"/>
              <a:t> Logistika a zásobování + sklady. </a:t>
            </a:r>
            <a:r>
              <a:rPr lang="cs-CZ" altLang="cs-CZ" sz="1000" dirty="0"/>
              <a:t>Ústav technologie, mechanizace a řízení. Fakulta stavební VUT v Brně</a:t>
            </a:r>
          </a:p>
          <a:p>
            <a:r>
              <a:rPr lang="cs-CZ" sz="1000" dirty="0">
                <a:hlinkClick r:id="rId4"/>
              </a:rPr>
              <a:t>fce.vutbr.cz/</a:t>
            </a:r>
            <a:r>
              <a:rPr lang="cs-CZ" sz="1000" dirty="0" err="1">
                <a:hlinkClick r:id="rId4"/>
              </a:rPr>
              <a:t>tst</a:t>
            </a:r>
            <a:r>
              <a:rPr lang="cs-CZ" sz="1000" dirty="0">
                <a:hlinkClick r:id="rId4"/>
              </a:rPr>
              <a:t>/</a:t>
            </a:r>
            <a:r>
              <a:rPr lang="cs-CZ" sz="1000" dirty="0" err="1">
                <a:hlinkClick r:id="rId4"/>
              </a:rPr>
              <a:t>rada.v</a:t>
            </a:r>
            <a:r>
              <a:rPr lang="cs-CZ" sz="1000" dirty="0">
                <a:hlinkClick r:id="rId4"/>
              </a:rPr>
              <a:t>/</a:t>
            </a:r>
            <a:r>
              <a:rPr lang="cs-CZ" sz="1000" dirty="0" err="1">
                <a:hlinkClick r:id="rId4"/>
              </a:rPr>
              <a:t>logist</a:t>
            </a:r>
            <a:r>
              <a:rPr lang="cs-CZ" sz="1000" dirty="0">
                <a:hlinkClick r:id="rId4"/>
              </a:rPr>
              <a:t>/w-cw13-lo-pr19.ppt</a:t>
            </a:r>
            <a:r>
              <a:rPr lang="cs-CZ" sz="1000" dirty="0"/>
              <a:t> </a:t>
            </a:r>
          </a:p>
        </p:txBody>
      </p:sp>
    </p:spTree>
    <p:extLst>
      <p:ext uri="{BB962C8B-B14F-4D97-AF65-F5344CB8AC3E}">
        <p14:creationId xmlns:p14="http://schemas.microsoft.com/office/powerpoint/2010/main" val="23067905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EE66BC-75F9-4D3C-8410-1BE369BDE33E}"/>
              </a:ext>
            </a:extLst>
          </p:cNvPr>
          <p:cNvSpPr>
            <a:spLocks noGrp="1"/>
          </p:cNvSpPr>
          <p:nvPr>
            <p:ph type="title"/>
          </p:nvPr>
        </p:nvSpPr>
        <p:spPr/>
        <p:txBody>
          <a:bodyPr/>
          <a:lstStyle/>
          <a:p>
            <a:r>
              <a:rPr lang="cs-CZ" dirty="0"/>
              <a:t>ABC-XYZ a objednací systémy</a:t>
            </a:r>
          </a:p>
        </p:txBody>
      </p:sp>
      <p:sp>
        <p:nvSpPr>
          <p:cNvPr id="3" name="Zástupný obsah 2">
            <a:extLst>
              <a:ext uri="{FF2B5EF4-FFF2-40B4-BE49-F238E27FC236}">
                <a16:creationId xmlns:a16="http://schemas.microsoft.com/office/drawing/2014/main" id="{18550501-F682-434A-9B97-8AD503D1AE16}"/>
              </a:ext>
            </a:extLst>
          </p:cNvPr>
          <p:cNvSpPr>
            <a:spLocks noGrp="1"/>
          </p:cNvSpPr>
          <p:nvPr>
            <p:ph idx="1"/>
          </p:nvPr>
        </p:nvSpPr>
        <p:spPr/>
        <p:txBody>
          <a:bodyPr/>
          <a:lstStyle/>
          <a:p>
            <a:r>
              <a:rPr lang="cs-CZ" dirty="0"/>
              <a:t>B,Q</a:t>
            </a:r>
          </a:p>
          <a:p>
            <a:r>
              <a:rPr lang="cs-CZ" dirty="0"/>
              <a:t>B,S</a:t>
            </a:r>
          </a:p>
          <a:p>
            <a:r>
              <a:rPr lang="cs-CZ"/>
              <a:t>s,</a:t>
            </a:r>
            <a:r>
              <a:rPr lang="cs-CZ" dirty="0"/>
              <a:t>Q</a:t>
            </a:r>
          </a:p>
          <a:p>
            <a:r>
              <a:rPr lang="cs-CZ" dirty="0" err="1"/>
              <a:t>s,S</a:t>
            </a:r>
            <a:endParaRPr lang="cs-CZ" dirty="0"/>
          </a:p>
        </p:txBody>
      </p:sp>
    </p:spTree>
    <p:extLst>
      <p:ext uri="{BB962C8B-B14F-4D97-AF65-F5344CB8AC3E}">
        <p14:creationId xmlns:p14="http://schemas.microsoft.com/office/powerpoint/2010/main" val="1475658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23EF7C-639C-4F3E-A866-43716BE5AE13}"/>
              </a:ext>
            </a:extLst>
          </p:cNvPr>
          <p:cNvSpPr>
            <a:spLocks noGrp="1"/>
          </p:cNvSpPr>
          <p:nvPr>
            <p:ph type="title"/>
          </p:nvPr>
        </p:nvSpPr>
        <p:spPr/>
        <p:txBody>
          <a:bodyPr/>
          <a:lstStyle/>
          <a:p>
            <a:endParaRPr lang="cs-CZ"/>
          </a:p>
        </p:txBody>
      </p:sp>
      <p:graphicFrame>
        <p:nvGraphicFramePr>
          <p:cNvPr id="4" name="Zástupný obsah 3">
            <a:extLst>
              <a:ext uri="{FF2B5EF4-FFF2-40B4-BE49-F238E27FC236}">
                <a16:creationId xmlns:a16="http://schemas.microsoft.com/office/drawing/2014/main" id="{24D576E3-95F5-4F55-8698-7C0DC19DE610}"/>
              </a:ext>
            </a:extLst>
          </p:cNvPr>
          <p:cNvGraphicFramePr>
            <a:graphicFrameLocks noGrp="1"/>
          </p:cNvGraphicFramePr>
          <p:nvPr>
            <p:ph idx="1"/>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38025981"/>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58CF8C-5BB1-4E45-922F-221A85DEF8BF}"/>
              </a:ext>
            </a:extLst>
          </p:cNvPr>
          <p:cNvSpPr>
            <a:spLocks noGrp="1"/>
          </p:cNvSpPr>
          <p:nvPr>
            <p:ph type="title"/>
          </p:nvPr>
        </p:nvSpPr>
        <p:spPr/>
        <p:txBody>
          <a:bodyPr>
            <a:normAutofit/>
          </a:bodyPr>
          <a:lstStyle/>
          <a:p>
            <a:r>
              <a:rPr lang="cs-CZ" sz="44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Příznaky špatného řízení zásob</a:t>
            </a:r>
            <a:endParaRPr lang="cs-CZ" dirty="0"/>
          </a:p>
        </p:txBody>
      </p:sp>
      <p:sp>
        <p:nvSpPr>
          <p:cNvPr id="3" name="Zástupný obsah 2">
            <a:extLst>
              <a:ext uri="{FF2B5EF4-FFF2-40B4-BE49-F238E27FC236}">
                <a16:creationId xmlns:a16="http://schemas.microsoft.com/office/drawing/2014/main" id="{ED15571F-1BBA-4215-8C54-7FAD7B6E4962}"/>
              </a:ext>
            </a:extLst>
          </p:cNvPr>
          <p:cNvSpPr>
            <a:spLocks noGrp="1"/>
          </p:cNvSpPr>
          <p:nvPr>
            <p:ph idx="1"/>
          </p:nvPr>
        </p:nvSpPr>
        <p:spPr/>
        <p:txBody>
          <a:bodyPr>
            <a:normAutofit/>
          </a:bodyPr>
          <a:lstStyle/>
          <a:p>
            <a:pPr marL="342900" marR="635" lvl="0" indent="0" algn="l">
              <a:lnSpc>
                <a:spcPct val="120000"/>
              </a:lnSpc>
              <a:spcBef>
                <a:spcPts val="0"/>
              </a:spcBef>
              <a:spcAft>
                <a:spcPts val="1000"/>
              </a:spcAft>
              <a:buClr>
                <a:srgbClr val="F79377"/>
              </a:buClr>
              <a:buSzPts val="800"/>
              <a:buFont typeface="Symbol" panose="05050102010706020507" pitchFamily="18" charset="2"/>
              <a:buChar char=""/>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zvyšující se počet nevyřízených objednávek,</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0" algn="l">
              <a:lnSpc>
                <a:spcPct val="120000"/>
              </a:lnSpc>
              <a:spcBef>
                <a:spcPts val="0"/>
              </a:spcBef>
              <a:spcAft>
                <a:spcPts val="1000"/>
              </a:spcAft>
              <a:buClr>
                <a:srgbClr val="F79377"/>
              </a:buClr>
              <a:buSzPts val="800"/>
              <a:buFont typeface="Symbol" panose="05050102010706020507" pitchFamily="18" charset="2"/>
              <a:buChar char=""/>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zvyšující se investice vázané v zásobách a zároveň se počet nevyřízených objednávek nemění (respektive neklesá),</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0" algn="l">
              <a:lnSpc>
                <a:spcPct val="120000"/>
              </a:lnSpc>
              <a:spcBef>
                <a:spcPts val="0"/>
              </a:spcBef>
              <a:spcAft>
                <a:spcPts val="1000"/>
              </a:spcAft>
              <a:buClr>
                <a:srgbClr val="F79377"/>
              </a:buClr>
              <a:buSzPts val="800"/>
              <a:buFont typeface="Symbol" panose="05050102010706020507" pitchFamily="18" charset="2"/>
              <a:buChar char=""/>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vysoká fluktuace zákazníků,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0" algn="l">
              <a:lnSpc>
                <a:spcPct val="120000"/>
              </a:lnSpc>
              <a:spcBef>
                <a:spcPts val="0"/>
              </a:spcBef>
              <a:spcAft>
                <a:spcPts val="1000"/>
              </a:spcAft>
              <a:buClr>
                <a:srgbClr val="F79377"/>
              </a:buClr>
              <a:buSzPts val="800"/>
              <a:buFont typeface="Symbol" panose="05050102010706020507" pitchFamily="18" charset="2"/>
              <a:buChar char=""/>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narůstající počet zrušených objednávek,</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0" algn="l">
              <a:lnSpc>
                <a:spcPct val="120000"/>
              </a:lnSpc>
              <a:spcBef>
                <a:spcPts val="0"/>
              </a:spcBef>
              <a:spcAft>
                <a:spcPts val="1000"/>
              </a:spcAft>
              <a:buClr>
                <a:srgbClr val="F79377"/>
              </a:buClr>
              <a:buSzPts val="800"/>
              <a:buFont typeface="Symbol" panose="05050102010706020507" pitchFamily="18" charset="2"/>
              <a:buChar char=""/>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stále se opakující nedostatek skladovacího prostoru,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0" algn="l">
              <a:lnSpc>
                <a:spcPct val="120000"/>
              </a:lnSpc>
              <a:spcBef>
                <a:spcPts val="0"/>
              </a:spcBef>
              <a:spcAft>
                <a:spcPts val="1000"/>
              </a:spcAft>
              <a:buClr>
                <a:srgbClr val="F79377"/>
              </a:buClr>
              <a:buSzPts val="800"/>
              <a:buFont typeface="Symbol" panose="05050102010706020507" pitchFamily="18" charset="2"/>
              <a:buChar char=""/>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značné rozdíly v obrátce hlavních skladových položek mezi jednotlivými distribučními centry,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0" algn="l">
              <a:lnSpc>
                <a:spcPct val="120000"/>
              </a:lnSpc>
              <a:spcBef>
                <a:spcPts val="0"/>
              </a:spcBef>
              <a:spcAft>
                <a:spcPts val="1000"/>
              </a:spcAft>
              <a:buClr>
                <a:srgbClr val="F79377"/>
              </a:buClr>
              <a:buSzPts val="800"/>
              <a:buFont typeface="Symbol" panose="05050102010706020507" pitchFamily="18" charset="2"/>
              <a:buChar char=""/>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horšící se vztahy s odběrateli; charakteristické je rušení a snižování objednávek ze strany sprostředkovatelů,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0" algn="l">
              <a:lnSpc>
                <a:spcPct val="120000"/>
              </a:lnSpc>
              <a:spcBef>
                <a:spcPts val="0"/>
              </a:spcBef>
              <a:spcAft>
                <a:spcPts val="600"/>
              </a:spcAft>
              <a:buClr>
                <a:srgbClr val="F79377"/>
              </a:buClr>
              <a:buSzPts val="800"/>
              <a:buFont typeface="Symbol" panose="05050102010706020507" pitchFamily="18" charset="2"/>
              <a:buChar char=""/>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velký objem zastaralých položek.</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11978226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B4BA07-AD7F-4268-B9F3-B4630BEB159A}"/>
              </a:ext>
            </a:extLst>
          </p:cNvPr>
          <p:cNvSpPr>
            <a:spLocks noGrp="1"/>
          </p:cNvSpPr>
          <p:nvPr>
            <p:ph type="title"/>
          </p:nvPr>
        </p:nvSpPr>
        <p:spPr/>
        <p:txBody>
          <a:bodyPr/>
          <a:lstStyle/>
          <a:p>
            <a:r>
              <a:rPr lang="cs-CZ" b="1" dirty="0">
                <a:solidFill>
                  <a:srgbClr val="C00000"/>
                </a:solidFill>
              </a:rPr>
              <a:t>Typy předpovědí</a:t>
            </a:r>
          </a:p>
        </p:txBody>
      </p:sp>
      <p:sp>
        <p:nvSpPr>
          <p:cNvPr id="3" name="Zástupný obsah 2">
            <a:extLst>
              <a:ext uri="{FF2B5EF4-FFF2-40B4-BE49-F238E27FC236}">
                <a16:creationId xmlns:a16="http://schemas.microsoft.com/office/drawing/2014/main" id="{DCD07FEB-5791-4B69-8A4D-793F3C23F2EB}"/>
              </a:ext>
            </a:extLst>
          </p:cNvPr>
          <p:cNvSpPr>
            <a:spLocks noGrp="1"/>
          </p:cNvSpPr>
          <p:nvPr>
            <p:ph idx="1"/>
          </p:nvPr>
        </p:nvSpPr>
        <p:spPr/>
        <p:txBody>
          <a:bodyPr>
            <a:normAutofit/>
          </a:bodyPr>
          <a:lstStyle/>
          <a:p>
            <a:pPr marL="342900" marR="635" lvl="0" indent="-342900" algn="l">
              <a:lnSpc>
                <a:spcPct val="150000"/>
              </a:lnSpc>
              <a:spcAft>
                <a:spcPts val="1000"/>
              </a:spcAft>
              <a:buClr>
                <a:srgbClr val="F79377"/>
              </a:buClr>
              <a:buSzPts val="800"/>
              <a:buFont typeface="Symbol" panose="05050102010706020507" pitchFamily="18" charset="2"/>
              <a:buChar char=""/>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Kvalitativní techniky,</a:t>
            </a:r>
            <a:r>
              <a:rPr lang="cs-CZ" sz="18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které jsou založeny na odhadech a názorech lidí.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50000"/>
              </a:lnSpc>
              <a:spcAft>
                <a:spcPts val="1000"/>
              </a:spcAft>
              <a:buClr>
                <a:srgbClr val="F79377"/>
              </a:buClr>
              <a:buSzPts val="800"/>
              <a:buFont typeface="Symbol" panose="05050102010706020507" pitchFamily="18" charset="2"/>
              <a:buChar char=""/>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Analýzy časových řad.</a:t>
            </a:r>
            <a:r>
              <a:rPr lang="cs-CZ" sz="18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V tomto případě předpokládáme, že data, která se vztahují k minulé poptávce, mohou být použita k prognózování budoucí poptávky. Minulá data mohou zahrnovat různé komponenty jako trend, sezónnost, cyklické vlivy atd.</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50000"/>
              </a:lnSpc>
              <a:spcAft>
                <a:spcPts val="1000"/>
              </a:spcAft>
              <a:buClr>
                <a:srgbClr val="F79377"/>
              </a:buClr>
              <a:buSzPts val="800"/>
              <a:buFont typeface="Symbol" panose="05050102010706020507" pitchFamily="18" charset="2"/>
              <a:buChar char=""/>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Příčinné předpovídání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předpokládáme, že poptávka má souvislost k některým známým ovlivňujícím faktorům.</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lvl="0" indent="-342900" algn="l">
              <a:lnSpc>
                <a:spcPct val="150000"/>
              </a:lnSpc>
              <a:spcAft>
                <a:spcPts val="1000"/>
              </a:spcAft>
              <a:buClr>
                <a:srgbClr val="F79377"/>
              </a:buClr>
              <a:buSzPts val="800"/>
              <a:buFont typeface="Symbol" panose="05050102010706020507" pitchFamily="18" charset="2"/>
              <a:buChar char=""/>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Simulační metody - prognózování</a:t>
            </a:r>
            <a:r>
              <a:rPr lang="cs-CZ" sz="18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na základě vytvořených modelů.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65343963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1B410-CBB9-42C3-97BC-1CF5A8E26D62}"/>
              </a:ext>
            </a:extLst>
          </p:cNvPr>
          <p:cNvSpPr>
            <a:spLocks noGrp="1"/>
          </p:cNvSpPr>
          <p:nvPr>
            <p:ph type="title"/>
          </p:nvPr>
        </p:nvSpPr>
        <p:spPr/>
        <p:txBody>
          <a:bodyPr>
            <a:normAutofit/>
          </a:bodyPr>
          <a:lstStyle/>
          <a:p>
            <a:r>
              <a:rPr lang="cs-CZ" sz="44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Důvody prognózování</a:t>
            </a:r>
            <a:endParaRPr lang="cs-CZ" dirty="0"/>
          </a:p>
        </p:txBody>
      </p:sp>
      <p:sp>
        <p:nvSpPr>
          <p:cNvPr id="3" name="Zástupný obsah 2">
            <a:extLst>
              <a:ext uri="{FF2B5EF4-FFF2-40B4-BE49-F238E27FC236}">
                <a16:creationId xmlns:a16="http://schemas.microsoft.com/office/drawing/2014/main" id="{F13B9475-4C3F-4492-8067-36DF85FB3C02}"/>
              </a:ext>
            </a:extLst>
          </p:cNvPr>
          <p:cNvSpPr>
            <a:spLocks noGrp="1"/>
          </p:cNvSpPr>
          <p:nvPr>
            <p:ph idx="1"/>
          </p:nvPr>
        </p:nvSpPr>
        <p:spPr/>
        <p:txBody>
          <a:bodyPr>
            <a:normAutofit fontScale="92500" lnSpcReduction="10000"/>
          </a:bodyPr>
          <a:lstStyle/>
          <a:p>
            <a:pPr marL="342900" lvl="0" indent="-342900" algn="l">
              <a:lnSpc>
                <a:spcPct val="150000"/>
              </a:lnSpc>
              <a:spcAft>
                <a:spcPts val="1000"/>
              </a:spcAft>
              <a:buClr>
                <a:srgbClr val="F79377"/>
              </a:buClr>
              <a:buSzPts val="800"/>
              <a:buFont typeface="Symbol" panose="05050102010706020507" pitchFamily="18" charset="2"/>
              <a:buChar char=""/>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zvýšení spokojenosti zákazníků;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Clr>
                <a:srgbClr val="F79377"/>
              </a:buClr>
              <a:buSzPts val="800"/>
              <a:buFont typeface="Symbol" panose="05050102010706020507" pitchFamily="18" charset="2"/>
              <a:buChar char=""/>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omezení situací vzniklých vyčerpáním zásob;</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Clr>
                <a:srgbClr val="F79377"/>
              </a:buClr>
              <a:buSzPts val="800"/>
              <a:buFont typeface="Symbol" panose="05050102010706020507" pitchFamily="18" charset="2"/>
              <a:buChar char=""/>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snížení požadavků na pojistné zásoby;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Aft>
                <a:spcPts val="1000"/>
              </a:spcAft>
              <a:buClr>
                <a:srgbClr val="F79377"/>
              </a:buClr>
              <a:buSzPts val="800"/>
              <a:buFont typeface="Symbol" panose="05050102010706020507" pitchFamily="18" charset="2"/>
              <a:buChar char=""/>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efektivnější plánování výroby a nákup aj.</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1000"/>
              </a:spcAft>
              <a:buNone/>
            </a:pPr>
            <a:r>
              <a:rPr lang="cs-CZ" sz="1800" dirty="0">
                <a:effectLst/>
                <a:latin typeface="Calibri" panose="020F0502020204030204" pitchFamily="34" charset="0"/>
                <a:ea typeface="Calibri" panose="020F0502020204030204" pitchFamily="34" charset="0"/>
                <a:cs typeface="Times New Roman" panose="02020603050405020304" pitchFamily="18" charset="0"/>
              </a:rPr>
              <a:t>Prognostický model je zde použit pro vytvoření prognózy na úrovni podniku jako celku, resp. na úrovni celých výrobkových řad. Přesnost předpovědí může ovlivnit řada faktorů, např. </a:t>
            </a:r>
            <a:r>
              <a:rPr lang="cs-CZ" sz="1800" i="1" dirty="0">
                <a:effectLst/>
                <a:latin typeface="Calibri" panose="020F0502020204030204" pitchFamily="34" charset="0"/>
                <a:ea typeface="Calibri" panose="020F0502020204030204" pitchFamily="34" charset="0"/>
                <a:cs typeface="Times New Roman" panose="02020603050405020304" pitchFamily="18" charset="0"/>
              </a:rPr>
              <a:t>ekonomické podmínky, aktivity konkurence, tržní posuny, změny ve spotřebitelských nákupních modelech, změny vládních nařízení</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lnSpc>
                <a:spcPct val="150000"/>
              </a:lnSpc>
              <a:spcAft>
                <a:spcPts val="1000"/>
              </a:spcAft>
              <a:buNone/>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Prognózy se nikdy nenaplňují na 100%, proto se podniky snaží zavádět strategie, které jsou zaměřeny na zrychlení materiálového toku logistickým řetězcem.</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75045888"/>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23426C-C173-4A7A-88AF-FA87FDF99151}"/>
              </a:ext>
            </a:extLst>
          </p:cNvPr>
          <p:cNvSpPr>
            <a:spLocks noGrp="1"/>
          </p:cNvSpPr>
          <p:nvPr>
            <p:ph type="title"/>
          </p:nvPr>
        </p:nvSpPr>
        <p:spPr/>
        <p:txBody>
          <a:bodyPr/>
          <a:lstStyle/>
          <a:p>
            <a:r>
              <a:rPr lang="cs-CZ" b="1" dirty="0">
                <a:solidFill>
                  <a:srgbClr val="C00000"/>
                </a:solidFill>
              </a:rPr>
              <a:t>Náklady na udržování zásob</a:t>
            </a:r>
          </a:p>
        </p:txBody>
      </p:sp>
      <p:sp>
        <p:nvSpPr>
          <p:cNvPr id="3" name="Zástupný obsah 2">
            <a:extLst>
              <a:ext uri="{FF2B5EF4-FFF2-40B4-BE49-F238E27FC236}">
                <a16:creationId xmlns:a16="http://schemas.microsoft.com/office/drawing/2014/main" id="{514BF93D-B2E8-4DEF-A17B-E8FE2839F9B3}"/>
              </a:ext>
            </a:extLst>
          </p:cNvPr>
          <p:cNvSpPr>
            <a:spLocks noGrp="1"/>
          </p:cNvSpPr>
          <p:nvPr>
            <p:ph idx="1"/>
          </p:nvPr>
        </p:nvSpPr>
        <p:spPr/>
        <p:txBody>
          <a:bodyPr/>
          <a:lstStyle/>
          <a:p>
            <a:pPr marL="0" indent="0" algn="just">
              <a:lnSpc>
                <a:spcPct val="150000"/>
              </a:lnSpc>
              <a:spcAft>
                <a:spcPts val="1000"/>
              </a:spcAft>
              <a:buNone/>
            </a:pPr>
            <a:r>
              <a:rPr lang="cs-CZ" sz="1800" dirty="0">
                <a:effectLst/>
                <a:latin typeface="Calibri" panose="020F0502020204030204" pitchFamily="34" charset="0"/>
                <a:ea typeface="Calibri" panose="020F0502020204030204" pitchFamily="34" charset="0"/>
                <a:cs typeface="Times New Roman" panose="02020603050405020304" pitchFamily="18" charset="0"/>
              </a:rPr>
              <a:t>Náklady na udržování zásob by měly zahrnovat pouze ty náklady, které se mění v souvislosti s množstvím zásob na skladě. Tyto náklady lze rozčlenit do následujících skupin:</a:t>
            </a:r>
          </a:p>
          <a:p>
            <a:pPr marL="342900" lvl="0" indent="-342900" algn="l">
              <a:lnSpc>
                <a:spcPct val="150000"/>
              </a:lnSpc>
              <a:spcAft>
                <a:spcPts val="1000"/>
              </a:spcAft>
              <a:buFont typeface="+mj-lt"/>
              <a:buAutoNum type="arabicPeriod"/>
            </a:pPr>
            <a:r>
              <a:rPr lang="cs-CZ" sz="1800" dirty="0">
                <a:effectLst/>
                <a:latin typeface="Calibri" panose="020F0502020204030204" pitchFamily="34" charset="0"/>
                <a:ea typeface="Calibri" panose="020F0502020204030204" pitchFamily="34" charset="0"/>
                <a:cs typeface="Times New Roman" panose="02020603050405020304" pitchFamily="18" charset="0"/>
              </a:rPr>
              <a:t>náklady kapitálu;</a:t>
            </a:r>
          </a:p>
          <a:p>
            <a:pPr marL="342900" lvl="0" indent="-342900" algn="l">
              <a:lnSpc>
                <a:spcPct val="150000"/>
              </a:lnSpc>
              <a:spcAft>
                <a:spcPts val="1000"/>
              </a:spcAft>
              <a:buFont typeface="+mj-lt"/>
              <a:buAutoNum type="arabicPeriod"/>
            </a:pPr>
            <a:r>
              <a:rPr lang="cs-CZ" sz="1800" dirty="0">
                <a:effectLst/>
                <a:latin typeface="Calibri" panose="020F0502020204030204" pitchFamily="34" charset="0"/>
                <a:ea typeface="Calibri" panose="020F0502020204030204" pitchFamily="34" charset="0"/>
                <a:cs typeface="Times New Roman" panose="02020603050405020304" pitchFamily="18" charset="0"/>
              </a:rPr>
              <a:t>náklady na služby;</a:t>
            </a:r>
          </a:p>
          <a:p>
            <a:pPr marL="342900" lvl="0" indent="-342900" algn="l">
              <a:lnSpc>
                <a:spcPct val="150000"/>
              </a:lnSpc>
              <a:spcAft>
                <a:spcPts val="1000"/>
              </a:spcAft>
              <a:buFont typeface="+mj-lt"/>
              <a:buAutoNum type="arabicPeriod"/>
            </a:pPr>
            <a:r>
              <a:rPr lang="cs-CZ" sz="1800" dirty="0">
                <a:effectLst/>
                <a:latin typeface="Calibri" panose="020F0502020204030204" pitchFamily="34" charset="0"/>
                <a:ea typeface="Calibri" panose="020F0502020204030204" pitchFamily="34" charset="0"/>
                <a:cs typeface="Times New Roman" panose="02020603050405020304" pitchFamily="18" charset="0"/>
              </a:rPr>
              <a:t>náklady na skladovací prostory;</a:t>
            </a:r>
          </a:p>
          <a:p>
            <a:pPr marL="342900" lvl="0" indent="-342900" algn="l">
              <a:lnSpc>
                <a:spcPct val="150000"/>
              </a:lnSpc>
              <a:spcAft>
                <a:spcPts val="1000"/>
              </a:spcAft>
              <a:buFont typeface="+mj-lt"/>
              <a:buAutoNum type="arabicPeriod"/>
            </a:pPr>
            <a:r>
              <a:rPr lang="cs-CZ" sz="1800" dirty="0">
                <a:effectLst/>
                <a:latin typeface="Calibri" panose="020F0502020204030204" pitchFamily="34" charset="0"/>
                <a:ea typeface="Calibri" panose="020F0502020204030204" pitchFamily="34" charset="0"/>
                <a:cs typeface="Times New Roman" panose="02020603050405020304" pitchFamily="18" charset="0"/>
              </a:rPr>
              <a:t>náklady rizika znehodnocení zásob.</a:t>
            </a:r>
          </a:p>
          <a:p>
            <a:endParaRPr lang="cs-CZ" dirty="0"/>
          </a:p>
        </p:txBody>
      </p:sp>
    </p:spTree>
    <p:extLst>
      <p:ext uri="{BB962C8B-B14F-4D97-AF65-F5344CB8AC3E}">
        <p14:creationId xmlns:p14="http://schemas.microsoft.com/office/powerpoint/2010/main" val="136506192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6937F6-ADEF-4725-B5B3-1BED48378196}"/>
              </a:ext>
            </a:extLst>
          </p:cNvPr>
          <p:cNvSpPr>
            <a:spLocks noGrp="1"/>
          </p:cNvSpPr>
          <p:nvPr>
            <p:ph type="title"/>
          </p:nvPr>
        </p:nvSpPr>
        <p:spPr/>
        <p:txBody>
          <a:bodyPr/>
          <a:lstStyle/>
          <a:p>
            <a:r>
              <a:rPr lang="cs-CZ" b="1" dirty="0">
                <a:solidFill>
                  <a:srgbClr val="C00000"/>
                </a:solidFill>
              </a:rPr>
              <a:t>Metody řízení zásob</a:t>
            </a:r>
          </a:p>
        </p:txBody>
      </p:sp>
      <p:sp>
        <p:nvSpPr>
          <p:cNvPr id="3" name="Zástupný obsah 2">
            <a:extLst>
              <a:ext uri="{FF2B5EF4-FFF2-40B4-BE49-F238E27FC236}">
                <a16:creationId xmlns:a16="http://schemas.microsoft.com/office/drawing/2014/main" id="{2A9BF2BD-1404-430B-95C6-048408A76CE4}"/>
              </a:ext>
            </a:extLst>
          </p:cNvPr>
          <p:cNvSpPr>
            <a:spLocks noGrp="1"/>
          </p:cNvSpPr>
          <p:nvPr>
            <p:ph idx="1"/>
          </p:nvPr>
        </p:nvSpPr>
        <p:spPr/>
        <p:txBody>
          <a:bodyPr>
            <a:normAutofit fontScale="85000" lnSpcReduction="20000"/>
          </a:bodyPr>
          <a:lstStyle/>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Metoda přímé odvolávky </a:t>
            </a:r>
            <a:r>
              <a:rPr lang="cs-CZ" sz="1800" b="1" i="1" dirty="0">
                <a:solidFill>
                  <a:srgbClr val="E21A23"/>
                </a:solidFill>
                <a:latin typeface="Calibri" panose="020F0502020204030204" pitchFamily="34" charset="0"/>
                <a:ea typeface="Calibri" panose="020F0502020204030204" pitchFamily="34" charset="0"/>
                <a:cs typeface="Times New Roman" panose="02020603050405020304" pitchFamily="18" charset="0"/>
              </a:rPr>
              <a:t>: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Dodavatel dostane konkrétní požadavek teprve v okamžiku, kdy odběratel má aktuální objednávky od zákazníků. Než k tomu dojde, je třeba připravit řadu příslušných podkladů: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Bef>
                <a:spcPts val="600"/>
              </a:spcBef>
              <a:spcAft>
                <a:spcPts val="600"/>
              </a:spcAft>
              <a:buFont typeface="+mj-lt"/>
              <a:buAutoNum type="alphaLcParenR"/>
              <a:tabLst>
                <a:tab pos="467995" algn="l"/>
              </a:tabLs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rámcová dohoda, na jeden rok, požadavky na kapacitu, kvalitu atd.</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Bef>
                <a:spcPts val="600"/>
              </a:spcBef>
              <a:spcAft>
                <a:spcPts val="600"/>
              </a:spcAft>
              <a:buFont typeface="+mj-lt"/>
              <a:buAutoNum type="alphaLcParenR"/>
              <a:tabLst>
                <a:tab pos="467995" algn="l"/>
              </a:tabLs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rámcová smlouva (nebo kontrakt), na jedno čtvrtletí a aktualizuje se po měsíci.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50000"/>
              </a:lnSpc>
              <a:spcBef>
                <a:spcPts val="600"/>
              </a:spcBef>
              <a:spcAft>
                <a:spcPts val="600"/>
              </a:spcAft>
              <a:buFont typeface="+mj-lt"/>
              <a:buAutoNum type="alphaLcParenR"/>
              <a:tabLst>
                <a:tab pos="467995" algn="l"/>
              </a:tabLs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přímá odvolávka, vychází z rámcové smlouvy a týká se množit., dodacích lhůt a místa dodání.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Metoda sbližování dodavatelů a odběratelů :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vychází z myšlenky umístit dodavatele do provozní blízkosti odběratele.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Metoda společného řízení zásob: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předpokládá synchronizaci zásobování výroby.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Bef>
                <a:spcPts val="600"/>
              </a:spcBef>
              <a:spcAft>
                <a:spcPts val="600"/>
              </a:spcAft>
              <a:buNone/>
            </a:pPr>
            <a:r>
              <a:rPr lang="cs-CZ" sz="1800" dirty="0">
                <a:effectLst/>
                <a:latin typeface="Calibri" panose="020F0502020204030204" pitchFamily="34" charset="0"/>
                <a:ea typeface="Calibri" panose="020F0502020204030204" pitchFamily="34" charset="0"/>
                <a:cs typeface="Times New Roman" panose="02020603050405020304" pitchFamily="18" charset="0"/>
              </a:rPr>
              <a:t>Zásoby jsou hlavním „spotřebitelem“ provozního kapitálu podniku. Zásadní vliv na metody řízení zásob má, zda se při pohybu zásob uplatňuje systém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pull</a:t>
            </a:r>
            <a:r>
              <a:rPr lang="cs-CZ" sz="1800" dirty="0">
                <a:effectLst/>
                <a:latin typeface="Calibri" panose="020F0502020204030204" pitchFamily="34" charset="0"/>
                <a:ea typeface="Calibri" panose="020F0502020204030204" pitchFamily="34" charset="0"/>
                <a:cs typeface="Times New Roman" panose="02020603050405020304" pitchFamily="18" charset="0"/>
              </a:rPr>
              <a:t> (tažný) nebo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push</a:t>
            </a:r>
            <a:r>
              <a:rPr lang="cs-CZ" sz="1800" dirty="0">
                <a:effectLst/>
                <a:latin typeface="Calibri" panose="020F0502020204030204" pitchFamily="34" charset="0"/>
                <a:ea typeface="Calibri" panose="020F0502020204030204" pitchFamily="34" charset="0"/>
                <a:cs typeface="Times New Roman" panose="02020603050405020304" pitchFamily="18" charset="0"/>
              </a:rPr>
              <a:t> (tlačný) a zda je poptávka po zásobách </a:t>
            </a: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závislá</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a:effectLst/>
                <a:latin typeface="Calibri" panose="020F0502020204030204" pitchFamily="34" charset="0"/>
                <a:ea typeface="Calibri" panose="020F0502020204030204" pitchFamily="34" charset="0"/>
                <a:cs typeface="Times New Roman" panose="02020603050405020304" pitchFamily="18" charset="0"/>
              </a:rPr>
              <a:t>(suroviny, díly, ze kterých se hotový výrobek vyrábí) nebo </a:t>
            </a: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nezávislá </a:t>
            </a:r>
            <a:r>
              <a:rPr lang="cs-CZ" sz="1800" dirty="0">
                <a:effectLst/>
                <a:latin typeface="Calibri" panose="020F0502020204030204" pitchFamily="34" charset="0"/>
                <a:ea typeface="Calibri" panose="020F0502020204030204" pitchFamily="34" charset="0"/>
                <a:cs typeface="Times New Roman" panose="02020603050405020304" pitchFamily="18" charset="0"/>
              </a:rPr>
              <a:t>(hotový výrobek, nemá vztah k poptávce po jiném druhu výrobku). Volba metody vychází z účelu stanovení zásob, charakteru jejich potřeby, informačních podkladů, ekonomických podmínek pro jejich použití a z hlavních faktorů ovlivňující zásoby.</a:t>
            </a:r>
          </a:p>
          <a:p>
            <a:endParaRPr lang="cs-CZ" dirty="0"/>
          </a:p>
        </p:txBody>
      </p:sp>
    </p:spTree>
    <p:extLst>
      <p:ext uri="{BB962C8B-B14F-4D97-AF65-F5344CB8AC3E}">
        <p14:creationId xmlns:p14="http://schemas.microsoft.com/office/powerpoint/2010/main" val="2553661873"/>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F3CF15-2D1E-4C9B-A2C9-FAA557A3469E}"/>
              </a:ext>
            </a:extLst>
          </p:cNvPr>
          <p:cNvSpPr>
            <a:spLocks noGrp="1"/>
          </p:cNvSpPr>
          <p:nvPr>
            <p:ph type="title"/>
          </p:nvPr>
        </p:nvSpPr>
        <p:spPr/>
        <p:txBody>
          <a:bodyPr/>
          <a:lstStyle/>
          <a:p>
            <a:pPr algn="ctr"/>
            <a:r>
              <a:rPr lang="cs-CZ" b="1" dirty="0">
                <a:solidFill>
                  <a:srgbClr val="C00000"/>
                </a:solidFill>
              </a:rPr>
              <a:t>Systémy řízení zásob</a:t>
            </a:r>
          </a:p>
        </p:txBody>
      </p:sp>
      <p:graphicFrame>
        <p:nvGraphicFramePr>
          <p:cNvPr id="4" name="Zástupný obsah 3">
            <a:extLst>
              <a:ext uri="{FF2B5EF4-FFF2-40B4-BE49-F238E27FC236}">
                <a16:creationId xmlns:a16="http://schemas.microsoft.com/office/drawing/2014/main" id="{EB85BBD4-0979-4389-8ECE-6A62542CAB0F}"/>
              </a:ext>
            </a:extLst>
          </p:cNvPr>
          <p:cNvGraphicFramePr>
            <a:graphicFrameLocks noGrp="1"/>
          </p:cNvGraphicFramePr>
          <p:nvPr>
            <p:ph idx="1"/>
          </p:nvPr>
        </p:nvGraphicFramePr>
        <p:xfrm>
          <a:off x="3171190" y="2879757"/>
          <a:ext cx="5849620" cy="2243074"/>
        </p:xfrm>
        <a:graphic>
          <a:graphicData uri="http://schemas.openxmlformats.org/drawingml/2006/table">
            <a:tbl>
              <a:tblPr firstRow="1" firstCol="1" bandRow="1">
                <a:tableStyleId>{5C22544A-7EE6-4342-B048-85BDC9FD1C3A}</a:tableStyleId>
              </a:tblPr>
              <a:tblGrid>
                <a:gridCol w="1949450">
                  <a:extLst>
                    <a:ext uri="{9D8B030D-6E8A-4147-A177-3AD203B41FA5}">
                      <a16:colId xmlns:a16="http://schemas.microsoft.com/office/drawing/2014/main" val="643242537"/>
                    </a:ext>
                  </a:extLst>
                </a:gridCol>
                <a:gridCol w="1950085">
                  <a:extLst>
                    <a:ext uri="{9D8B030D-6E8A-4147-A177-3AD203B41FA5}">
                      <a16:colId xmlns:a16="http://schemas.microsoft.com/office/drawing/2014/main" val="3895748842"/>
                    </a:ext>
                  </a:extLst>
                </a:gridCol>
                <a:gridCol w="1950085">
                  <a:extLst>
                    <a:ext uri="{9D8B030D-6E8A-4147-A177-3AD203B41FA5}">
                      <a16:colId xmlns:a16="http://schemas.microsoft.com/office/drawing/2014/main" val="54345306"/>
                    </a:ext>
                  </a:extLst>
                </a:gridCol>
              </a:tblGrid>
              <a:tr h="0">
                <a:tc>
                  <a:txBody>
                    <a:bodyPr/>
                    <a:lstStyle/>
                    <a:p>
                      <a:pPr algn="l">
                        <a:lnSpc>
                          <a:spcPct val="125000"/>
                        </a:lnSpc>
                        <a:spcAft>
                          <a:spcPts val="1000"/>
                        </a:spcAft>
                      </a:pPr>
                      <a:r>
                        <a:rPr lang="cs-CZ" sz="1100">
                          <a:effectLst/>
                        </a:rPr>
                        <a:t> </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25000"/>
                        </a:lnSpc>
                        <a:spcAft>
                          <a:spcPts val="1000"/>
                        </a:spcAft>
                      </a:pPr>
                      <a:r>
                        <a:rPr lang="cs-CZ" sz="1100">
                          <a:effectLst/>
                        </a:rPr>
                        <a:t>Nezávislá poptávka</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25000"/>
                        </a:lnSpc>
                        <a:spcAft>
                          <a:spcPts val="1000"/>
                        </a:spcAft>
                      </a:pPr>
                      <a:r>
                        <a:rPr lang="cs-CZ" sz="1100">
                          <a:effectLst/>
                        </a:rPr>
                        <a:t>Závislá poptávka</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0283987"/>
                  </a:ext>
                </a:extLst>
              </a:tr>
              <a:tr h="0">
                <a:tc>
                  <a:txBody>
                    <a:bodyPr/>
                    <a:lstStyle/>
                    <a:p>
                      <a:pPr algn="l">
                        <a:lnSpc>
                          <a:spcPct val="125000"/>
                        </a:lnSpc>
                        <a:spcAft>
                          <a:spcPts val="1000"/>
                        </a:spcAft>
                      </a:pPr>
                      <a:r>
                        <a:rPr lang="cs-CZ" sz="1100">
                          <a:effectLst/>
                        </a:rPr>
                        <a:t>Zjišťování údajů pro stanovení objednávky</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25000"/>
                        </a:lnSpc>
                        <a:spcAft>
                          <a:spcPts val="1000"/>
                        </a:spcAft>
                      </a:pPr>
                      <a:r>
                        <a:rPr lang="cs-CZ" sz="1100">
                          <a:effectLst/>
                        </a:rPr>
                        <a:t>Prognóza, predikce</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25000"/>
                        </a:lnSpc>
                        <a:spcAft>
                          <a:spcPts val="1000"/>
                        </a:spcAft>
                      </a:pPr>
                      <a:r>
                        <a:rPr lang="cs-CZ" sz="1100">
                          <a:effectLst/>
                        </a:rPr>
                        <a:t>Výpočet</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368212"/>
                  </a:ext>
                </a:extLst>
              </a:tr>
              <a:tr h="0">
                <a:tc>
                  <a:txBody>
                    <a:bodyPr/>
                    <a:lstStyle/>
                    <a:p>
                      <a:pPr algn="l">
                        <a:lnSpc>
                          <a:spcPct val="125000"/>
                        </a:lnSpc>
                        <a:spcAft>
                          <a:spcPts val="1000"/>
                        </a:spcAft>
                      </a:pPr>
                      <a:r>
                        <a:rPr lang="cs-CZ" sz="1100">
                          <a:effectLst/>
                        </a:rPr>
                        <a:t>Údaje pouze o množství</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25000"/>
                        </a:lnSpc>
                        <a:spcAft>
                          <a:spcPts val="1000"/>
                        </a:spcAft>
                      </a:pPr>
                      <a:r>
                        <a:rPr lang="cs-CZ" sz="1100">
                          <a:effectLst/>
                        </a:rPr>
                        <a:t>Statistická metoda stanovení dávky (výpočet EOQ pomoci Campova vzorce)</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25000"/>
                        </a:lnSpc>
                        <a:spcAft>
                          <a:spcPts val="1000"/>
                        </a:spcAft>
                      </a:pPr>
                      <a:r>
                        <a:rPr lang="cs-CZ" sz="1100">
                          <a:effectLst/>
                        </a:rPr>
                        <a:t>Metoda plánování potřeby dávek (vypočet potřeby součástek pomoci kusovníku)</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80156763"/>
                  </a:ext>
                </a:extLst>
              </a:tr>
              <a:tr h="0">
                <a:tc>
                  <a:txBody>
                    <a:bodyPr/>
                    <a:lstStyle/>
                    <a:p>
                      <a:pPr algn="l">
                        <a:lnSpc>
                          <a:spcPct val="125000"/>
                        </a:lnSpc>
                        <a:spcAft>
                          <a:spcPts val="1000"/>
                        </a:spcAft>
                      </a:pPr>
                      <a:r>
                        <a:rPr lang="cs-CZ" sz="1100">
                          <a:effectLst/>
                        </a:rPr>
                        <a:t>Údaje o množství a čase</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25000"/>
                        </a:lnSpc>
                        <a:spcAft>
                          <a:spcPts val="1000"/>
                        </a:spcAft>
                      </a:pPr>
                      <a:r>
                        <a:rPr lang="cs-CZ" sz="1100">
                          <a:effectLst/>
                        </a:rPr>
                        <a:t>Metoda časově rozvrženého objednacího okamžiku  (objednací systémy)</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25000"/>
                        </a:lnSpc>
                        <a:spcAft>
                          <a:spcPts val="1000"/>
                        </a:spcAft>
                      </a:pPr>
                      <a:r>
                        <a:rPr lang="cs-CZ" sz="1100" dirty="0">
                          <a:effectLst/>
                        </a:rPr>
                        <a:t>Technika plánování potřeby materiálu MRP I (vypočet množství dávek a jejich velikosti v návaznosti na časové hledisko)</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25887638"/>
                  </a:ext>
                </a:extLst>
              </a:tr>
            </a:tbl>
          </a:graphicData>
        </a:graphic>
      </p:graphicFrame>
    </p:spTree>
    <p:extLst>
      <p:ext uri="{BB962C8B-B14F-4D97-AF65-F5344CB8AC3E}">
        <p14:creationId xmlns:p14="http://schemas.microsoft.com/office/powerpoint/2010/main" val="2728201252"/>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94</TotalTime>
  <Words>1197</Words>
  <Application>Microsoft Office PowerPoint</Application>
  <PresentationFormat>Širokoúhlá obrazovka</PresentationFormat>
  <Paragraphs>317</Paragraphs>
  <Slides>26</Slides>
  <Notes>12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26</vt:i4>
      </vt:variant>
    </vt:vector>
  </HeadingPairs>
  <TitlesOfParts>
    <vt:vector size="32" baseType="lpstr">
      <vt:lpstr>Arial</vt:lpstr>
      <vt:lpstr>Calibri</vt:lpstr>
      <vt:lpstr>Klavika Medium</vt:lpstr>
      <vt:lpstr>Symbol</vt:lpstr>
      <vt:lpstr>Times New Roman</vt:lpstr>
      <vt:lpstr>1_Office Theme</vt:lpstr>
      <vt:lpstr>Logistika zásobování</vt:lpstr>
      <vt:lpstr>Prezentace aplikace PowerPoint</vt:lpstr>
      <vt:lpstr>Prezentace aplikace PowerPoint</vt:lpstr>
      <vt:lpstr>Příznaky špatného řízení zásob</vt:lpstr>
      <vt:lpstr>Typy předpovědí</vt:lpstr>
      <vt:lpstr>Důvody prognózování</vt:lpstr>
      <vt:lpstr>Náklady na udržování zásob</vt:lpstr>
      <vt:lpstr>Metody řízení zásob</vt:lpstr>
      <vt:lpstr>Systémy řízení zásob</vt:lpstr>
      <vt:lpstr>Objednací systémy</vt:lpstr>
      <vt:lpstr>Stanovení EOQ</vt:lpstr>
      <vt:lpstr>Koncepce JIT – Just in Time</vt:lpstr>
      <vt:lpstr>Koncepce JIT – Just in Time</vt:lpstr>
      <vt:lpstr>Koncepce JIT – Just in Time</vt:lpstr>
      <vt:lpstr>Koncepce JIT – Just in Time</vt:lpstr>
      <vt:lpstr>Koncepce JIT – Just in Time</vt:lpstr>
      <vt:lpstr>ABC a XYZ analýza</vt:lpstr>
      <vt:lpstr>ABC analýza</vt:lpstr>
      <vt:lpstr>ABC analýza</vt:lpstr>
      <vt:lpstr>XYZ analýza</vt:lpstr>
      <vt:lpstr>ABC a XYZ analýza</vt:lpstr>
      <vt:lpstr>Objednací systém B,Q</vt:lpstr>
      <vt:lpstr>Objednací systém B,S</vt:lpstr>
      <vt:lpstr>Objednací systém s, Q</vt:lpstr>
      <vt:lpstr>Objednací systém s,S</vt:lpstr>
      <vt:lpstr>ABC-XYZ a objednací systémy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Logistika zásobování</dc:title>
  <dc:creator>Chytilová Ekaterina</dc:creator>
  <cp:lastModifiedBy>Chytilová Ekaterina</cp:lastModifiedBy>
  <cp:revision>7</cp:revision>
  <dcterms:created xsi:type="dcterms:W3CDTF">2022-03-09T08:26:43Z</dcterms:created>
  <dcterms:modified xsi:type="dcterms:W3CDTF">2022-03-16T08:17:13Z</dcterms:modified>
</cp:coreProperties>
</file>