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notesSlides/notesSlide1.xml" ContentType="application/vnd.openxmlformats-officedocument.presentationml.notesSl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notesSlides/notesSlide2.xml" ContentType="application/vnd.openxmlformats-officedocument.presentationml.notesSlide+xml"/>
  <Override PartName="/ppt/theme/themeOverride8.xml" ContentType="application/vnd.openxmlformats-officedocument.themeOverride+xml"/>
  <Override PartName="/ppt/notesSlides/notesSlide3.xml" ContentType="application/vnd.openxmlformats-officedocument.presentationml.notesSlide+xml"/>
  <Override PartName="/ppt/theme/themeOverride9.xml" ContentType="application/vnd.openxmlformats-officedocument.themeOverride+xml"/>
  <Override PartName="/ppt/theme/themeOverride10.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339" r:id="rId2"/>
    <p:sldId id="332" r:id="rId3"/>
    <p:sldId id="333" r:id="rId4"/>
    <p:sldId id="334" r:id="rId5"/>
    <p:sldId id="335" r:id="rId6"/>
    <p:sldId id="336" r:id="rId7"/>
    <p:sldId id="337" r:id="rId8"/>
    <p:sldId id="340" r:id="rId9"/>
    <p:sldId id="341" r:id="rId10"/>
    <p:sldId id="342" r:id="rId1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2" d="100"/>
          <a:sy n="122" d="100"/>
        </p:scale>
        <p:origin x="114"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A413C8-302A-4208-BBA6-7DBF46AC164F}" type="datetimeFigureOut">
              <a:rPr lang="cs-CZ" smtClean="0"/>
              <a:t>03.03.2022</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6B0FAC-7AB6-4009-B2CF-1A15F7344851}" type="slidenum">
              <a:rPr lang="cs-CZ" smtClean="0"/>
              <a:t>‹#›</a:t>
            </a:fld>
            <a:endParaRPr lang="cs-CZ"/>
          </a:p>
        </p:txBody>
      </p:sp>
    </p:spTree>
    <p:extLst>
      <p:ext uri="{BB962C8B-B14F-4D97-AF65-F5344CB8AC3E}">
        <p14:creationId xmlns:p14="http://schemas.microsoft.com/office/powerpoint/2010/main" val="166645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457200" algn="just">
              <a:lnSpc>
                <a:spcPct val="150000"/>
              </a:lnSpc>
              <a:spcBef>
                <a:spcPts val="600"/>
              </a:spcBef>
              <a:spcAft>
                <a:spcPts val="600"/>
              </a:spcAft>
            </a:pPr>
            <a:r>
              <a:rPr lang="cs-CZ" sz="1200" dirty="0">
                <a:effectLst/>
                <a:latin typeface="Calibri" panose="020F0502020204030204" pitchFamily="34" charset="0"/>
                <a:ea typeface="Calibri" panose="020F0502020204030204" pitchFamily="34" charset="0"/>
                <a:cs typeface="Times New Roman" panose="02020603050405020304" pitchFamily="18" charset="0"/>
              </a:rPr>
              <a:t>Vztahy mohou mít různou povahu – běžné obchodní vztahy, které spočívají v jednorázových obchodech nebo vícenásobných transakcích, nebo jednotlivé typy partnerství</a:t>
            </a:r>
          </a:p>
          <a:p>
            <a:pPr marL="457200" algn="just">
              <a:lnSpc>
                <a:spcPct val="150000"/>
              </a:lnSpc>
              <a:spcBef>
                <a:spcPts val="600"/>
              </a:spcBef>
              <a:spcAft>
                <a:spcPts val="600"/>
              </a:spcAft>
            </a:pPr>
            <a:r>
              <a:rPr lang="cs-CZ" sz="1200" dirty="0">
                <a:effectLst/>
                <a:latin typeface="Calibri" panose="020F0502020204030204" pitchFamily="34" charset="0"/>
                <a:ea typeface="Calibri" panose="020F0502020204030204" pitchFamily="34" charset="0"/>
                <a:cs typeface="Times New Roman" panose="02020603050405020304" pitchFamily="18" charset="0"/>
              </a:rPr>
              <a:t>Dodavatelsko- odběratelské vztahy jsou často dlouhodobé a zahrnují komplexní model interakce mezi jednotlivými společnostmi, a to bez ohledu na úroveň spolupráce. </a:t>
            </a:r>
          </a:p>
          <a:p>
            <a:pPr marL="457200" algn="just">
              <a:lnSpc>
                <a:spcPct val="150000"/>
              </a:lnSpc>
              <a:spcBef>
                <a:spcPts val="600"/>
              </a:spcBef>
              <a:spcAft>
                <a:spcPts val="600"/>
              </a:spcAft>
            </a:pPr>
            <a:r>
              <a:rPr lang="cs-CZ" sz="1200" dirty="0">
                <a:effectLst/>
                <a:latin typeface="Calibri" panose="020F0502020204030204" pitchFamily="34" charset="0"/>
                <a:ea typeface="Calibri" panose="020F0502020204030204" pitchFamily="34" charset="0"/>
                <a:cs typeface="Times New Roman" panose="02020603050405020304" pitchFamily="18" charset="0"/>
              </a:rPr>
              <a:t>V literatuře existuje několik klasifikací dodavatelsko-odběratelských vztahů: některé z nich jsou uvedeny v tabulce č. 3.</a:t>
            </a:r>
          </a:p>
          <a:p>
            <a:endParaRPr lang="cs-CZ" dirty="0"/>
          </a:p>
        </p:txBody>
      </p:sp>
      <p:sp>
        <p:nvSpPr>
          <p:cNvPr id="4" name="Zástupný symbol pro číslo snímku 3"/>
          <p:cNvSpPr>
            <a:spLocks noGrp="1"/>
          </p:cNvSpPr>
          <p:nvPr>
            <p:ph type="sldNum" sz="quarter" idx="5"/>
          </p:nvPr>
        </p:nvSpPr>
        <p:spPr/>
        <p:txBody>
          <a:bodyPr/>
          <a:lstStyle/>
          <a:p>
            <a:fld id="{21D6A444-BC19-4C9A-BAB4-B117AB5E8E4B}" type="slidenum">
              <a:rPr lang="cs-CZ" smtClean="0"/>
              <a:t>2</a:t>
            </a:fld>
            <a:endParaRPr lang="cs-CZ"/>
          </a:p>
        </p:txBody>
      </p:sp>
    </p:spTree>
    <p:extLst>
      <p:ext uri="{BB962C8B-B14F-4D97-AF65-F5344CB8AC3E}">
        <p14:creationId xmlns:p14="http://schemas.microsoft.com/office/powerpoint/2010/main" val="34303484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lgn="just">
              <a:lnSpc>
                <a:spcPct val="125000"/>
              </a:lnSpc>
              <a:spcAft>
                <a:spcPts val="1000"/>
              </a:spcAft>
              <a:buNone/>
            </a:pPr>
            <a:r>
              <a:rPr lang="cs-CZ" sz="12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Vhodné využití informaci o výkonu dodavatele</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5000"/>
              </a:lnSpc>
              <a:spcAft>
                <a:spcPts val="1000"/>
              </a:spcAft>
              <a:buNone/>
            </a:pPr>
            <a:r>
              <a:rPr lang="cs-CZ" sz="1200" dirty="0">
                <a:effectLst/>
                <a:latin typeface="Calibri" panose="020F0502020204030204" pitchFamily="34" charset="0"/>
                <a:ea typeface="Calibri" panose="020F0502020204030204" pitchFamily="34" charset="0"/>
                <a:cs typeface="Times New Roman" panose="02020603050405020304" pitchFamily="18" charset="0"/>
              </a:rPr>
              <a:t>Jsou dvě cesty ke zlepšení motivace k lepšímu výkonu:</a:t>
            </a:r>
          </a:p>
          <a:p>
            <a:pPr marL="342900" lvl="0" indent="-342900" algn="just">
              <a:lnSpc>
                <a:spcPct val="125000"/>
              </a:lnSpc>
              <a:spcAft>
                <a:spcPts val="1000"/>
              </a:spcAft>
              <a:buClr>
                <a:srgbClr val="F79377"/>
              </a:buClr>
              <a:buSzPts val="800"/>
              <a:buFont typeface="Symbol" panose="05050102010706020507" pitchFamily="18" charset="2"/>
              <a:buChar char=""/>
            </a:pPr>
            <a:r>
              <a:rPr lang="cs-CZ" sz="1200" dirty="0">
                <a:effectLst/>
                <a:latin typeface="Calibri" panose="020F0502020204030204" pitchFamily="34" charset="0"/>
                <a:ea typeface="Calibri" panose="020F0502020204030204" pitchFamily="34" charset="0"/>
                <a:cs typeface="Times New Roman" panose="02020603050405020304" pitchFamily="18" charset="0"/>
              </a:rPr>
              <a:t>Ocenit dodavatele, který podává dobrý výkon tak, aby pokračoval v tomto dobrém výkonu,</a:t>
            </a:r>
          </a:p>
          <a:p>
            <a:pPr marL="342900" lvl="0" indent="-342900" algn="just">
              <a:lnSpc>
                <a:spcPct val="125000"/>
              </a:lnSpc>
              <a:spcAft>
                <a:spcPts val="1000"/>
              </a:spcAft>
              <a:buClr>
                <a:srgbClr val="F79377"/>
              </a:buClr>
              <a:buSzPts val="800"/>
              <a:buFont typeface="Symbol" panose="05050102010706020507" pitchFamily="18" charset="2"/>
              <a:buChar char=""/>
            </a:pPr>
            <a:r>
              <a:rPr lang="cs-CZ" sz="1200" dirty="0">
                <a:effectLst/>
                <a:latin typeface="Calibri" panose="020F0502020204030204" pitchFamily="34" charset="0"/>
                <a:ea typeface="Calibri" panose="020F0502020204030204" pitchFamily="34" charset="0"/>
                <a:cs typeface="Times New Roman" panose="02020603050405020304" pitchFamily="18" charset="0"/>
              </a:rPr>
              <a:t>Podniknout nápravné akce u těch dodavatelů, jejichž výkon neodpovídá našim podmínkám.</a:t>
            </a:r>
          </a:p>
          <a:p>
            <a:pPr marL="0" indent="0" algn="just">
              <a:lnSpc>
                <a:spcPct val="125000"/>
              </a:lnSpc>
              <a:spcAft>
                <a:spcPts val="1000"/>
              </a:spcAft>
              <a:buNone/>
            </a:pPr>
            <a:r>
              <a:rPr lang="cs-CZ" sz="12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Ocenit dodavatele</a:t>
            </a:r>
            <a:r>
              <a:rPr lang="cs-CZ" sz="1200" dirty="0">
                <a:effectLst/>
                <a:latin typeface="Calibri" panose="020F0502020204030204" pitchFamily="34" charset="0"/>
                <a:ea typeface="Calibri" panose="020F0502020204030204" pitchFamily="34" charset="0"/>
                <a:cs typeface="Times New Roman" panose="02020603050405020304" pitchFamily="18" charset="0"/>
              </a:rPr>
              <a:t> není obtížný úkol, přesto to dělá jen velmi málo podniků. Snad si myslí, že to vyžaduje moc práce nebo že je to příliš drahé. Odměna ale může mít podobu označení „podnikový dodavatel roku“, případně toto označení může být udělováno v několika kategoriích. Motivace dodavatelů ještě vzroste, když se dá vědět i ostatním, kdo byl oceněn. Lze použít různé cesty, např. oznámení v tisku, uspořádat pro vyznamenané slavnostní přijetí, předání plaket, které si mohou někde vystavit aj. Dodavatelé potřebují znát, jak jsou dobří. Jestliže se jim usnadní, aby na veřejnosti vynikly tyto jejich silné stránky, odmění se odběratelům dobrým výkonem.</a:t>
            </a:r>
          </a:p>
          <a:p>
            <a:endParaRPr lang="cs-CZ" dirty="0"/>
          </a:p>
        </p:txBody>
      </p:sp>
      <p:sp>
        <p:nvSpPr>
          <p:cNvPr id="4" name="Zástupný symbol pro číslo snímku 3"/>
          <p:cNvSpPr>
            <a:spLocks noGrp="1"/>
          </p:cNvSpPr>
          <p:nvPr>
            <p:ph type="sldNum" sz="quarter" idx="5"/>
          </p:nvPr>
        </p:nvSpPr>
        <p:spPr/>
        <p:txBody>
          <a:bodyPr/>
          <a:lstStyle/>
          <a:p>
            <a:fld id="{21D6A444-BC19-4C9A-BAB4-B117AB5E8E4B}" type="slidenum">
              <a:rPr lang="cs-CZ" smtClean="0"/>
              <a:t>7</a:t>
            </a:fld>
            <a:endParaRPr lang="cs-CZ"/>
          </a:p>
        </p:txBody>
      </p:sp>
    </p:spTree>
    <p:extLst>
      <p:ext uri="{BB962C8B-B14F-4D97-AF65-F5344CB8AC3E}">
        <p14:creationId xmlns:p14="http://schemas.microsoft.com/office/powerpoint/2010/main" val="20485755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lgn="just">
              <a:lnSpc>
                <a:spcPct val="125000"/>
              </a:lnSpc>
              <a:spcAft>
                <a:spcPts val="1000"/>
              </a:spcAft>
              <a:buNone/>
            </a:pPr>
            <a:r>
              <a:rPr lang="cs-CZ" sz="12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Náprava špatného výkonu</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5000"/>
              </a:lnSpc>
              <a:spcAft>
                <a:spcPts val="1000"/>
              </a:spcAft>
              <a:buNone/>
            </a:pPr>
            <a:r>
              <a:rPr lang="cs-CZ" sz="1200" dirty="0">
                <a:effectLst/>
                <a:latin typeface="Calibri" panose="020F0502020204030204" pitchFamily="34" charset="0"/>
                <a:ea typeface="Calibri" panose="020F0502020204030204" pitchFamily="34" charset="0"/>
                <a:cs typeface="Times New Roman" panose="02020603050405020304" pitchFamily="18" charset="0"/>
              </a:rPr>
              <a:t>Obrácenou stranou než oceňování dobrých dodavatelů je náprava, zlepšení výkonu u špatných dodavatelů. Když dodavatelův výkon přestává být přijatelný, je třeba se s dodavatelem sejít s cílem zlepšit jeho služby. Přitom je vhodné dodržovat některé zásady:</a:t>
            </a:r>
          </a:p>
          <a:p>
            <a:pPr marL="342900" lvl="0" indent="-342900" algn="just">
              <a:lnSpc>
                <a:spcPct val="125000"/>
              </a:lnSpc>
              <a:buClr>
                <a:srgbClr val="F79377"/>
              </a:buClr>
              <a:buSzPts val="800"/>
              <a:buFont typeface="Symbol" panose="05050102010706020507" pitchFamily="18" charset="2"/>
              <a:buChar char=""/>
            </a:pPr>
            <a:r>
              <a:rPr lang="cs-CZ" sz="12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Naplánovat setkání</a:t>
            </a:r>
            <a:r>
              <a:rPr lang="cs-CZ" sz="1200" dirty="0">
                <a:effectLst/>
                <a:latin typeface="Calibri" panose="020F0502020204030204" pitchFamily="34" charset="0"/>
                <a:ea typeface="Calibri" panose="020F0502020204030204" pitchFamily="34" charset="0"/>
                <a:cs typeface="Times New Roman" panose="02020603050405020304" pitchFamily="18" charset="0"/>
              </a:rPr>
              <a:t> s dodavatelem </a:t>
            </a:r>
            <a:r>
              <a:rPr lang="cs-CZ" sz="12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co nejdříve</a:t>
            </a:r>
            <a:r>
              <a:rPr lang="cs-CZ" sz="1200" dirty="0">
                <a:effectLst/>
                <a:latin typeface="Calibri" panose="020F0502020204030204" pitchFamily="34" charset="0"/>
                <a:ea typeface="Calibri" panose="020F0502020204030204" pitchFamily="34" charset="0"/>
                <a:cs typeface="Times New Roman" panose="02020603050405020304" pitchFamily="18" charset="0"/>
              </a:rPr>
              <a:t>, když se jeho výkon začne zhoršovat, nečekat na konec roku. To sníží škody, vyplývající z jeho špatného výkonu.</a:t>
            </a:r>
          </a:p>
          <a:p>
            <a:pPr marL="342900" lvl="0" indent="-342900" algn="just">
              <a:lnSpc>
                <a:spcPct val="125000"/>
              </a:lnSpc>
              <a:buClr>
                <a:srgbClr val="F79377"/>
              </a:buClr>
              <a:buSzPts val="800"/>
              <a:buFont typeface="Symbol" panose="05050102010706020507" pitchFamily="18" charset="2"/>
              <a:buChar char=""/>
            </a:pPr>
            <a:r>
              <a:rPr lang="cs-CZ" sz="12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Nevytvářet nepřátelskou atmosféru</a:t>
            </a:r>
            <a:r>
              <a:rPr lang="cs-CZ" sz="1200" dirty="0">
                <a:effectLst/>
                <a:latin typeface="Calibri" panose="020F0502020204030204" pitchFamily="34" charset="0"/>
                <a:ea typeface="Calibri" panose="020F0502020204030204" pitchFamily="34" charset="0"/>
                <a:cs typeface="Times New Roman" panose="02020603050405020304" pitchFamily="18" charset="0"/>
              </a:rPr>
              <a:t> během setkání. Sdělit dodavateli, že je třeba probrat opatření, ze kterých jak on, tak odběratel bude mít užitek.</a:t>
            </a:r>
          </a:p>
          <a:p>
            <a:pPr marL="342900" lvl="0" indent="-342900" algn="just">
              <a:lnSpc>
                <a:spcPct val="125000"/>
              </a:lnSpc>
              <a:buClr>
                <a:srgbClr val="F79377"/>
              </a:buClr>
              <a:buSzPts val="800"/>
              <a:buFont typeface="Symbol" panose="05050102010706020507" pitchFamily="18" charset="2"/>
              <a:buChar char=""/>
            </a:pPr>
            <a:r>
              <a:rPr lang="cs-CZ" sz="1200" dirty="0">
                <a:effectLst/>
                <a:latin typeface="Calibri" panose="020F0502020204030204" pitchFamily="34" charset="0"/>
                <a:ea typeface="Calibri" panose="020F0502020204030204" pitchFamily="34" charset="0"/>
                <a:cs typeface="Times New Roman" panose="02020603050405020304" pitchFamily="18" charset="0"/>
              </a:rPr>
              <a:t>Ještě před schůzkou </a:t>
            </a:r>
            <a:r>
              <a:rPr lang="cs-CZ" sz="12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sdělit dodavateli, že bude tázán</a:t>
            </a:r>
            <a:r>
              <a:rPr lang="cs-CZ" sz="1200" dirty="0">
                <a:effectLst/>
                <a:latin typeface="Calibri" panose="020F0502020204030204" pitchFamily="34" charset="0"/>
                <a:ea typeface="Calibri" panose="020F0502020204030204" pitchFamily="34" charset="0"/>
                <a:cs typeface="Times New Roman" panose="02020603050405020304" pitchFamily="18" charset="0"/>
              </a:rPr>
              <a:t>, proč došlo ke zhoršení jeho výkonu. Je nemožné vyřešit problém, když nejsou známé jeho příčiny. Pokud dodavatel nezačne již před schůzkou přemýšlet o příčinách zhoršení, pak nápravná akce bude zbytečná. Když ale bude vědět, že od něj bude požadováno vysvětlení, pak je dobrá šance, že se problém vyřeší co nejdříve.</a:t>
            </a:r>
          </a:p>
          <a:p>
            <a:pPr marL="342900" lvl="0" indent="-342900" algn="just">
              <a:lnSpc>
                <a:spcPct val="125000"/>
              </a:lnSpc>
              <a:buClr>
                <a:srgbClr val="F79377"/>
              </a:buClr>
              <a:buSzPts val="800"/>
              <a:buFont typeface="Symbol" panose="05050102010706020507" pitchFamily="18" charset="2"/>
              <a:buChar char=""/>
            </a:pPr>
            <a:r>
              <a:rPr lang="pl-PL" sz="12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Nedovolit, aby schůzka skončila bez</a:t>
            </a:r>
            <a:r>
              <a:rPr lang="pl-PL" sz="1200" dirty="0">
                <a:effectLst/>
                <a:latin typeface="Calibri" panose="020F0502020204030204" pitchFamily="34" charset="0"/>
                <a:ea typeface="Calibri" panose="020F0502020204030204" pitchFamily="34" charset="0"/>
                <a:cs typeface="Times New Roman" panose="02020603050405020304" pitchFamily="18" charset="0"/>
              </a:rPr>
              <a:t>:</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25000"/>
              </a:lnSpc>
              <a:buFont typeface="Calibri" panose="020F0502020204030204" pitchFamily="34" charset="0"/>
              <a:buChar char="·"/>
            </a:pPr>
            <a:r>
              <a:rPr lang="cs-CZ" sz="1200" dirty="0">
                <a:effectLst/>
                <a:latin typeface="Calibri" panose="020F0502020204030204" pitchFamily="34" charset="0"/>
                <a:ea typeface="Calibri" panose="020F0502020204030204" pitchFamily="34" charset="0"/>
                <a:cs typeface="Times New Roman" panose="02020603050405020304" pitchFamily="18" charset="0"/>
              </a:rPr>
              <a:t>souhlasu dodavatele o plánovaných akcích, které by vyřešily problém,</a:t>
            </a:r>
          </a:p>
          <a:p>
            <a:pPr marL="742950" lvl="1" indent="-285750" algn="just">
              <a:lnSpc>
                <a:spcPct val="125000"/>
              </a:lnSpc>
              <a:buFont typeface="Calibri" panose="020F0502020204030204" pitchFamily="34" charset="0"/>
              <a:buChar char="·"/>
            </a:pPr>
            <a:r>
              <a:rPr lang="cs-CZ" sz="1200" dirty="0">
                <a:effectLst/>
                <a:latin typeface="Calibri" panose="020F0502020204030204" pitchFamily="34" charset="0"/>
                <a:ea typeface="Calibri" panose="020F0502020204030204" pitchFamily="34" charset="0"/>
                <a:cs typeface="Times New Roman" panose="02020603050405020304" pitchFamily="18" charset="0"/>
              </a:rPr>
              <a:t>stanovení termínů, do kdy bude problém vyřešen,</a:t>
            </a:r>
          </a:p>
          <a:p>
            <a:pPr marL="742950" lvl="1" indent="-285750" algn="just">
              <a:lnSpc>
                <a:spcPct val="125000"/>
              </a:lnSpc>
              <a:spcAft>
                <a:spcPts val="1000"/>
              </a:spcAft>
              <a:buFont typeface="Calibri" panose="020F0502020204030204" pitchFamily="34" charset="0"/>
              <a:buChar char="·"/>
            </a:pPr>
            <a:r>
              <a:rPr lang="cs-CZ" sz="1200" dirty="0">
                <a:effectLst/>
                <a:latin typeface="Calibri" panose="020F0502020204030204" pitchFamily="34" charset="0"/>
                <a:ea typeface="Calibri" panose="020F0502020204030204" pitchFamily="34" charset="0"/>
                <a:cs typeface="Times New Roman" panose="02020603050405020304" pitchFamily="18" charset="0"/>
              </a:rPr>
              <a:t>vzájemného souhlasu o způsobu hodnocení navrhovaného řešení.</a:t>
            </a:r>
          </a:p>
          <a:p>
            <a:pPr marL="0" indent="0">
              <a:buNone/>
            </a:pPr>
            <a:r>
              <a:rPr lang="cs-CZ" sz="1200" dirty="0">
                <a:effectLst/>
                <a:latin typeface="Calibri" panose="020F0502020204030204" pitchFamily="34" charset="0"/>
                <a:ea typeface="Calibri" panose="020F0502020204030204" pitchFamily="34" charset="0"/>
                <a:cs typeface="Times New Roman" panose="02020603050405020304" pitchFamily="18" charset="0"/>
              </a:rPr>
              <a:t>Jestliže se neuspěje ve své snaze o zlepšení spolupráce, je třeba nahradit špatného dodavatele takovým, který splní očekávání. Ovšem nelze vždy uvažovat tak, že výměnou dodavatele se všechny problémy vyřeší. Může to skončit se stejnými nebo i horšími problémy.</a:t>
            </a:r>
            <a:endParaRPr lang="cs-CZ" dirty="0"/>
          </a:p>
        </p:txBody>
      </p:sp>
      <p:sp>
        <p:nvSpPr>
          <p:cNvPr id="4" name="Zástupný symbol pro číslo snímku 3"/>
          <p:cNvSpPr>
            <a:spLocks noGrp="1"/>
          </p:cNvSpPr>
          <p:nvPr>
            <p:ph type="sldNum" sz="quarter" idx="5"/>
          </p:nvPr>
        </p:nvSpPr>
        <p:spPr/>
        <p:txBody>
          <a:bodyPr/>
          <a:lstStyle/>
          <a:p>
            <a:fld id="{21D6A444-BC19-4C9A-BAB4-B117AB5E8E4B}" type="slidenum">
              <a:rPr lang="cs-CZ" smtClean="0"/>
              <a:t>8</a:t>
            </a:fld>
            <a:endParaRPr lang="cs-CZ"/>
          </a:p>
        </p:txBody>
      </p:sp>
    </p:spTree>
    <p:extLst>
      <p:ext uri="{BB962C8B-B14F-4D97-AF65-F5344CB8AC3E}">
        <p14:creationId xmlns:p14="http://schemas.microsoft.com/office/powerpoint/2010/main" val="7763420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995CA45B-766B-4132-87C0-87C052AF4E71}" type="datetimeFigureOut">
              <a:rPr lang="cs-CZ" smtClean="0"/>
              <a:t>03.03.2022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F2F1B9E-3FDA-46B0-B7F6-D916C4DCF261}" type="slidenum">
              <a:rPr lang="cs-CZ" smtClean="0"/>
              <a:t>‹#›</a:t>
            </a:fld>
            <a:endParaRPr lang="cs-CZ"/>
          </a:p>
        </p:txBody>
      </p:sp>
    </p:spTree>
    <p:extLst>
      <p:ext uri="{BB962C8B-B14F-4D97-AF65-F5344CB8AC3E}">
        <p14:creationId xmlns:p14="http://schemas.microsoft.com/office/powerpoint/2010/main" val="1065162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995CA45B-766B-4132-87C0-87C052AF4E71}" type="datetimeFigureOut">
              <a:rPr lang="cs-CZ" smtClean="0"/>
              <a:t>03.03.2022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F2F1B9E-3FDA-46B0-B7F6-D916C4DCF261}" type="slidenum">
              <a:rPr lang="cs-CZ" smtClean="0"/>
              <a:t>‹#›</a:t>
            </a:fld>
            <a:endParaRPr lang="cs-CZ"/>
          </a:p>
        </p:txBody>
      </p:sp>
    </p:spTree>
    <p:extLst>
      <p:ext uri="{BB962C8B-B14F-4D97-AF65-F5344CB8AC3E}">
        <p14:creationId xmlns:p14="http://schemas.microsoft.com/office/powerpoint/2010/main" val="1617071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995CA45B-766B-4132-87C0-87C052AF4E71}" type="datetimeFigureOut">
              <a:rPr lang="cs-CZ" smtClean="0"/>
              <a:t>03.03.2022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F2F1B9E-3FDA-46B0-B7F6-D916C4DCF261}" type="slidenum">
              <a:rPr lang="cs-CZ" smtClean="0"/>
              <a:t>‹#›</a:t>
            </a:fld>
            <a:endParaRPr lang="cs-CZ"/>
          </a:p>
        </p:txBody>
      </p:sp>
    </p:spTree>
    <p:extLst>
      <p:ext uri="{BB962C8B-B14F-4D97-AF65-F5344CB8AC3E}">
        <p14:creationId xmlns:p14="http://schemas.microsoft.com/office/powerpoint/2010/main" val="6370647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Vlastní rozlože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zápatí 2"/>
          <p:cNvSpPr>
            <a:spLocks noGrp="1"/>
          </p:cNvSpPr>
          <p:nvPr>
            <p:ph type="ftr" sz="quarter" idx="10"/>
          </p:nvPr>
        </p:nvSpPr>
        <p:spPr/>
        <p:txBody>
          <a:bodyPr/>
          <a:lstStyle/>
          <a:p>
            <a:endParaRPr lang="cs-CZ"/>
          </a:p>
        </p:txBody>
      </p:sp>
      <p:sp>
        <p:nvSpPr>
          <p:cNvPr id="4" name="Zástupný symbol pro číslo snímku 3"/>
          <p:cNvSpPr>
            <a:spLocks noGrp="1"/>
          </p:cNvSpPr>
          <p:nvPr>
            <p:ph type="sldNum" sz="quarter" idx="11"/>
          </p:nvPr>
        </p:nvSpPr>
        <p:spPr/>
        <p:txBody>
          <a:bodyPr/>
          <a:lstStyle/>
          <a:p>
            <a:fld id="{3F2F1B9E-3FDA-46B0-B7F6-D916C4DCF261}" type="slidenum">
              <a:rPr lang="cs-CZ" smtClean="0"/>
              <a:t>‹#›</a:t>
            </a:fld>
            <a:endParaRPr lang="cs-CZ"/>
          </a:p>
        </p:txBody>
      </p:sp>
      <p:sp>
        <p:nvSpPr>
          <p:cNvPr id="5" name="Zástupný symbol pro text 2"/>
          <p:cNvSpPr>
            <a:spLocks noGrp="1"/>
          </p:cNvSpPr>
          <p:nvPr>
            <p:ph idx="1"/>
          </p:nvPr>
        </p:nvSpPr>
        <p:spPr>
          <a:xfrm>
            <a:off x="527382" y="1844824"/>
            <a:ext cx="11486753" cy="432048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554385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995CA45B-766B-4132-87C0-87C052AF4E71}" type="datetimeFigureOut">
              <a:rPr lang="cs-CZ" smtClean="0"/>
              <a:t>03.03.2022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F2F1B9E-3FDA-46B0-B7F6-D916C4DCF261}" type="slidenum">
              <a:rPr lang="cs-CZ" smtClean="0"/>
              <a:t>‹#›</a:t>
            </a:fld>
            <a:endParaRPr lang="cs-CZ"/>
          </a:p>
        </p:txBody>
      </p:sp>
    </p:spTree>
    <p:extLst>
      <p:ext uri="{BB962C8B-B14F-4D97-AF65-F5344CB8AC3E}">
        <p14:creationId xmlns:p14="http://schemas.microsoft.com/office/powerpoint/2010/main" val="1289473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995CA45B-766B-4132-87C0-87C052AF4E71}" type="datetimeFigureOut">
              <a:rPr lang="cs-CZ" smtClean="0"/>
              <a:t>03.03.2022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F2F1B9E-3FDA-46B0-B7F6-D916C4DCF261}" type="slidenum">
              <a:rPr lang="cs-CZ" smtClean="0"/>
              <a:t>‹#›</a:t>
            </a:fld>
            <a:endParaRPr lang="cs-CZ"/>
          </a:p>
        </p:txBody>
      </p:sp>
    </p:spTree>
    <p:extLst>
      <p:ext uri="{BB962C8B-B14F-4D97-AF65-F5344CB8AC3E}">
        <p14:creationId xmlns:p14="http://schemas.microsoft.com/office/powerpoint/2010/main" val="3210562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995CA45B-766B-4132-87C0-87C052AF4E71}" type="datetimeFigureOut">
              <a:rPr lang="cs-CZ" smtClean="0"/>
              <a:t>03.03.2022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F2F1B9E-3FDA-46B0-B7F6-D916C4DCF261}" type="slidenum">
              <a:rPr lang="cs-CZ" smtClean="0"/>
              <a:t>‹#›</a:t>
            </a:fld>
            <a:endParaRPr lang="cs-CZ"/>
          </a:p>
        </p:txBody>
      </p:sp>
    </p:spTree>
    <p:extLst>
      <p:ext uri="{BB962C8B-B14F-4D97-AF65-F5344CB8AC3E}">
        <p14:creationId xmlns:p14="http://schemas.microsoft.com/office/powerpoint/2010/main" val="307141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995CA45B-766B-4132-87C0-87C052AF4E71}" type="datetimeFigureOut">
              <a:rPr lang="cs-CZ" smtClean="0"/>
              <a:t>03.03.2022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3F2F1B9E-3FDA-46B0-B7F6-D916C4DCF261}" type="slidenum">
              <a:rPr lang="cs-CZ" smtClean="0"/>
              <a:t>‹#›</a:t>
            </a:fld>
            <a:endParaRPr lang="cs-CZ"/>
          </a:p>
        </p:txBody>
      </p:sp>
    </p:spTree>
    <p:extLst>
      <p:ext uri="{BB962C8B-B14F-4D97-AF65-F5344CB8AC3E}">
        <p14:creationId xmlns:p14="http://schemas.microsoft.com/office/powerpoint/2010/main" val="4048319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995CA45B-766B-4132-87C0-87C052AF4E71}" type="datetimeFigureOut">
              <a:rPr lang="cs-CZ" smtClean="0"/>
              <a:t>03.03.2022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3F2F1B9E-3FDA-46B0-B7F6-D916C4DCF261}" type="slidenum">
              <a:rPr lang="cs-CZ" smtClean="0"/>
              <a:t>‹#›</a:t>
            </a:fld>
            <a:endParaRPr lang="cs-CZ"/>
          </a:p>
        </p:txBody>
      </p:sp>
    </p:spTree>
    <p:extLst>
      <p:ext uri="{BB962C8B-B14F-4D97-AF65-F5344CB8AC3E}">
        <p14:creationId xmlns:p14="http://schemas.microsoft.com/office/powerpoint/2010/main" val="2982879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5CA45B-766B-4132-87C0-87C052AF4E71}" type="datetimeFigureOut">
              <a:rPr lang="cs-CZ" smtClean="0"/>
              <a:t>03.03.2022</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3F2F1B9E-3FDA-46B0-B7F6-D916C4DCF261}" type="slidenum">
              <a:rPr lang="cs-CZ" smtClean="0"/>
              <a:t>‹#›</a:t>
            </a:fld>
            <a:endParaRPr lang="cs-CZ"/>
          </a:p>
        </p:txBody>
      </p:sp>
    </p:spTree>
    <p:extLst>
      <p:ext uri="{BB962C8B-B14F-4D97-AF65-F5344CB8AC3E}">
        <p14:creationId xmlns:p14="http://schemas.microsoft.com/office/powerpoint/2010/main" val="2200248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995CA45B-766B-4132-87C0-87C052AF4E71}" type="datetimeFigureOut">
              <a:rPr lang="cs-CZ" smtClean="0"/>
              <a:t>03.03.2022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F2F1B9E-3FDA-46B0-B7F6-D916C4DCF261}" type="slidenum">
              <a:rPr lang="cs-CZ" smtClean="0"/>
              <a:t>‹#›</a:t>
            </a:fld>
            <a:endParaRPr lang="cs-CZ"/>
          </a:p>
        </p:txBody>
      </p:sp>
    </p:spTree>
    <p:extLst>
      <p:ext uri="{BB962C8B-B14F-4D97-AF65-F5344CB8AC3E}">
        <p14:creationId xmlns:p14="http://schemas.microsoft.com/office/powerpoint/2010/main" val="3302814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995CA45B-766B-4132-87C0-87C052AF4E71}" type="datetimeFigureOut">
              <a:rPr lang="cs-CZ" smtClean="0"/>
              <a:t>03.03.2022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F2F1B9E-3FDA-46B0-B7F6-D916C4DCF261}" type="slidenum">
              <a:rPr lang="cs-CZ" smtClean="0"/>
              <a:t>‹#›</a:t>
            </a:fld>
            <a:endParaRPr lang="cs-CZ"/>
          </a:p>
        </p:txBody>
      </p:sp>
    </p:spTree>
    <p:extLst>
      <p:ext uri="{BB962C8B-B14F-4D97-AF65-F5344CB8AC3E}">
        <p14:creationId xmlns:p14="http://schemas.microsoft.com/office/powerpoint/2010/main" val="2663855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5CA45B-766B-4132-87C0-87C052AF4E71}" type="datetimeFigureOut">
              <a:rPr lang="cs-CZ" smtClean="0"/>
              <a:t>03.03.2022</a:t>
            </a:fld>
            <a:endParaRPr lang="cs-CZ"/>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2F1B9E-3FDA-46B0-B7F6-D916C4DCF261}" type="slidenum">
              <a:rPr lang="cs-CZ" smtClean="0"/>
              <a:t>‹#›</a:t>
            </a:fld>
            <a:endParaRPr lang="cs-CZ"/>
          </a:p>
        </p:txBody>
      </p:sp>
    </p:spTree>
    <p:extLst>
      <p:ext uri="{BB962C8B-B14F-4D97-AF65-F5344CB8AC3E}">
        <p14:creationId xmlns:p14="http://schemas.microsoft.com/office/powerpoint/2010/main" val="36269748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2.xml"/><Relationship Id="rId5" Type="http://schemas.openxmlformats.org/officeDocument/2006/relationships/image" Target="../media/image3.emf"/><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5.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6.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7.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8.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7D67E1-306F-4004-BFED-B220D0F642F3}"/>
              </a:ext>
            </a:extLst>
          </p:cNvPr>
          <p:cNvSpPr>
            <a:spLocks noGrp="1"/>
          </p:cNvSpPr>
          <p:nvPr>
            <p:ph type="ctrTitle"/>
          </p:nvPr>
        </p:nvSpPr>
        <p:spPr/>
        <p:txBody>
          <a:bodyPr>
            <a:normAutofit/>
          </a:bodyPr>
          <a:lstStyle/>
          <a:p>
            <a:r>
              <a:rPr lang="cs-CZ" b="1" dirty="0">
                <a:solidFill>
                  <a:srgbClr val="C00000"/>
                </a:solidFill>
              </a:rPr>
              <a:t>Typy dodavatelsko- odběratelských vztahů a jejich řízení</a:t>
            </a:r>
          </a:p>
        </p:txBody>
      </p:sp>
      <p:sp>
        <p:nvSpPr>
          <p:cNvPr id="3" name="Podnadpis 2">
            <a:extLst>
              <a:ext uri="{FF2B5EF4-FFF2-40B4-BE49-F238E27FC236}">
                <a16:creationId xmlns:a16="http://schemas.microsoft.com/office/drawing/2014/main" id="{845D43AA-3E12-4D08-91B2-53CBE72FE67A}"/>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3196860517"/>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8FF90F-C071-4B18-A9F9-5096AC323C2D}"/>
              </a:ext>
            </a:extLst>
          </p:cNvPr>
          <p:cNvSpPr>
            <a:spLocks noGrp="1"/>
          </p:cNvSpPr>
          <p:nvPr>
            <p:ph type="title"/>
          </p:nvPr>
        </p:nvSpPr>
        <p:spPr/>
        <p:txBody>
          <a:bodyPr/>
          <a:lstStyle/>
          <a:p>
            <a:r>
              <a:rPr lang="cs-CZ" b="1" dirty="0">
                <a:solidFill>
                  <a:srgbClr val="C00000"/>
                </a:solidFill>
              </a:rPr>
              <a:t>Příklad</a:t>
            </a:r>
          </a:p>
        </p:txBody>
      </p:sp>
      <p:sp>
        <p:nvSpPr>
          <p:cNvPr id="3" name="Zástupný obsah 2">
            <a:extLst>
              <a:ext uri="{FF2B5EF4-FFF2-40B4-BE49-F238E27FC236}">
                <a16:creationId xmlns:a16="http://schemas.microsoft.com/office/drawing/2014/main" id="{EA30E45F-406E-475E-94C0-1FC8464C4DAA}"/>
              </a:ext>
            </a:extLst>
          </p:cNvPr>
          <p:cNvSpPr>
            <a:spLocks noGrp="1"/>
          </p:cNvSpPr>
          <p:nvPr>
            <p:ph idx="1"/>
          </p:nvPr>
        </p:nvSpPr>
        <p:spPr/>
        <p:txBody>
          <a:bodyPr/>
          <a:lstStyle/>
          <a:p>
            <a:pPr algn="just">
              <a:lnSpc>
                <a:spcPct val="125000"/>
              </a:lnSpc>
              <a:spcAft>
                <a:spcPts val="10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Plánovaná dodací lhůta u dodavatele L je 3 dní. Dodací lhůta od dodavatele M je 7 dní. Dodací lhůta pro dodavatele N jsou 3 dní.</a:t>
            </a:r>
          </a:p>
          <a:p>
            <a:pPr algn="just">
              <a:lnSpc>
                <a:spcPct val="125000"/>
              </a:lnSpc>
              <a:spcAft>
                <a:spcPts val="10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Na základě výpočtů výkonových ukazatelů vyberte nejvhodnějšího dodavatele. Sestavte plán pro nápravu nedostatečného výkonu a pro ocenění vynikajícího výkonu</a:t>
            </a:r>
          </a:p>
          <a:p>
            <a:endParaRPr lang="cs-CZ" dirty="0"/>
          </a:p>
        </p:txBody>
      </p:sp>
    </p:spTree>
    <p:extLst>
      <p:ext uri="{BB962C8B-B14F-4D97-AF65-F5344CB8AC3E}">
        <p14:creationId xmlns:p14="http://schemas.microsoft.com/office/powerpoint/2010/main" val="2113436236"/>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CB0E77-7E1D-4F58-BC13-E97C158F8C03}"/>
              </a:ext>
            </a:extLst>
          </p:cNvPr>
          <p:cNvSpPr>
            <a:spLocks noGrp="1"/>
          </p:cNvSpPr>
          <p:nvPr>
            <p:ph type="title"/>
          </p:nvPr>
        </p:nvSpPr>
        <p:spPr/>
        <p:txBody>
          <a:bodyPr>
            <a:normAutofit fontScale="90000"/>
          </a:bodyPr>
          <a:lstStyle/>
          <a:p>
            <a:r>
              <a:rPr lang="cs-CZ" b="1" dirty="0">
                <a:solidFill>
                  <a:srgbClr val="C00000"/>
                </a:solidFill>
              </a:rPr>
              <a:t>Klasifikace dodavatelsko-odběratelských vztahů</a:t>
            </a:r>
          </a:p>
        </p:txBody>
      </p:sp>
      <p:pic>
        <p:nvPicPr>
          <p:cNvPr id="5" name="Zástupný obsah 4">
            <a:extLst>
              <a:ext uri="{FF2B5EF4-FFF2-40B4-BE49-F238E27FC236}">
                <a16:creationId xmlns:a16="http://schemas.microsoft.com/office/drawing/2014/main" id="{69B76963-2800-4984-89A0-6A164AF30678}"/>
              </a:ext>
            </a:extLst>
          </p:cNvPr>
          <p:cNvPicPr>
            <a:picLocks noGrp="1" noChangeAspect="1"/>
          </p:cNvPicPr>
          <p:nvPr>
            <p:ph idx="1"/>
          </p:nvPr>
        </p:nvPicPr>
        <p:blipFill>
          <a:blip r:embed="rId5"/>
          <a:stretch>
            <a:fillRect/>
          </a:stretch>
        </p:blipFill>
        <p:spPr>
          <a:xfrm>
            <a:off x="4130238" y="1993577"/>
            <a:ext cx="3353026" cy="4351338"/>
          </a:xfrm>
          <a:prstGeom prst="rect">
            <a:avLst/>
          </a:prstGeom>
        </p:spPr>
      </p:pic>
    </p:spTree>
    <p:extLst>
      <p:ext uri="{BB962C8B-B14F-4D97-AF65-F5344CB8AC3E}">
        <p14:creationId xmlns:p14="http://schemas.microsoft.com/office/powerpoint/2010/main" val="4007287552"/>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CB0E77-7E1D-4F58-BC13-E97C158F8C03}"/>
              </a:ext>
            </a:extLst>
          </p:cNvPr>
          <p:cNvSpPr>
            <a:spLocks noGrp="1"/>
          </p:cNvSpPr>
          <p:nvPr>
            <p:ph type="title"/>
          </p:nvPr>
        </p:nvSpPr>
        <p:spPr/>
        <p:txBody>
          <a:bodyPr>
            <a:normAutofit/>
          </a:bodyPr>
          <a:lstStyle/>
          <a:p>
            <a:r>
              <a:rPr lang="cs-CZ" sz="2800" b="1"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Řízení dodavatelsko- odběratelských vztahů</a:t>
            </a:r>
            <a:endParaRPr lang="cs-CZ" sz="6000" dirty="0">
              <a:solidFill>
                <a:srgbClr val="C00000"/>
              </a:solidFill>
            </a:endParaRPr>
          </a:p>
        </p:txBody>
      </p:sp>
      <p:sp>
        <p:nvSpPr>
          <p:cNvPr id="3" name="Zástupný obsah 2">
            <a:extLst>
              <a:ext uri="{FF2B5EF4-FFF2-40B4-BE49-F238E27FC236}">
                <a16:creationId xmlns:a16="http://schemas.microsoft.com/office/drawing/2014/main" id="{D7258F0D-E452-46B2-97A9-9782ACB1CB86}"/>
              </a:ext>
            </a:extLst>
          </p:cNvPr>
          <p:cNvSpPr>
            <a:spLocks noGrp="1"/>
          </p:cNvSpPr>
          <p:nvPr>
            <p:ph idx="1"/>
          </p:nvPr>
        </p:nvSpPr>
        <p:spPr/>
        <p:txBody>
          <a:bodyPr>
            <a:normAutofit fontScale="92500" lnSpcReduction="10000"/>
          </a:bodyPr>
          <a:lstStyle/>
          <a:p>
            <a:pPr marL="0" indent="0" algn="just">
              <a:lnSpc>
                <a:spcPct val="125000"/>
              </a:lnSpc>
              <a:spcAft>
                <a:spcPts val="1000"/>
              </a:spcAft>
              <a:buNone/>
            </a:pPr>
            <a:r>
              <a:rPr lang="cs-CZ" sz="1800" dirty="0">
                <a:effectLst/>
                <a:latin typeface="Calibri" panose="020F0502020204030204" pitchFamily="34" charset="0"/>
                <a:ea typeface="Calibri" panose="020F0502020204030204" pitchFamily="34" charset="0"/>
                <a:cs typeface="Times New Roman" panose="02020603050405020304" pitchFamily="18" charset="0"/>
              </a:rPr>
              <a:t>V rámci řízení vztahů s dodavateli je nutno odpovědět na řadu otázek: jaké bude jejich množství v rámci nákupu jednoho prvku, jak se bude provádět hodnocení výkonu? o jakou úroveň spolupráce usilovat a jaké kritéria v rámci výběru budeme brát v úvahu? jaké KPI použijeme pro hodnocení výkonu dodavatele?</a:t>
            </a:r>
          </a:p>
          <a:p>
            <a:pPr marL="0" indent="0" algn="just">
              <a:lnSpc>
                <a:spcPct val="125000"/>
              </a:lnSpc>
              <a:spcAft>
                <a:spcPts val="1000"/>
              </a:spcAft>
              <a:buNone/>
            </a:pPr>
            <a:r>
              <a:rPr lang="cs-CZ" sz="1800" dirty="0">
                <a:effectLst/>
                <a:latin typeface="Calibri" panose="020F0502020204030204" pitchFamily="34" charset="0"/>
                <a:ea typeface="Calibri" panose="020F0502020204030204" pitchFamily="34" charset="0"/>
                <a:cs typeface="Times New Roman" panose="02020603050405020304" pitchFamily="18" charset="0"/>
              </a:rPr>
              <a:t>Veškeré tyto otázky jsou součástí </a:t>
            </a:r>
            <a:r>
              <a:rPr lang="cs-CZ" sz="1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nákupní strategii</a:t>
            </a:r>
            <a:r>
              <a:rPr lang="cs-CZ" sz="18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lgn="just">
              <a:lnSpc>
                <a:spcPct val="125000"/>
              </a:lnSpc>
              <a:spcAft>
                <a:spcPts val="1000"/>
              </a:spcAft>
              <a:buNone/>
            </a:pPr>
            <a:r>
              <a:rPr lang="cs-CZ" sz="1800" dirty="0">
                <a:effectLst/>
                <a:latin typeface="Calibri" panose="020F0502020204030204" pitchFamily="34" charset="0"/>
                <a:ea typeface="Calibri" panose="020F0502020204030204" pitchFamily="34" charset="0"/>
                <a:cs typeface="Times New Roman" panose="02020603050405020304" pitchFamily="18" charset="0"/>
              </a:rPr>
              <a:t>Velkou otázkou je nejvhodnější </a:t>
            </a:r>
            <a:r>
              <a:rPr lang="cs-CZ" sz="1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počet dodavatelů.</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5000"/>
              </a:lnSpc>
              <a:spcAft>
                <a:spcPts val="1000"/>
              </a:spcAft>
              <a:buNone/>
            </a:pPr>
            <a:r>
              <a:rPr lang="cs-CZ" sz="1800" dirty="0">
                <a:effectLst/>
                <a:latin typeface="Calibri" panose="020F0502020204030204" pitchFamily="34" charset="0"/>
                <a:ea typeface="Calibri" panose="020F0502020204030204" pitchFamily="34" charset="0"/>
                <a:cs typeface="Times New Roman" panose="02020603050405020304" pitchFamily="18" charset="0"/>
              </a:rPr>
              <a:t>Méně dodavatelů má</a:t>
            </a:r>
            <a:r>
              <a:rPr lang="cs-CZ" sz="1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 výhody</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25000"/>
              </a:lnSpc>
              <a:spcAft>
                <a:spcPts val="1000"/>
              </a:spcAft>
              <a:buClr>
                <a:srgbClr val="F79377"/>
              </a:buClr>
              <a:buSzPts val="800"/>
              <a:buFont typeface="Symbol" panose="05050102010706020507" pitchFamily="18" charset="2"/>
              <a:buChar char=""/>
              <a:tabLst>
                <a:tab pos="457200" algn="l"/>
              </a:tabLst>
            </a:pPr>
            <a:r>
              <a:rPr lang="cs-CZ" sz="1800" dirty="0">
                <a:effectLst/>
                <a:latin typeface="Calibri" panose="020F0502020204030204" pitchFamily="34" charset="0"/>
                <a:ea typeface="Calibri" panose="020F0502020204030204" pitchFamily="34" charset="0"/>
                <a:cs typeface="Times New Roman" panose="02020603050405020304" pitchFamily="18" charset="0"/>
              </a:rPr>
              <a:t>nižší variabilita dodacích cyklů,</a:t>
            </a:r>
          </a:p>
          <a:p>
            <a:pPr marL="342900" lvl="0" indent="-342900" algn="just">
              <a:lnSpc>
                <a:spcPct val="125000"/>
              </a:lnSpc>
              <a:spcAft>
                <a:spcPts val="1000"/>
              </a:spcAft>
              <a:buClr>
                <a:srgbClr val="F79377"/>
              </a:buClr>
              <a:buSzPts val="800"/>
              <a:buFont typeface="Symbol" panose="05050102010706020507" pitchFamily="18" charset="2"/>
              <a:buChar char=""/>
              <a:tabLst>
                <a:tab pos="457200" algn="l"/>
              </a:tabLst>
            </a:pPr>
            <a:r>
              <a:rPr lang="cs-CZ" sz="1800" dirty="0">
                <a:effectLst/>
                <a:latin typeface="Calibri" panose="020F0502020204030204" pitchFamily="34" charset="0"/>
                <a:ea typeface="Calibri" panose="020F0502020204030204" pitchFamily="34" charset="0"/>
                <a:cs typeface="Times New Roman" panose="02020603050405020304" pitchFamily="18" charset="0"/>
              </a:rPr>
              <a:t>jednodušší komunikace,</a:t>
            </a:r>
          </a:p>
          <a:p>
            <a:pPr marL="342900" lvl="0" indent="-342900" algn="just">
              <a:lnSpc>
                <a:spcPct val="125000"/>
              </a:lnSpc>
              <a:spcAft>
                <a:spcPts val="1000"/>
              </a:spcAft>
              <a:buClr>
                <a:srgbClr val="F79377"/>
              </a:buClr>
              <a:buSzPts val="800"/>
              <a:buFont typeface="Symbol" panose="05050102010706020507" pitchFamily="18" charset="2"/>
              <a:buChar char=""/>
              <a:tabLst>
                <a:tab pos="457200" algn="l"/>
              </a:tabLst>
            </a:pPr>
            <a:r>
              <a:rPr lang="cs-CZ" sz="1800" dirty="0">
                <a:effectLst/>
                <a:latin typeface="Calibri" panose="020F0502020204030204" pitchFamily="34" charset="0"/>
                <a:ea typeface="Calibri" panose="020F0502020204030204" pitchFamily="34" charset="0"/>
                <a:cs typeface="Times New Roman" panose="02020603050405020304" pitchFamily="18" charset="0"/>
              </a:rPr>
              <a:t>vyšší ochota dodavatelů ke spolupráci a zlepšování kvality,</a:t>
            </a:r>
          </a:p>
          <a:p>
            <a:pPr marL="342900" lvl="0" indent="-342900" algn="just">
              <a:lnSpc>
                <a:spcPct val="125000"/>
              </a:lnSpc>
              <a:spcAft>
                <a:spcPts val="1000"/>
              </a:spcAft>
              <a:buClr>
                <a:srgbClr val="F79377"/>
              </a:buClr>
              <a:buSzPts val="800"/>
              <a:buFont typeface="Symbol" panose="05050102010706020507" pitchFamily="18" charset="2"/>
              <a:buChar char=""/>
              <a:tabLst>
                <a:tab pos="457200" algn="l"/>
              </a:tabLst>
            </a:pPr>
            <a:r>
              <a:rPr lang="cs-CZ" sz="1800" dirty="0">
                <a:effectLst/>
                <a:latin typeface="Calibri" panose="020F0502020204030204" pitchFamily="34" charset="0"/>
                <a:ea typeface="Calibri" panose="020F0502020204030204" pitchFamily="34" charset="0"/>
                <a:cs typeface="Times New Roman" panose="02020603050405020304" pitchFamily="18" charset="0"/>
              </a:rPr>
              <a:t>lepší úroveň vztahů s partnery.</a:t>
            </a:r>
          </a:p>
          <a:p>
            <a:pPr marL="0" indent="0">
              <a:buNone/>
            </a:pPr>
            <a:endParaRPr lang="cs-CZ" dirty="0"/>
          </a:p>
        </p:txBody>
      </p:sp>
    </p:spTree>
    <p:extLst>
      <p:ext uri="{BB962C8B-B14F-4D97-AF65-F5344CB8AC3E}">
        <p14:creationId xmlns:p14="http://schemas.microsoft.com/office/powerpoint/2010/main" val="1426242982"/>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CB0E77-7E1D-4F58-BC13-E97C158F8C03}"/>
              </a:ext>
            </a:extLst>
          </p:cNvPr>
          <p:cNvSpPr>
            <a:spLocks noGrp="1"/>
          </p:cNvSpPr>
          <p:nvPr>
            <p:ph type="title"/>
          </p:nvPr>
        </p:nvSpPr>
        <p:spPr/>
        <p:txBody>
          <a:bodyPr/>
          <a:lstStyle/>
          <a:p>
            <a:r>
              <a:rPr lang="cs-CZ" sz="4400" b="1"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Řízení dodavatelsko- odběratelských vztahů</a:t>
            </a:r>
            <a:endParaRPr lang="cs-CZ" dirty="0"/>
          </a:p>
        </p:txBody>
      </p:sp>
      <p:sp>
        <p:nvSpPr>
          <p:cNvPr id="3" name="Zástupný obsah 2">
            <a:extLst>
              <a:ext uri="{FF2B5EF4-FFF2-40B4-BE49-F238E27FC236}">
                <a16:creationId xmlns:a16="http://schemas.microsoft.com/office/drawing/2014/main" id="{D7258F0D-E452-46B2-97A9-9782ACB1CB86}"/>
              </a:ext>
            </a:extLst>
          </p:cNvPr>
          <p:cNvSpPr>
            <a:spLocks noGrp="1"/>
          </p:cNvSpPr>
          <p:nvPr>
            <p:ph idx="1"/>
          </p:nvPr>
        </p:nvSpPr>
        <p:spPr/>
        <p:txBody>
          <a:bodyPr/>
          <a:lstStyle/>
          <a:p>
            <a:pPr algn="just">
              <a:lnSpc>
                <a:spcPct val="125000"/>
              </a:lnSpc>
              <a:spcAft>
                <a:spcPts val="1000"/>
              </a:spcAft>
            </a:pPr>
            <a:r>
              <a:rPr lang="cs-CZ" sz="1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Nevýhody menšího počtu dodavatelů</a:t>
            </a:r>
            <a:r>
              <a:rPr lang="cs-CZ" sz="1800" dirty="0">
                <a:effectLst/>
                <a:latin typeface="Calibri" panose="020F0502020204030204" pitchFamily="34" charset="0"/>
                <a:ea typeface="Calibri" panose="020F0502020204030204" pitchFamily="34" charset="0"/>
                <a:cs typeface="Times New Roman" panose="02020603050405020304" pitchFamily="18" charset="0"/>
              </a:rPr>
              <a:t>: riziko poruch v dodávkách u menšího počtu dodavatelů. Z toho vyplývá důležitost </a:t>
            </a:r>
            <a:r>
              <a:rPr lang="cs-CZ" sz="1800" i="1" dirty="0">
                <a:effectLst/>
                <a:latin typeface="Calibri" panose="020F0502020204030204" pitchFamily="34" charset="0"/>
                <a:ea typeface="Calibri" panose="020F0502020204030204" pitchFamily="34" charset="0"/>
                <a:cs typeface="Times New Roman" panose="02020603050405020304" pitchFamily="18" charset="0"/>
              </a:rPr>
              <a:t>kritéria spolehlivosti</a:t>
            </a:r>
            <a:r>
              <a:rPr lang="cs-CZ" sz="1800" dirty="0">
                <a:effectLst/>
                <a:latin typeface="Calibri" panose="020F0502020204030204" pitchFamily="34" charset="0"/>
                <a:ea typeface="Calibri" panose="020F0502020204030204" pitchFamily="34" charset="0"/>
                <a:cs typeface="Times New Roman" panose="02020603050405020304" pitchFamily="18" charset="0"/>
              </a:rPr>
              <a:t>, to je snaha uzavírat dlouhodobé kontrakty s dodavateli.</a:t>
            </a:r>
          </a:p>
          <a:p>
            <a:pPr algn="just">
              <a:lnSpc>
                <a:spcPct val="125000"/>
              </a:lnSpc>
              <a:spcAft>
                <a:spcPts val="1000"/>
              </a:spcAft>
            </a:pPr>
            <a:r>
              <a:rPr lang="cs-CZ" sz="1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Sledování výkonu dodavatele</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5000"/>
              </a:lnSpc>
              <a:spcAft>
                <a:spcPts val="1000"/>
              </a:spcAft>
            </a:pPr>
            <a:r>
              <a:rPr lang="cs-CZ" sz="1800" i="1" dirty="0">
                <a:effectLst/>
                <a:latin typeface="Calibri" panose="020F0502020204030204" pitchFamily="34" charset="0"/>
                <a:ea typeface="Calibri" panose="020F0502020204030204" pitchFamily="34" charset="0"/>
                <a:cs typeface="Times New Roman" panose="02020603050405020304" pitchFamily="18" charset="0"/>
              </a:rPr>
              <a:t>Je nutné vědět nejen, že dodavatel dodá požadovanou kvalitu, ale že ji bude schopen dlouhodobě dodržovat.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5000"/>
              </a:lnSpc>
              <a:spcAft>
                <a:spcPts val="1000"/>
              </a:spcAft>
            </a:pPr>
            <a:r>
              <a:rPr lang="cs-CZ" sz="1800" i="1" dirty="0">
                <a:effectLst/>
                <a:latin typeface="Calibri" panose="020F0502020204030204" pitchFamily="34" charset="0"/>
                <a:ea typeface="Calibri" panose="020F0502020204030204" pitchFamily="34" charset="0"/>
                <a:cs typeface="Times New Roman" panose="02020603050405020304" pitchFamily="18" charset="0"/>
              </a:rPr>
              <a:t>Péče o kvalitu začíná na vstupu</a:t>
            </a:r>
            <a:r>
              <a:rPr lang="cs-CZ" sz="1800" dirty="0">
                <a:effectLst/>
                <a:latin typeface="Calibri" panose="020F0502020204030204" pitchFamily="34" charset="0"/>
                <a:ea typeface="Calibri" panose="020F0502020204030204" pitchFamily="34" charset="0"/>
                <a:cs typeface="Times New Roman" panose="02020603050405020304" pitchFamily="18" charset="0"/>
              </a:rPr>
              <a:t> (státní zájem na ochranu spotřebitele je upraven zákonem). Aby byli výrobci konkurenceschopní, musí zvyšovat produktivitu práce, udržet úroveň rentability a snižovat ceny surovin. Proto musí dodavatelé i odběratelé </a:t>
            </a:r>
            <a:r>
              <a:rPr lang="cs-CZ" sz="1800" i="1" dirty="0">
                <a:effectLst/>
                <a:latin typeface="Calibri" panose="020F0502020204030204" pitchFamily="34" charset="0"/>
                <a:ea typeface="Calibri" panose="020F0502020204030204" pitchFamily="34" charset="0"/>
                <a:cs typeface="Times New Roman" panose="02020603050405020304" pitchFamily="18" charset="0"/>
              </a:rPr>
              <a:t>spolupracovat</a:t>
            </a:r>
            <a:r>
              <a:rPr lang="cs-CZ" sz="1800" dirty="0">
                <a:effectLst/>
                <a:latin typeface="Calibri" panose="020F0502020204030204" pitchFamily="34" charset="0"/>
                <a:ea typeface="Calibri" panose="020F0502020204030204" pitchFamily="34" charset="0"/>
                <a:cs typeface="Times New Roman" panose="02020603050405020304" pitchFamily="18" charset="0"/>
              </a:rPr>
              <a:t> na vývoji nových výrobků.</a:t>
            </a:r>
          </a:p>
          <a:p>
            <a:pPr algn="just">
              <a:lnSpc>
                <a:spcPct val="125000"/>
              </a:lnSpc>
              <a:spcAft>
                <a:spcPts val="10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V následujících tabulkách jsou představeny příklady pozitivního a negativního hodnocení výkonu dodavatele</a:t>
            </a:r>
          </a:p>
          <a:p>
            <a:endParaRPr lang="cs-CZ" dirty="0"/>
          </a:p>
        </p:txBody>
      </p:sp>
    </p:spTree>
    <p:extLst>
      <p:ext uri="{BB962C8B-B14F-4D97-AF65-F5344CB8AC3E}">
        <p14:creationId xmlns:p14="http://schemas.microsoft.com/office/powerpoint/2010/main" val="3639181388"/>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CB0E77-7E1D-4F58-BC13-E97C158F8C03}"/>
              </a:ext>
            </a:extLst>
          </p:cNvPr>
          <p:cNvSpPr>
            <a:spLocks noGrp="1"/>
          </p:cNvSpPr>
          <p:nvPr>
            <p:ph type="title"/>
          </p:nvPr>
        </p:nvSpPr>
        <p:spPr/>
        <p:txBody>
          <a:bodyPr/>
          <a:lstStyle/>
          <a:p>
            <a:r>
              <a:rPr lang="cs-CZ" sz="4400" b="1"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Řízení dodavatelsko- odběratelských vztahů</a:t>
            </a:r>
            <a:endParaRPr lang="cs-CZ" dirty="0"/>
          </a:p>
        </p:txBody>
      </p:sp>
      <p:pic>
        <p:nvPicPr>
          <p:cNvPr id="4" name="Picture 2">
            <a:extLst>
              <a:ext uri="{FF2B5EF4-FFF2-40B4-BE49-F238E27FC236}">
                <a16:creationId xmlns:a16="http://schemas.microsoft.com/office/drawing/2014/main" id="{62D15B85-5D53-4926-87A0-2B1D6EC325F3}"/>
              </a:ext>
            </a:extLst>
          </p:cNvPr>
          <p:cNvPicPr>
            <a:picLocks noGrp="1"/>
          </p:cNvPicPr>
          <p:nvPr>
            <p:ph idx="1"/>
          </p:nvPr>
        </p:nvPicPr>
        <p:blipFill>
          <a:blip r:embed="rId4">
            <a:extLst>
              <a:ext uri="{28A0092B-C50C-407E-A947-70E740481C1C}">
                <a14:useLocalDpi xmlns:a14="http://schemas.microsoft.com/office/drawing/2010/main" val="0"/>
              </a:ext>
            </a:extLst>
          </a:blip>
          <a:stretch>
            <a:fillRect/>
          </a:stretch>
        </p:blipFill>
        <p:spPr bwMode="auto">
          <a:xfrm>
            <a:off x="2208632" y="1600200"/>
            <a:ext cx="7774736" cy="4525963"/>
          </a:xfrm>
          <a:prstGeom prst="rect">
            <a:avLst/>
          </a:prstGeom>
          <a:noFill/>
          <a:ln>
            <a:noFill/>
          </a:ln>
        </p:spPr>
      </p:pic>
    </p:spTree>
    <p:extLst>
      <p:ext uri="{BB962C8B-B14F-4D97-AF65-F5344CB8AC3E}">
        <p14:creationId xmlns:p14="http://schemas.microsoft.com/office/powerpoint/2010/main" val="1871704126"/>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CB0E77-7E1D-4F58-BC13-E97C158F8C03}"/>
              </a:ext>
            </a:extLst>
          </p:cNvPr>
          <p:cNvSpPr>
            <a:spLocks noGrp="1"/>
          </p:cNvSpPr>
          <p:nvPr>
            <p:ph type="title"/>
          </p:nvPr>
        </p:nvSpPr>
        <p:spPr/>
        <p:txBody>
          <a:bodyPr/>
          <a:lstStyle/>
          <a:p>
            <a:r>
              <a:rPr lang="cs-CZ" sz="4400" b="1"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Řízení dodavatelsko- odběratelských vztahů</a:t>
            </a:r>
            <a:endParaRPr lang="cs-CZ" dirty="0"/>
          </a:p>
        </p:txBody>
      </p:sp>
      <p:pic>
        <p:nvPicPr>
          <p:cNvPr id="4" name="Picture 2">
            <a:extLst>
              <a:ext uri="{FF2B5EF4-FFF2-40B4-BE49-F238E27FC236}">
                <a16:creationId xmlns:a16="http://schemas.microsoft.com/office/drawing/2014/main" id="{07378104-3241-437B-944D-9D42AF82B1FC}"/>
              </a:ext>
            </a:extLst>
          </p:cNvPr>
          <p:cNvPicPr>
            <a:picLocks noGrp="1"/>
          </p:cNvPicPr>
          <p:nvPr>
            <p:ph idx="1"/>
          </p:nvPr>
        </p:nvPicPr>
        <p:blipFill>
          <a:blip r:embed="rId4">
            <a:extLst>
              <a:ext uri="{28A0092B-C50C-407E-A947-70E740481C1C}">
                <a14:useLocalDpi xmlns:a14="http://schemas.microsoft.com/office/drawing/2010/main" val="0"/>
              </a:ext>
            </a:extLst>
          </a:blip>
          <a:stretch>
            <a:fillRect/>
          </a:stretch>
        </p:blipFill>
        <p:spPr bwMode="auto">
          <a:xfrm>
            <a:off x="2489643" y="1600200"/>
            <a:ext cx="7212713" cy="4525963"/>
          </a:xfrm>
          <a:prstGeom prst="rect">
            <a:avLst/>
          </a:prstGeom>
          <a:noFill/>
          <a:ln>
            <a:noFill/>
          </a:ln>
        </p:spPr>
      </p:pic>
    </p:spTree>
    <p:extLst>
      <p:ext uri="{BB962C8B-B14F-4D97-AF65-F5344CB8AC3E}">
        <p14:creationId xmlns:p14="http://schemas.microsoft.com/office/powerpoint/2010/main" val="1068394616"/>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CB0E77-7E1D-4F58-BC13-E97C158F8C03}"/>
              </a:ext>
            </a:extLst>
          </p:cNvPr>
          <p:cNvSpPr>
            <a:spLocks noGrp="1"/>
          </p:cNvSpPr>
          <p:nvPr>
            <p:ph type="title"/>
          </p:nvPr>
        </p:nvSpPr>
        <p:spPr/>
        <p:txBody>
          <a:bodyPr/>
          <a:lstStyle/>
          <a:p>
            <a:r>
              <a:rPr lang="cs-CZ" sz="4400" b="1"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Řízení dodavatelsko- odběratelských vztahů</a:t>
            </a:r>
            <a:endParaRPr lang="cs-CZ" dirty="0"/>
          </a:p>
        </p:txBody>
      </p:sp>
      <p:sp>
        <p:nvSpPr>
          <p:cNvPr id="3" name="Zástupný obsah 2">
            <a:extLst>
              <a:ext uri="{FF2B5EF4-FFF2-40B4-BE49-F238E27FC236}">
                <a16:creationId xmlns:a16="http://schemas.microsoft.com/office/drawing/2014/main" id="{D7258F0D-E452-46B2-97A9-9782ACB1CB86}"/>
              </a:ext>
            </a:extLst>
          </p:cNvPr>
          <p:cNvSpPr>
            <a:spLocks noGrp="1"/>
          </p:cNvSpPr>
          <p:nvPr>
            <p:ph idx="1"/>
          </p:nvPr>
        </p:nvSpPr>
        <p:spPr/>
        <p:txBody>
          <a:bodyPr>
            <a:normAutofit/>
          </a:bodyPr>
          <a:lstStyle/>
          <a:p>
            <a:pPr marL="0" indent="0" algn="just">
              <a:lnSpc>
                <a:spcPct val="125000"/>
              </a:lnSpc>
              <a:spcAft>
                <a:spcPts val="1000"/>
              </a:spcAft>
              <a:buNone/>
            </a:pPr>
            <a:r>
              <a:rPr lang="cs-CZ" sz="1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Vhodné využití informaci o výkonu dodavatele</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5000"/>
              </a:lnSpc>
              <a:spcAft>
                <a:spcPts val="1000"/>
              </a:spcAft>
              <a:buNone/>
            </a:pPr>
            <a:r>
              <a:rPr lang="cs-CZ" sz="1800" dirty="0">
                <a:effectLst/>
                <a:latin typeface="Calibri" panose="020F0502020204030204" pitchFamily="34" charset="0"/>
                <a:ea typeface="Calibri" panose="020F0502020204030204" pitchFamily="34" charset="0"/>
                <a:cs typeface="Times New Roman" panose="02020603050405020304" pitchFamily="18" charset="0"/>
              </a:rPr>
              <a:t>Jsou dvě cesty ke zlepšení motivace k lepšímu výkonu:</a:t>
            </a:r>
          </a:p>
          <a:p>
            <a:pPr marL="342900" lvl="0" indent="-342900" algn="just">
              <a:lnSpc>
                <a:spcPct val="125000"/>
              </a:lnSpc>
              <a:spcAft>
                <a:spcPts val="1000"/>
              </a:spcAft>
              <a:buClr>
                <a:srgbClr val="F79377"/>
              </a:buClr>
              <a:buSzPts val="800"/>
              <a:buFont typeface="Symbol" panose="05050102010706020507" pitchFamily="18" charset="2"/>
              <a:buChar char=""/>
            </a:pPr>
            <a:r>
              <a:rPr lang="cs-CZ" sz="1800" dirty="0">
                <a:effectLst/>
                <a:latin typeface="Calibri" panose="020F0502020204030204" pitchFamily="34" charset="0"/>
                <a:ea typeface="Calibri" panose="020F0502020204030204" pitchFamily="34" charset="0"/>
                <a:cs typeface="Times New Roman" panose="02020603050405020304" pitchFamily="18" charset="0"/>
              </a:rPr>
              <a:t>Ocenit dodavatele, který podává dobrý výkon tak, aby pokračoval v tomto dobrém výkonu,</a:t>
            </a:r>
          </a:p>
          <a:p>
            <a:pPr marL="342900" lvl="0" indent="-342900" algn="just">
              <a:lnSpc>
                <a:spcPct val="125000"/>
              </a:lnSpc>
              <a:spcAft>
                <a:spcPts val="1000"/>
              </a:spcAft>
              <a:buClr>
                <a:srgbClr val="F79377"/>
              </a:buClr>
              <a:buSzPts val="800"/>
              <a:buFont typeface="Symbol" panose="05050102010706020507" pitchFamily="18" charset="2"/>
              <a:buChar char=""/>
            </a:pPr>
            <a:r>
              <a:rPr lang="cs-CZ" sz="1800" dirty="0">
                <a:effectLst/>
                <a:latin typeface="Calibri" panose="020F0502020204030204" pitchFamily="34" charset="0"/>
                <a:ea typeface="Calibri" panose="020F0502020204030204" pitchFamily="34" charset="0"/>
                <a:cs typeface="Times New Roman" panose="02020603050405020304" pitchFamily="18" charset="0"/>
              </a:rPr>
              <a:t>Podniknout nápravné akce u těch dodavatelů, jejichž výkon neodpovídá našim podmínkám.</a:t>
            </a:r>
          </a:p>
          <a:p>
            <a:pPr marL="0" indent="0" algn="just">
              <a:lnSpc>
                <a:spcPct val="125000"/>
              </a:lnSpc>
              <a:spcAft>
                <a:spcPts val="1000"/>
              </a:spcAft>
              <a:buNone/>
            </a:pPr>
            <a:r>
              <a:rPr lang="cs-CZ" sz="1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Ocenit dodavatele</a:t>
            </a:r>
            <a:r>
              <a:rPr lang="cs-CZ" sz="1800" dirty="0">
                <a:effectLst/>
                <a:latin typeface="Calibri" panose="020F0502020204030204" pitchFamily="34" charset="0"/>
                <a:ea typeface="Calibri" panose="020F0502020204030204" pitchFamily="34" charset="0"/>
                <a:cs typeface="Times New Roman" panose="02020603050405020304" pitchFamily="18" charset="0"/>
              </a:rPr>
              <a:t> není obtížný úkol, přesto to dělá jen velmi málo podniků. Snad si myslí, že to vyžaduje moc práce nebo že je to příliš drahé. Odměna ale může mít podobu označení „podnikový dodavatel roku“, případně toto označení může být udělováno v několika kategoriích. Motivace dodavatelů ještě vzroste, když se dá vědět i ostatním, kdo byl oceněn. Lze použít různé cesty, např. oznámení v tisku, uspořádat pro vyznamenané slavnostní přijetí, předání plaket, které si mohou někde vystavit aj. Dodavatelé potřebují znát, jak jsou dobří. Jestliže se jim usnadní, aby na veřejnosti vynikly tyto jejich silné stránky, odmění se odběratelům dobrým výkonem.</a:t>
            </a:r>
          </a:p>
          <a:p>
            <a:pPr marL="0" indent="0">
              <a:buNone/>
            </a:pPr>
            <a:endParaRPr lang="cs-CZ" dirty="0"/>
          </a:p>
        </p:txBody>
      </p:sp>
    </p:spTree>
    <p:extLst>
      <p:ext uri="{BB962C8B-B14F-4D97-AF65-F5344CB8AC3E}">
        <p14:creationId xmlns:p14="http://schemas.microsoft.com/office/powerpoint/2010/main" val="2363409558"/>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628C9E-41CA-458E-AA91-D26F83CC990F}"/>
              </a:ext>
            </a:extLst>
          </p:cNvPr>
          <p:cNvSpPr>
            <a:spLocks noGrp="1"/>
          </p:cNvSpPr>
          <p:nvPr>
            <p:ph type="title"/>
          </p:nvPr>
        </p:nvSpPr>
        <p:spPr/>
        <p:txBody>
          <a:bodyPr/>
          <a:lstStyle/>
          <a:p>
            <a:r>
              <a:rPr lang="cs-CZ" sz="4400" b="1"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Řízení dodavatelsko- odběratelských vztahů</a:t>
            </a:r>
            <a:endParaRPr lang="cs-CZ" dirty="0"/>
          </a:p>
        </p:txBody>
      </p:sp>
      <p:sp>
        <p:nvSpPr>
          <p:cNvPr id="3" name="Zástupný obsah 2">
            <a:extLst>
              <a:ext uri="{FF2B5EF4-FFF2-40B4-BE49-F238E27FC236}">
                <a16:creationId xmlns:a16="http://schemas.microsoft.com/office/drawing/2014/main" id="{BF6191A4-9A5D-4E81-A3B6-7B0186ACE4A1}"/>
              </a:ext>
            </a:extLst>
          </p:cNvPr>
          <p:cNvSpPr>
            <a:spLocks noGrp="1"/>
          </p:cNvSpPr>
          <p:nvPr>
            <p:ph idx="1"/>
          </p:nvPr>
        </p:nvSpPr>
        <p:spPr/>
        <p:txBody>
          <a:bodyPr>
            <a:normAutofit/>
          </a:bodyPr>
          <a:lstStyle/>
          <a:p>
            <a:pPr marL="0" indent="0" algn="just">
              <a:lnSpc>
                <a:spcPct val="125000"/>
              </a:lnSpc>
              <a:spcAft>
                <a:spcPts val="1000"/>
              </a:spcAft>
              <a:buNone/>
            </a:pPr>
            <a:r>
              <a:rPr lang="cs-CZ" sz="12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Náprava špatného výkonu</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5000"/>
              </a:lnSpc>
              <a:spcAft>
                <a:spcPts val="1000"/>
              </a:spcAft>
              <a:buNone/>
            </a:pPr>
            <a:r>
              <a:rPr lang="cs-CZ" sz="1200" dirty="0">
                <a:effectLst/>
                <a:latin typeface="Calibri" panose="020F0502020204030204" pitchFamily="34" charset="0"/>
                <a:ea typeface="Calibri" panose="020F0502020204030204" pitchFamily="34" charset="0"/>
                <a:cs typeface="Times New Roman" panose="02020603050405020304" pitchFamily="18" charset="0"/>
              </a:rPr>
              <a:t>Obrácenou stranou než oceňování dobrých dodavatelů je náprava, zlepšení výkonu u špatných dodavatelů. Když dodavatelův výkon přestává být přijatelný, je třeba se s dodavatelem sejít s cílem zlepšit jeho služby. Přitom je vhodné dodržovat některé zásady:</a:t>
            </a:r>
          </a:p>
          <a:p>
            <a:pPr marL="342900" lvl="0" indent="-342900" algn="just">
              <a:lnSpc>
                <a:spcPct val="125000"/>
              </a:lnSpc>
              <a:buClr>
                <a:srgbClr val="F79377"/>
              </a:buClr>
              <a:buSzPts val="800"/>
              <a:buFont typeface="Symbol" panose="05050102010706020507" pitchFamily="18" charset="2"/>
              <a:buChar char=""/>
            </a:pPr>
            <a:r>
              <a:rPr lang="cs-CZ" sz="12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Naplánovat setkání</a:t>
            </a:r>
            <a:r>
              <a:rPr lang="cs-CZ" sz="1200" dirty="0">
                <a:effectLst/>
                <a:latin typeface="Calibri" panose="020F0502020204030204" pitchFamily="34" charset="0"/>
                <a:ea typeface="Calibri" panose="020F0502020204030204" pitchFamily="34" charset="0"/>
                <a:cs typeface="Times New Roman" panose="02020603050405020304" pitchFamily="18" charset="0"/>
              </a:rPr>
              <a:t> s dodavatelem </a:t>
            </a:r>
            <a:r>
              <a:rPr lang="cs-CZ" sz="12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co nejdříve</a:t>
            </a:r>
            <a:r>
              <a:rPr lang="cs-CZ" sz="1200" dirty="0">
                <a:effectLst/>
                <a:latin typeface="Calibri" panose="020F0502020204030204" pitchFamily="34" charset="0"/>
                <a:ea typeface="Calibri" panose="020F0502020204030204" pitchFamily="34" charset="0"/>
                <a:cs typeface="Times New Roman" panose="02020603050405020304" pitchFamily="18" charset="0"/>
              </a:rPr>
              <a:t>, když se jeho výkon začne zhoršovat, nečekat na konec roku. To sníží škody, vyplývající z jeho špatného výkonu.</a:t>
            </a:r>
          </a:p>
          <a:p>
            <a:pPr marL="342900" lvl="0" indent="-342900" algn="just">
              <a:lnSpc>
                <a:spcPct val="125000"/>
              </a:lnSpc>
              <a:buClr>
                <a:srgbClr val="F79377"/>
              </a:buClr>
              <a:buSzPts val="800"/>
              <a:buFont typeface="Symbol" panose="05050102010706020507" pitchFamily="18" charset="2"/>
              <a:buChar char=""/>
            </a:pPr>
            <a:r>
              <a:rPr lang="cs-CZ" sz="12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Nevytvářet nepřátelskou atmosféru</a:t>
            </a:r>
            <a:r>
              <a:rPr lang="cs-CZ" sz="1200" dirty="0">
                <a:effectLst/>
                <a:latin typeface="Calibri" panose="020F0502020204030204" pitchFamily="34" charset="0"/>
                <a:ea typeface="Calibri" panose="020F0502020204030204" pitchFamily="34" charset="0"/>
                <a:cs typeface="Times New Roman" panose="02020603050405020304" pitchFamily="18" charset="0"/>
              </a:rPr>
              <a:t> během setkání. Sdělit dodavateli, že je třeba probrat opatření, ze kterých jak on, tak odběratel bude mít užitek.</a:t>
            </a:r>
          </a:p>
          <a:p>
            <a:pPr marL="342900" lvl="0" indent="-342900" algn="just">
              <a:lnSpc>
                <a:spcPct val="125000"/>
              </a:lnSpc>
              <a:buClr>
                <a:srgbClr val="F79377"/>
              </a:buClr>
              <a:buSzPts val="800"/>
              <a:buFont typeface="Symbol" panose="05050102010706020507" pitchFamily="18" charset="2"/>
              <a:buChar char=""/>
            </a:pPr>
            <a:r>
              <a:rPr lang="cs-CZ" sz="1200" dirty="0">
                <a:effectLst/>
                <a:latin typeface="Calibri" panose="020F0502020204030204" pitchFamily="34" charset="0"/>
                <a:ea typeface="Calibri" panose="020F0502020204030204" pitchFamily="34" charset="0"/>
                <a:cs typeface="Times New Roman" panose="02020603050405020304" pitchFamily="18" charset="0"/>
              </a:rPr>
              <a:t>Ještě před schůzkou </a:t>
            </a:r>
            <a:r>
              <a:rPr lang="cs-CZ" sz="12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sdělit dodavateli, že bude tázán</a:t>
            </a:r>
            <a:r>
              <a:rPr lang="cs-CZ" sz="1200" dirty="0">
                <a:effectLst/>
                <a:latin typeface="Calibri" panose="020F0502020204030204" pitchFamily="34" charset="0"/>
                <a:ea typeface="Calibri" panose="020F0502020204030204" pitchFamily="34" charset="0"/>
                <a:cs typeface="Times New Roman" panose="02020603050405020304" pitchFamily="18" charset="0"/>
              </a:rPr>
              <a:t>, proč došlo ke zhoršení jeho výkonu. Je nemožné vyřešit problém, když nejsou známé jeho příčiny. Pokud dodavatel nezačne již před schůzkou přemýšlet o příčinách zhoršení, pak nápravná akce bude zbytečná. Když ale bude vědět, že od něj bude požadováno vysvětlení, pak je dobrá šance, že se problém vyřeší co nejdříve.</a:t>
            </a:r>
          </a:p>
          <a:p>
            <a:pPr marL="342900" lvl="0" indent="-342900" algn="just">
              <a:lnSpc>
                <a:spcPct val="125000"/>
              </a:lnSpc>
              <a:buClr>
                <a:srgbClr val="F79377"/>
              </a:buClr>
              <a:buSzPts val="800"/>
              <a:buFont typeface="Symbol" panose="05050102010706020507" pitchFamily="18" charset="2"/>
              <a:buChar char=""/>
            </a:pPr>
            <a:r>
              <a:rPr lang="pl-PL" sz="12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Nedovolit, aby schůzka skončila bez</a:t>
            </a:r>
            <a:r>
              <a:rPr lang="pl-PL" sz="1200" dirty="0">
                <a:effectLst/>
                <a:latin typeface="Calibri" panose="020F0502020204030204" pitchFamily="34" charset="0"/>
                <a:ea typeface="Calibri" panose="020F0502020204030204" pitchFamily="34" charset="0"/>
                <a:cs typeface="Times New Roman" panose="02020603050405020304" pitchFamily="18" charset="0"/>
              </a:rPr>
              <a:t>:</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25000"/>
              </a:lnSpc>
              <a:buFont typeface="Calibri" panose="020F0502020204030204" pitchFamily="34" charset="0"/>
              <a:buChar char="·"/>
            </a:pPr>
            <a:r>
              <a:rPr lang="cs-CZ" sz="1200" dirty="0">
                <a:effectLst/>
                <a:latin typeface="Calibri" panose="020F0502020204030204" pitchFamily="34" charset="0"/>
                <a:ea typeface="Calibri" panose="020F0502020204030204" pitchFamily="34" charset="0"/>
                <a:cs typeface="Times New Roman" panose="02020603050405020304" pitchFamily="18" charset="0"/>
              </a:rPr>
              <a:t>souhlasu dodavatele o plánovaných akcích, které by vyřešily problém,</a:t>
            </a:r>
          </a:p>
          <a:p>
            <a:pPr marL="742950" lvl="1" indent="-285750" algn="just">
              <a:lnSpc>
                <a:spcPct val="125000"/>
              </a:lnSpc>
              <a:buFont typeface="Calibri" panose="020F0502020204030204" pitchFamily="34" charset="0"/>
              <a:buChar char="·"/>
            </a:pPr>
            <a:r>
              <a:rPr lang="cs-CZ" sz="1200" dirty="0">
                <a:effectLst/>
                <a:latin typeface="Calibri" panose="020F0502020204030204" pitchFamily="34" charset="0"/>
                <a:ea typeface="Calibri" panose="020F0502020204030204" pitchFamily="34" charset="0"/>
                <a:cs typeface="Times New Roman" panose="02020603050405020304" pitchFamily="18" charset="0"/>
              </a:rPr>
              <a:t>stanovení termínů, do kdy bude problém vyřešen,</a:t>
            </a:r>
          </a:p>
          <a:p>
            <a:pPr marL="742950" lvl="1" indent="-285750" algn="just">
              <a:lnSpc>
                <a:spcPct val="125000"/>
              </a:lnSpc>
              <a:spcAft>
                <a:spcPts val="1000"/>
              </a:spcAft>
              <a:buFont typeface="Calibri" panose="020F0502020204030204" pitchFamily="34" charset="0"/>
              <a:buChar char="·"/>
            </a:pPr>
            <a:r>
              <a:rPr lang="cs-CZ" sz="1200" dirty="0">
                <a:effectLst/>
                <a:latin typeface="Calibri" panose="020F0502020204030204" pitchFamily="34" charset="0"/>
                <a:ea typeface="Calibri" panose="020F0502020204030204" pitchFamily="34" charset="0"/>
                <a:cs typeface="Times New Roman" panose="02020603050405020304" pitchFamily="18" charset="0"/>
              </a:rPr>
              <a:t>vzájemného souhlasu o způsobu hodnocení navrhovaného řešení.</a:t>
            </a:r>
          </a:p>
          <a:p>
            <a:pPr marL="0" indent="0">
              <a:buNone/>
            </a:pPr>
            <a:r>
              <a:rPr lang="cs-CZ" sz="1200" dirty="0">
                <a:effectLst/>
                <a:latin typeface="Calibri" panose="020F0502020204030204" pitchFamily="34" charset="0"/>
                <a:ea typeface="Calibri" panose="020F0502020204030204" pitchFamily="34" charset="0"/>
                <a:cs typeface="Times New Roman" panose="02020603050405020304" pitchFamily="18" charset="0"/>
              </a:rPr>
              <a:t>Jestliže se neuspěje ve své snaze o zlepšení spolupráce, je třeba nahradit špatného dodavatele takovým, který splní očekávání. Ovšem nelze vždy uvažovat tak, že výměnou dodavatele se všechny problémy vyřeší. Může to skončit se stejnými nebo i horšími problémy.</a:t>
            </a:r>
            <a:endParaRPr lang="cs-CZ" dirty="0"/>
          </a:p>
        </p:txBody>
      </p:sp>
    </p:spTree>
    <p:extLst>
      <p:ext uri="{BB962C8B-B14F-4D97-AF65-F5344CB8AC3E}">
        <p14:creationId xmlns:p14="http://schemas.microsoft.com/office/powerpoint/2010/main" val="286306322"/>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5D4174-0E5A-41B2-BBD5-F855F2F7F513}"/>
              </a:ext>
            </a:extLst>
          </p:cNvPr>
          <p:cNvSpPr>
            <a:spLocks noGrp="1"/>
          </p:cNvSpPr>
          <p:nvPr>
            <p:ph type="title"/>
          </p:nvPr>
        </p:nvSpPr>
        <p:spPr/>
        <p:txBody>
          <a:bodyPr/>
          <a:lstStyle/>
          <a:p>
            <a:r>
              <a:rPr lang="cs-CZ" b="1" dirty="0">
                <a:solidFill>
                  <a:srgbClr val="C00000"/>
                </a:solidFill>
              </a:rPr>
              <a:t>Příklad</a:t>
            </a:r>
          </a:p>
        </p:txBody>
      </p:sp>
      <p:graphicFrame>
        <p:nvGraphicFramePr>
          <p:cNvPr id="4" name="Zástupný obsah 3">
            <a:extLst>
              <a:ext uri="{FF2B5EF4-FFF2-40B4-BE49-F238E27FC236}">
                <a16:creationId xmlns:a16="http://schemas.microsoft.com/office/drawing/2014/main" id="{2A55C852-FB40-4E7A-A4E9-D9962F3A12DA}"/>
              </a:ext>
            </a:extLst>
          </p:cNvPr>
          <p:cNvGraphicFramePr>
            <a:graphicFrameLocks noGrp="1"/>
          </p:cNvGraphicFramePr>
          <p:nvPr>
            <p:ph idx="1"/>
            <p:extLst>
              <p:ext uri="{D42A27DB-BD31-4B8C-83A1-F6EECF244321}">
                <p14:modId xmlns:p14="http://schemas.microsoft.com/office/powerpoint/2010/main" val="4067242351"/>
              </p:ext>
            </p:extLst>
          </p:nvPr>
        </p:nvGraphicFramePr>
        <p:xfrm>
          <a:off x="3416128" y="1032637"/>
          <a:ext cx="5625465" cy="3649726"/>
        </p:xfrm>
        <a:graphic>
          <a:graphicData uri="http://schemas.openxmlformats.org/drawingml/2006/table">
            <a:tbl>
              <a:tblPr firstRow="1" firstCol="1" bandRow="1">
                <a:tableStyleId>{5C22544A-7EE6-4342-B048-85BDC9FD1C3A}</a:tableStyleId>
              </a:tblPr>
              <a:tblGrid>
                <a:gridCol w="1007380">
                  <a:extLst>
                    <a:ext uri="{9D8B030D-6E8A-4147-A177-3AD203B41FA5}">
                      <a16:colId xmlns:a16="http://schemas.microsoft.com/office/drawing/2014/main" val="4159485957"/>
                    </a:ext>
                  </a:extLst>
                </a:gridCol>
                <a:gridCol w="615680">
                  <a:extLst>
                    <a:ext uri="{9D8B030D-6E8A-4147-A177-3AD203B41FA5}">
                      <a16:colId xmlns:a16="http://schemas.microsoft.com/office/drawing/2014/main" val="3065996008"/>
                    </a:ext>
                  </a:extLst>
                </a:gridCol>
                <a:gridCol w="454025">
                  <a:extLst>
                    <a:ext uri="{9D8B030D-6E8A-4147-A177-3AD203B41FA5}">
                      <a16:colId xmlns:a16="http://schemas.microsoft.com/office/drawing/2014/main" val="736503142"/>
                    </a:ext>
                  </a:extLst>
                </a:gridCol>
                <a:gridCol w="318135">
                  <a:extLst>
                    <a:ext uri="{9D8B030D-6E8A-4147-A177-3AD203B41FA5}">
                      <a16:colId xmlns:a16="http://schemas.microsoft.com/office/drawing/2014/main" val="2637086656"/>
                    </a:ext>
                  </a:extLst>
                </a:gridCol>
                <a:gridCol w="768350">
                  <a:extLst>
                    <a:ext uri="{9D8B030D-6E8A-4147-A177-3AD203B41FA5}">
                      <a16:colId xmlns:a16="http://schemas.microsoft.com/office/drawing/2014/main" val="1562363438"/>
                    </a:ext>
                  </a:extLst>
                </a:gridCol>
                <a:gridCol w="395605">
                  <a:extLst>
                    <a:ext uri="{9D8B030D-6E8A-4147-A177-3AD203B41FA5}">
                      <a16:colId xmlns:a16="http://schemas.microsoft.com/office/drawing/2014/main" val="3475829625"/>
                    </a:ext>
                  </a:extLst>
                </a:gridCol>
                <a:gridCol w="356235">
                  <a:extLst>
                    <a:ext uri="{9D8B030D-6E8A-4147-A177-3AD203B41FA5}">
                      <a16:colId xmlns:a16="http://schemas.microsoft.com/office/drawing/2014/main" val="21230978"/>
                    </a:ext>
                  </a:extLst>
                </a:gridCol>
                <a:gridCol w="593725">
                  <a:extLst>
                    <a:ext uri="{9D8B030D-6E8A-4147-A177-3AD203B41FA5}">
                      <a16:colId xmlns:a16="http://schemas.microsoft.com/office/drawing/2014/main" val="1711783274"/>
                    </a:ext>
                  </a:extLst>
                </a:gridCol>
                <a:gridCol w="393700">
                  <a:extLst>
                    <a:ext uri="{9D8B030D-6E8A-4147-A177-3AD203B41FA5}">
                      <a16:colId xmlns:a16="http://schemas.microsoft.com/office/drawing/2014/main" val="238705096"/>
                    </a:ext>
                  </a:extLst>
                </a:gridCol>
                <a:gridCol w="722630">
                  <a:extLst>
                    <a:ext uri="{9D8B030D-6E8A-4147-A177-3AD203B41FA5}">
                      <a16:colId xmlns:a16="http://schemas.microsoft.com/office/drawing/2014/main" val="1395769722"/>
                    </a:ext>
                  </a:extLst>
                </a:gridCol>
              </a:tblGrid>
              <a:tr h="0">
                <a:tc>
                  <a:txBody>
                    <a:bodyPr/>
                    <a:lstStyle/>
                    <a:p>
                      <a:pPr algn="just">
                        <a:lnSpc>
                          <a:spcPct val="125000"/>
                        </a:lnSpc>
                        <a:spcAft>
                          <a:spcPts val="1000"/>
                        </a:spcAft>
                      </a:pPr>
                      <a:r>
                        <a:rPr lang="cs-CZ" sz="1200">
                          <a:effectLst/>
                        </a:rPr>
                        <a:t> </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3">
                  <a:txBody>
                    <a:bodyPr/>
                    <a:lstStyle/>
                    <a:p>
                      <a:pPr algn="just">
                        <a:lnSpc>
                          <a:spcPct val="125000"/>
                        </a:lnSpc>
                        <a:spcAft>
                          <a:spcPts val="1000"/>
                        </a:spcAft>
                      </a:pPr>
                      <a:r>
                        <a:rPr lang="cs-CZ" sz="1200">
                          <a:effectLst/>
                        </a:rPr>
                        <a:t>Dodavatel L</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cs-CZ"/>
                    </a:p>
                  </a:txBody>
                  <a:tcPr/>
                </a:tc>
                <a:tc hMerge="1">
                  <a:txBody>
                    <a:bodyPr/>
                    <a:lstStyle/>
                    <a:p>
                      <a:endParaRPr lang="cs-CZ"/>
                    </a:p>
                  </a:txBody>
                  <a:tcPr/>
                </a:tc>
                <a:tc gridSpan="3">
                  <a:txBody>
                    <a:bodyPr/>
                    <a:lstStyle/>
                    <a:p>
                      <a:pPr algn="just">
                        <a:lnSpc>
                          <a:spcPct val="125000"/>
                        </a:lnSpc>
                        <a:spcAft>
                          <a:spcPts val="1000"/>
                        </a:spcAft>
                      </a:pPr>
                      <a:r>
                        <a:rPr lang="cs-CZ" sz="1200">
                          <a:effectLst/>
                        </a:rPr>
                        <a:t>Dodavatel M</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cs-CZ"/>
                    </a:p>
                  </a:txBody>
                  <a:tcPr/>
                </a:tc>
                <a:tc hMerge="1">
                  <a:txBody>
                    <a:bodyPr/>
                    <a:lstStyle/>
                    <a:p>
                      <a:endParaRPr lang="cs-CZ"/>
                    </a:p>
                  </a:txBody>
                  <a:tcPr/>
                </a:tc>
                <a:tc gridSpan="3">
                  <a:txBody>
                    <a:bodyPr/>
                    <a:lstStyle/>
                    <a:p>
                      <a:pPr algn="just">
                        <a:lnSpc>
                          <a:spcPct val="125000"/>
                        </a:lnSpc>
                        <a:spcAft>
                          <a:spcPts val="1000"/>
                        </a:spcAft>
                      </a:pPr>
                      <a:r>
                        <a:rPr lang="cs-CZ" sz="1200">
                          <a:effectLst/>
                        </a:rPr>
                        <a:t>Dodavatel N</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2267304463"/>
                  </a:ext>
                </a:extLst>
              </a:tr>
              <a:tr h="0">
                <a:tc>
                  <a:txBody>
                    <a:bodyPr/>
                    <a:lstStyle/>
                    <a:p>
                      <a:pPr algn="just">
                        <a:lnSpc>
                          <a:spcPct val="125000"/>
                        </a:lnSpc>
                        <a:spcAft>
                          <a:spcPts val="1000"/>
                        </a:spcAft>
                      </a:pPr>
                      <a:r>
                        <a:rPr lang="cs-CZ" sz="1200" dirty="0">
                          <a:effectLst/>
                        </a:rPr>
                        <a:t>měsíc</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dirty="0">
                          <a:effectLst/>
                        </a:rPr>
                        <a:t>plán</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fakt</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DL (d)</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plán</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fakt</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DL (d)</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plán</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fakt</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DL (d)</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10064627"/>
                  </a:ext>
                </a:extLst>
              </a:tr>
              <a:tr h="0">
                <a:tc>
                  <a:txBody>
                    <a:bodyPr/>
                    <a:lstStyle/>
                    <a:p>
                      <a:pPr algn="just">
                        <a:lnSpc>
                          <a:spcPct val="125000"/>
                        </a:lnSpc>
                        <a:spcAft>
                          <a:spcPts val="1000"/>
                        </a:spcAft>
                      </a:pPr>
                      <a:r>
                        <a:rPr lang="cs-CZ" sz="1200" dirty="0">
                          <a:effectLst/>
                        </a:rPr>
                        <a:t>1 (do 31.01.)</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315</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315</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3</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500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495</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7</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375</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375</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2</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28093120"/>
                  </a:ext>
                </a:extLst>
              </a:tr>
              <a:tr h="0">
                <a:tc>
                  <a:txBody>
                    <a:bodyPr/>
                    <a:lstStyle/>
                    <a:p>
                      <a:pPr algn="just">
                        <a:lnSpc>
                          <a:spcPct val="125000"/>
                        </a:lnSpc>
                        <a:spcAft>
                          <a:spcPts val="1000"/>
                        </a:spcAft>
                      </a:pPr>
                      <a:r>
                        <a:rPr lang="cs-CZ" sz="1200" dirty="0">
                          <a:effectLst/>
                        </a:rPr>
                        <a:t>2 (do 28.02)</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425</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420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4</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500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505</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7</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400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400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2</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61549517"/>
                  </a:ext>
                </a:extLst>
              </a:tr>
              <a:tr h="0">
                <a:tc>
                  <a:txBody>
                    <a:bodyPr/>
                    <a:lstStyle/>
                    <a:p>
                      <a:pPr algn="just">
                        <a:lnSpc>
                          <a:spcPct val="125000"/>
                        </a:lnSpc>
                        <a:spcAft>
                          <a:spcPts val="1000"/>
                        </a:spcAft>
                      </a:pPr>
                      <a:r>
                        <a:rPr lang="cs-CZ" sz="1200" dirty="0">
                          <a:effectLst/>
                        </a:rPr>
                        <a:t>3 (do 31.03.)</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485</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485</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3</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500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500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7</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315</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315</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2</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0553271"/>
                  </a:ext>
                </a:extLst>
              </a:tr>
              <a:tr h="0">
                <a:tc>
                  <a:txBody>
                    <a:bodyPr/>
                    <a:lstStyle/>
                    <a:p>
                      <a:pPr algn="just">
                        <a:lnSpc>
                          <a:spcPct val="125000"/>
                        </a:lnSpc>
                        <a:spcAft>
                          <a:spcPts val="1000"/>
                        </a:spcAft>
                      </a:pPr>
                      <a:r>
                        <a:rPr lang="cs-CZ" sz="1200" dirty="0">
                          <a:effectLst/>
                        </a:rPr>
                        <a:t>4 (do 30.4.)</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500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505</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3</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500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500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7</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410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410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2</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92000222"/>
                  </a:ext>
                </a:extLst>
              </a:tr>
              <a:tr h="0">
                <a:tc>
                  <a:txBody>
                    <a:bodyPr/>
                    <a:lstStyle/>
                    <a:p>
                      <a:pPr algn="just">
                        <a:lnSpc>
                          <a:spcPct val="125000"/>
                        </a:lnSpc>
                        <a:spcAft>
                          <a:spcPts val="1000"/>
                        </a:spcAft>
                      </a:pPr>
                      <a:r>
                        <a:rPr lang="cs-CZ" sz="1200" dirty="0">
                          <a:effectLst/>
                        </a:rPr>
                        <a:t>5 (do 31.05.)</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520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510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4</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500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499</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7</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420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420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4</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28646745"/>
                  </a:ext>
                </a:extLst>
              </a:tr>
              <a:tr h="0">
                <a:tc>
                  <a:txBody>
                    <a:bodyPr/>
                    <a:lstStyle/>
                    <a:p>
                      <a:pPr algn="just">
                        <a:lnSpc>
                          <a:spcPct val="125000"/>
                        </a:lnSpc>
                        <a:spcAft>
                          <a:spcPts val="1000"/>
                        </a:spcAft>
                      </a:pPr>
                      <a:r>
                        <a:rPr lang="cs-CZ" sz="1200" dirty="0">
                          <a:effectLst/>
                        </a:rPr>
                        <a:t>6 (do 30.6.)</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600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550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2</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500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501</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7</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450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450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2</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31710754"/>
                  </a:ext>
                </a:extLst>
              </a:tr>
              <a:tr h="0">
                <a:tc>
                  <a:txBody>
                    <a:bodyPr/>
                    <a:lstStyle/>
                    <a:p>
                      <a:pPr algn="just">
                        <a:lnSpc>
                          <a:spcPct val="125000"/>
                        </a:lnSpc>
                        <a:spcAft>
                          <a:spcPts val="1000"/>
                        </a:spcAft>
                      </a:pPr>
                      <a:r>
                        <a:rPr lang="cs-CZ" sz="1200" dirty="0">
                          <a:effectLst/>
                        </a:rPr>
                        <a:t>7 (do 31.07.)</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800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855</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3</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500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500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7</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615</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615</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2</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60971218"/>
                  </a:ext>
                </a:extLst>
              </a:tr>
              <a:tr h="0">
                <a:tc>
                  <a:txBody>
                    <a:bodyPr/>
                    <a:lstStyle/>
                    <a:p>
                      <a:pPr algn="just">
                        <a:lnSpc>
                          <a:spcPct val="125000"/>
                        </a:lnSpc>
                        <a:spcAft>
                          <a:spcPts val="1000"/>
                        </a:spcAft>
                      </a:pPr>
                      <a:r>
                        <a:rPr lang="cs-CZ" sz="1200" dirty="0">
                          <a:effectLst/>
                        </a:rPr>
                        <a:t>8 (do 31.08.)</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1000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1005</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3</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500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500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7</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700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700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2</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6535445"/>
                  </a:ext>
                </a:extLst>
              </a:tr>
              <a:tr h="0">
                <a:tc>
                  <a:txBody>
                    <a:bodyPr/>
                    <a:lstStyle/>
                    <a:p>
                      <a:pPr algn="just">
                        <a:lnSpc>
                          <a:spcPct val="125000"/>
                        </a:lnSpc>
                        <a:spcAft>
                          <a:spcPts val="1000"/>
                        </a:spcAft>
                      </a:pPr>
                      <a:r>
                        <a:rPr lang="cs-CZ" sz="1200" dirty="0">
                          <a:effectLst/>
                        </a:rPr>
                        <a:t>9 (do 30.9.)</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1200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1200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3</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500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485</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7</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715</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715</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2</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08507730"/>
                  </a:ext>
                </a:extLst>
              </a:tr>
              <a:tr h="0">
                <a:tc>
                  <a:txBody>
                    <a:bodyPr/>
                    <a:lstStyle/>
                    <a:p>
                      <a:pPr algn="just">
                        <a:lnSpc>
                          <a:spcPct val="125000"/>
                        </a:lnSpc>
                        <a:spcAft>
                          <a:spcPts val="1000"/>
                        </a:spcAft>
                      </a:pPr>
                      <a:r>
                        <a:rPr lang="cs-CZ" sz="1200" dirty="0">
                          <a:effectLst/>
                        </a:rPr>
                        <a:t>10 (do 31.10.)</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700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685</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4</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500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dirty="0">
                          <a:effectLst/>
                        </a:rPr>
                        <a:t>500</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7</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815</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815</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2</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52978660"/>
                  </a:ext>
                </a:extLst>
              </a:tr>
              <a:tr h="0">
                <a:tc>
                  <a:txBody>
                    <a:bodyPr/>
                    <a:lstStyle/>
                    <a:p>
                      <a:pPr algn="just">
                        <a:lnSpc>
                          <a:spcPct val="125000"/>
                        </a:lnSpc>
                        <a:spcAft>
                          <a:spcPts val="1000"/>
                        </a:spcAft>
                      </a:pPr>
                      <a:r>
                        <a:rPr lang="cs-CZ" sz="1200" dirty="0">
                          <a:effectLst/>
                        </a:rPr>
                        <a:t>11 (do 30.4.)</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600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610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3</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500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500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7</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600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600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2</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95394067"/>
                  </a:ext>
                </a:extLst>
              </a:tr>
              <a:tr h="0">
                <a:tc>
                  <a:txBody>
                    <a:bodyPr/>
                    <a:lstStyle/>
                    <a:p>
                      <a:pPr algn="just">
                        <a:lnSpc>
                          <a:spcPct val="125000"/>
                        </a:lnSpc>
                        <a:spcAft>
                          <a:spcPts val="1000"/>
                        </a:spcAft>
                      </a:pPr>
                      <a:r>
                        <a:rPr lang="cs-CZ" sz="1200" dirty="0">
                          <a:effectLst/>
                        </a:rPr>
                        <a:t>12 (do 31.12.)</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420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425</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2</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500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515</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7</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375</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a:effectLst/>
                        </a:rPr>
                        <a:t>375</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5000"/>
                        </a:lnSpc>
                        <a:spcAft>
                          <a:spcPts val="1000"/>
                        </a:spcAft>
                      </a:pPr>
                      <a:r>
                        <a:rPr lang="cs-CZ" sz="1200" dirty="0">
                          <a:effectLst/>
                        </a:rPr>
                        <a:t>4</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95800341"/>
                  </a:ext>
                </a:extLst>
              </a:tr>
            </a:tbl>
          </a:graphicData>
        </a:graphic>
      </p:graphicFrame>
    </p:spTree>
    <p:extLst>
      <p:ext uri="{BB962C8B-B14F-4D97-AF65-F5344CB8AC3E}">
        <p14:creationId xmlns:p14="http://schemas.microsoft.com/office/powerpoint/2010/main" val="1695806836"/>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5</TotalTime>
  <Words>1382</Words>
  <Application>Microsoft Office PowerPoint</Application>
  <PresentationFormat>Širokoúhlá obrazovka</PresentationFormat>
  <Paragraphs>195</Paragraphs>
  <Slides>10</Slides>
  <Notes>3</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10</vt:i4>
      </vt:variant>
    </vt:vector>
  </HeadingPairs>
  <TitlesOfParts>
    <vt:vector size="14" baseType="lpstr">
      <vt:lpstr>Arial</vt:lpstr>
      <vt:lpstr>Calibri</vt:lpstr>
      <vt:lpstr>Symbol</vt:lpstr>
      <vt:lpstr>1_Office Theme</vt:lpstr>
      <vt:lpstr>Typy dodavatelsko- odběratelských vztahů a jejich řízení</vt:lpstr>
      <vt:lpstr>Klasifikace dodavatelsko-odběratelských vztahů</vt:lpstr>
      <vt:lpstr>Řízení dodavatelsko- odběratelských vztahů</vt:lpstr>
      <vt:lpstr>Řízení dodavatelsko- odběratelských vztahů</vt:lpstr>
      <vt:lpstr>Řízení dodavatelsko- odběratelských vztahů</vt:lpstr>
      <vt:lpstr>Řízení dodavatelsko- odběratelských vztahů</vt:lpstr>
      <vt:lpstr>Řízení dodavatelsko- odběratelských vztahů</vt:lpstr>
      <vt:lpstr>Řízení dodavatelsko- odběratelských vztahů</vt:lpstr>
      <vt:lpstr>Příklad</vt:lpstr>
      <vt:lpstr>Příklad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Typy dodavatelsko- odběratelských vztahů a jejich řízení</dc:title>
  <dc:creator>Chytilová Ekaterina</dc:creator>
  <cp:lastModifiedBy>Chytilová Ekaterina</cp:lastModifiedBy>
  <cp:revision>1</cp:revision>
  <dcterms:created xsi:type="dcterms:W3CDTF">2022-03-03T09:41:53Z</dcterms:created>
  <dcterms:modified xsi:type="dcterms:W3CDTF">2022-03-03T09:47:19Z</dcterms:modified>
</cp:coreProperties>
</file>