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theme/themeOverride4.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theme/themeOverride7.xml" ContentType="application/vnd.openxmlformats-officedocument.themeOverride+xml"/>
  <Override PartName="/ppt/notesSlides/notesSlide6.xml" ContentType="application/vnd.openxmlformats-officedocument.presentationml.notesSlide+xml"/>
  <Override PartName="/ppt/theme/themeOverride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327" r:id="rId2"/>
    <p:sldId id="323" r:id="rId3"/>
    <p:sldId id="324" r:id="rId4"/>
    <p:sldId id="325" r:id="rId5"/>
    <p:sldId id="339" r:id="rId6"/>
    <p:sldId id="328" r:id="rId7"/>
    <p:sldId id="329" r:id="rId8"/>
    <p:sldId id="330" r:id="rId9"/>
    <p:sldId id="340" r:id="rId10"/>
    <p:sldId id="338" r:id="rId11"/>
    <p:sldId id="341" r:id="rId12"/>
    <p:sldId id="344" r:id="rId13"/>
    <p:sldId id="342" r:id="rId14"/>
    <p:sldId id="343" r:id="rId15"/>
    <p:sldId id="345" r:id="rId16"/>
    <p:sldId id="346" r:id="rId17"/>
    <p:sldId id="347" r:id="rId18"/>
  </p:sldIdLst>
  <p:sldSz cx="12192000" cy="6858000"/>
  <p:notesSz cx="6797675" cy="99282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81668" autoAdjust="0"/>
  </p:normalViewPr>
  <p:slideViewPr>
    <p:cSldViewPr snapToGrid="0">
      <p:cViewPr varScale="1">
        <p:scale>
          <a:sx n="106" d="100"/>
          <a:sy n="106" d="100"/>
        </p:scale>
        <p:origin x="61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3C64B0D2-47BA-4F65-BF4A-F764B42AB759}" type="datetimeFigureOut">
              <a:rPr lang="cs-CZ" smtClean="0"/>
              <a:t>09.03.2022</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7841FC79-E5C8-44E8-8F04-C3700F91E017}" type="slidenum">
              <a:rPr lang="cs-CZ" smtClean="0"/>
              <a:t>‹#›</a:t>
            </a:fld>
            <a:endParaRPr lang="cs-CZ"/>
          </a:p>
        </p:txBody>
      </p:sp>
    </p:spTree>
    <p:extLst>
      <p:ext uri="{BB962C8B-B14F-4D97-AF65-F5344CB8AC3E}">
        <p14:creationId xmlns:p14="http://schemas.microsoft.com/office/powerpoint/2010/main" val="2556462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Bef>
                <a:spcPts val="600"/>
              </a:spcBef>
              <a:spcAft>
                <a:spcPts val="600"/>
              </a:spcAft>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Strategické rozhodování</a:t>
            </a:r>
            <a:r>
              <a:rPr lang="cs-CZ" sz="1200" dirty="0">
                <a:effectLst/>
                <a:latin typeface="Calibri" panose="020F0502020204030204" pitchFamily="34" charset="0"/>
                <a:ea typeface="Calibri" panose="020F0502020204030204" pitchFamily="34" charset="0"/>
                <a:cs typeface="Calibri" panose="020F0502020204030204" pitchFamily="34" charset="0"/>
              </a:rPr>
              <a:t> je takové rozhodování, které je na nejvyšší úrovni vůbec. Zejména se týká oblastí, které spadají do obchodních cílů, do požadované úrovně zákaznického servisu a do marketingové strategie.</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Calibri" panose="020F0502020204030204" pitchFamily="34" charset="0"/>
              </a:rPr>
              <a:t>Je známo, že logistika celkově přináší do společnosti oběhových procesů nové přístupy, především však řeší problém z hlediska dlouhodobě se opakujících sérií dodávek. Dodavatel dopravního výkonu není pouze partner, ale nezbytná součást integrovaného systému řízení řetězce logistického nebo součástí řízení logistického systému, kde hlavní osobou dopravních služeb není dodavatel služeb či produktu, ale samotná cílová skupina, a sice zákazník. Na tyto dopravní služby se kladou nové požadavky kvalitativní, ale také nákladové.</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1200"/>
              </a:spcAft>
            </a:pPr>
            <a:r>
              <a:rPr lang="cs-CZ" sz="1200" dirty="0">
                <a:effectLst/>
                <a:latin typeface="Calibri" panose="020F0502020204030204" pitchFamily="34" charset="0"/>
                <a:ea typeface="Calibri" panose="020F0502020204030204" pitchFamily="34" charset="0"/>
                <a:cs typeface="Calibri" panose="020F0502020204030204" pitchFamily="34" charset="0"/>
              </a:rPr>
              <a:t>Vyskytují se zpravidla dvě primární strategie, a to </a:t>
            </a: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spekulativní a </a:t>
            </a:r>
            <a:r>
              <a:rPr lang="cs-CZ" sz="1200" b="1" i="1" dirty="0" err="1">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odkladová</a:t>
            </a:r>
            <a:r>
              <a:rPr lang="cs-CZ" sz="1200" dirty="0">
                <a:effectLst/>
                <a:latin typeface="Calibri" panose="020F0502020204030204" pitchFamily="34" charset="0"/>
                <a:ea typeface="Calibri" panose="020F0502020204030204" pitchFamily="34" charset="0"/>
                <a:cs typeface="Calibri" panose="020F0502020204030204" pitchFamily="34" charset="0"/>
              </a:rPr>
              <a:t>. Zmiňované strategie se používají na rozvoj mezinárodních logistických operací. Každá strategie se liší v požadavcích na dopravu. Specifické prvky těchto strategií mohou spolu existovat, a proto je dominantní forma logistických operací velmi závislá na externích okolnostech a nákladech, které vznikají v důsledku investic a dopravou. Abychom dosáhli synergie v oblasti co největší minimalizace nákladů, musí být tyto oblasti projevů uvedeny do souladu.</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7841FC79-E5C8-44E8-8F04-C3700F91E017}" type="slidenum">
              <a:rPr lang="cs-CZ" smtClean="0"/>
              <a:t>2</a:t>
            </a:fld>
            <a:endParaRPr lang="cs-CZ"/>
          </a:p>
        </p:txBody>
      </p:sp>
    </p:spTree>
    <p:extLst>
      <p:ext uri="{BB962C8B-B14F-4D97-AF65-F5344CB8AC3E}">
        <p14:creationId xmlns:p14="http://schemas.microsoft.com/office/powerpoint/2010/main" val="36438869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Aft>
                <a:spcPts val="600"/>
              </a:spcAft>
            </a:pP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Anticipační strategie</a:t>
            </a:r>
            <a:r>
              <a:rPr lang="cs-CZ" sz="1200" dirty="0">
                <a:effectLst/>
                <a:latin typeface="Calibri" panose="020F0502020204030204" pitchFamily="34" charset="0"/>
                <a:ea typeface="Calibri" panose="020F0502020204030204" pitchFamily="34" charset="0"/>
                <a:cs typeface="Calibri" panose="020F0502020204030204" pitchFamily="34" charset="0"/>
              </a:rPr>
              <a:t> se zabývá postavením investic v oblasti předvídatelných požadavků, které stanovují zákazníci. Pokud k tomu přihlédneme z hlediska mezinárodního obchodu, znamená to, že se realizují přepravy do vzdálenějších výrobních oblastí předem anebo v okamžiku, kdy je materiál či samotný hotový výrobek nutně potřeba. Anticipační forma strategie tedy staví na schopnostech předpovídat požadavky cílové skupiny – zákazníků. Také dokáže předpovídat úspěšnost v rámci určitého poklesu produkční činnosti.</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200" b="1" i="1" dirty="0" err="1">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Odkladová</a:t>
            </a:r>
            <a:r>
              <a:rPr lang="cs-CZ" sz="12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 strategie</a:t>
            </a:r>
            <a:r>
              <a:rPr lang="cs-CZ" sz="1200" dirty="0">
                <a:effectLst/>
                <a:latin typeface="Calibri" panose="020F0502020204030204" pitchFamily="34" charset="0"/>
                <a:ea typeface="Calibri" panose="020F0502020204030204" pitchFamily="34" charset="0"/>
                <a:cs typeface="Calibri" panose="020F0502020204030204" pitchFamily="34" charset="0"/>
              </a:rPr>
              <a:t> je založena na odkládání investic. Předmětem tohoto odkládání investic je maximalizace jistých výhod konkurence v přijatelné úrovni výdajů na logistické činnosti. Tato strategie je nejlépe funkční v případech marketingových, kdy v podstatě neexistují žádné bariéry v oblasti dopravy a komunikace. To znamená, že primární aplikace jsou v dnešní době v oblasti domácího trhu a regionálních obchodních blocích, kde se bariéry eliminují.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7841FC79-E5C8-44E8-8F04-C3700F91E017}" type="slidenum">
              <a:rPr lang="cs-CZ" smtClean="0"/>
              <a:t>3</a:t>
            </a:fld>
            <a:endParaRPr lang="cs-CZ"/>
          </a:p>
        </p:txBody>
      </p:sp>
    </p:spTree>
    <p:extLst>
      <p:ext uri="{BB962C8B-B14F-4D97-AF65-F5344CB8AC3E}">
        <p14:creationId xmlns:p14="http://schemas.microsoft.com/office/powerpoint/2010/main" val="2670456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Calibri" panose="020F0502020204030204" pitchFamily="34" charset="0"/>
              </a:rPr>
              <a:t>Po přípravě logistické strategie se musí vytvořit logistický plán, který bude danou vybranou strategii podporovat. Plán musí obsahovat konkrétní činnosti, které bude funkce logistiky vykonávat, aby zajistila dosažení předem naplánovaných cílů.</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Calibri" panose="020F0502020204030204" pitchFamily="34" charset="0"/>
              </a:rPr>
              <a:t>Jestliže chceme vytvořit logistický plán, pak bychom měli vycházet z určitých předpokladů na vytvoření. Měli bychom pochopit podnikové strategie a podpůrné marketingové plány, aby bylo reálné optimalizovat servisní vazby a nákladové vazby. Musíme také pochopit způsob, jakým zákazníci vnímají konkrétní složky zákaznického servisu a jak velký význam jim připisují. Měli by mít znalosti o výkonu konkurenčních společnosti v těchto specifických složkách. V neposlední řadě musí mít znalost nákladů a rentability specifických alternativ distribučního kanálu.</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200" dirty="0">
                <a:effectLst/>
                <a:latin typeface="Calibri" panose="020F0502020204030204" pitchFamily="34" charset="0"/>
                <a:ea typeface="Calibri" panose="020F0502020204030204" pitchFamily="34" charset="0"/>
                <a:cs typeface="Calibri" panose="020F0502020204030204" pitchFamily="34" charset="0"/>
              </a:rPr>
              <a:t>Integrací logistických plánů podniku se rozumí nepřetržitý proces, který vyžaduje velkou dávku porozumění managementu, vzájemného působení různých složek a činností logistiky. Je zapotřebí, aby management podniku znal celkovou strategii, tak aby mohl správně formulovat strategii logistického managementu. Logistika totiž přispívá k podniku v mnoha směrech. Mezi hlavní přínosy patří operativní zlepšení (nižší zásoby), které vedou ke strategickým výhodám (nižší celkové náklady). </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7841FC79-E5C8-44E8-8F04-C3700F91E017}" type="slidenum">
              <a:rPr lang="cs-CZ" smtClean="0"/>
              <a:t>4</a:t>
            </a:fld>
            <a:endParaRPr lang="cs-CZ"/>
          </a:p>
        </p:txBody>
      </p:sp>
    </p:spTree>
    <p:extLst>
      <p:ext uri="{BB962C8B-B14F-4D97-AF65-F5344CB8AC3E}">
        <p14:creationId xmlns:p14="http://schemas.microsoft.com/office/powerpoint/2010/main" val="17339814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dirty="0">
                <a:effectLst/>
                <a:latin typeface="Calibri" panose="020F0502020204030204" pitchFamily="34" charset="0"/>
                <a:ea typeface="Calibri" panose="020F0502020204030204" pitchFamily="34" charset="0"/>
                <a:cs typeface="Calibri" panose="020F0502020204030204" pitchFamily="34" charset="0"/>
              </a:rPr>
              <a:t>Integrací logistických plánů podniku se rozumí nepřetržitý proces, který vyžaduje velkou dávku porozumění managementu, vzájemného působení různých složek a činností logistiky. Je zapotřebí, aby management podniku znal celkovou strategii, tak aby mohl správně formulovat strategii logistického managementu. Logistika totiž přispívá k podniku v mnoha směrech. Mezi hlavní přínosy patří operativní zlepšení (nižší zásoby), které vedou ke strategickým výhodám (nižší celkové náklady). </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7841FC79-E5C8-44E8-8F04-C3700F91E017}" type="slidenum">
              <a:rPr lang="cs-CZ" smtClean="0"/>
              <a:t>5</a:t>
            </a:fld>
            <a:endParaRPr lang="cs-CZ"/>
          </a:p>
        </p:txBody>
      </p:sp>
    </p:spTree>
    <p:extLst>
      <p:ext uri="{BB962C8B-B14F-4D97-AF65-F5344CB8AC3E}">
        <p14:creationId xmlns:p14="http://schemas.microsoft.com/office/powerpoint/2010/main" val="3960781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Aft>
                <a:spcPts val="1000"/>
              </a:spcAft>
            </a:pPr>
            <a:r>
              <a:rPr lang="cs-CZ" sz="1200" dirty="0">
                <a:effectLst/>
                <a:latin typeface="Calibri" panose="020F0502020204030204" pitchFamily="34" charset="0"/>
                <a:ea typeface="Calibri" panose="020F0502020204030204" pitchFamily="34" charset="0"/>
                <a:cs typeface="Calibri" panose="020F0502020204030204" pitchFamily="34" charset="0"/>
              </a:rPr>
              <a:t>Hodnotami, kterými přispívá logistika podniku jako celku, mohou být zvýšení plánovací schopnosti </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200" dirty="0">
                <a:effectLst/>
                <a:latin typeface="Calibri" panose="020F0502020204030204" pitchFamily="34" charset="0"/>
                <a:ea typeface="Calibri" panose="020F0502020204030204" pitchFamily="34" charset="0"/>
                <a:cs typeface="Calibri" panose="020F0502020204030204" pitchFamily="34" charset="0"/>
              </a:rPr>
              <a:t>a snížení zásob, zvýšení zisku, kvalitnější zákaznický servis, snížení hladiny zásob, vyšší marketingová výhoda, nepřerušované dodávky vstupních materiálů a celkové snížení nákladů díky začlenění logistiky do celopodnikového plánovacího procesu.</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7841FC79-E5C8-44E8-8F04-C3700F91E017}" type="slidenum">
              <a:rPr lang="cs-CZ" smtClean="0"/>
              <a:t>6</a:t>
            </a:fld>
            <a:endParaRPr lang="cs-CZ"/>
          </a:p>
        </p:txBody>
      </p:sp>
    </p:spTree>
    <p:extLst>
      <p:ext uri="{BB962C8B-B14F-4D97-AF65-F5344CB8AC3E}">
        <p14:creationId xmlns:p14="http://schemas.microsoft.com/office/powerpoint/2010/main" val="2689279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Calibri" panose="020F0502020204030204" pitchFamily="34" charset="0"/>
              </a:rPr>
              <a:t>Prvním krokem při zavádění logistiky je úvodní analýza, ve které management identifikuje vztahy podnikových a logistických cílů, vymezuje hranice systému, shromažďuje a vyhodnocuje vstupní data a informace o konkurentech. V úvodní analýze se provádí analýza prodeje a distribuce, analýza nákupu, řízení výroby, organizační uspořádaní, doprava, balení, manipulace a logistické náklady.</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Calibri" panose="020F0502020204030204" pitchFamily="34" charset="0"/>
              </a:rPr>
              <a:t>Dalším krokem je studie proveditelnosti, ve které se zpracovávají logistické koncepce a jejich možné varianty. Management pak následně vybere takovou variantu, kterou bude považovat za optimální.</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Calibri" panose="020F0502020204030204" pitchFamily="34" charset="0"/>
              </a:rPr>
              <a:t>Pokud již má management vybranou optimální koncepci je zapotřebí provést detailnější plán, ve kterém bude proveden rozbor podsystémů ve výrobě, skladování a dopravě hmotných a informačních toků a který bude šetřit stavební a ekologické podmínky. </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200" dirty="0">
                <a:effectLst/>
                <a:latin typeface="Calibri" panose="020F0502020204030204" pitchFamily="34" charset="0"/>
                <a:ea typeface="Calibri" panose="020F0502020204030204" pitchFamily="34" charset="0"/>
                <a:cs typeface="Calibri" panose="020F0502020204030204" pitchFamily="34" charset="0"/>
              </a:rPr>
              <a:t>Posledním krokem při zavádění logistiky je realizace.</a:t>
            </a:r>
            <a:endParaRPr lang="cs-CZ"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7841FC79-E5C8-44E8-8F04-C3700F91E017}" type="slidenum">
              <a:rPr lang="cs-CZ" smtClean="0"/>
              <a:t>8</a:t>
            </a:fld>
            <a:endParaRPr lang="cs-CZ"/>
          </a:p>
        </p:txBody>
      </p:sp>
    </p:spTree>
    <p:extLst>
      <p:ext uri="{BB962C8B-B14F-4D97-AF65-F5344CB8AC3E}">
        <p14:creationId xmlns:p14="http://schemas.microsoft.com/office/powerpoint/2010/main" val="14342297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cs-CZ"/>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Click to edit Master subtitle style</a:t>
            </a:r>
            <a:endParaRPr lang="en-US"/>
          </a:p>
        </p:txBody>
      </p:sp>
      <p:sp>
        <p:nvSpPr>
          <p:cNvPr id="4" name="Date Placeholder 3"/>
          <p:cNvSpPr>
            <a:spLocks noGrp="1"/>
          </p:cNvSpPr>
          <p:nvPr>
            <p:ph type="dt" sz="half" idx="10"/>
          </p:nvPr>
        </p:nvSpPr>
        <p:spPr/>
        <p:txBody>
          <a:bodyPr/>
          <a:lstStyle/>
          <a:p>
            <a:fld id="{A61B9B74-3678-4A7C-A33A-9E5C5DC25AD6}" type="datetimeFigureOut">
              <a:rPr lang="cs-CZ" smtClean="0"/>
              <a:t>09.03.2022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541532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61B9B74-3678-4A7C-A33A-9E5C5DC25AD6}" type="datetimeFigureOut">
              <a:rPr lang="cs-CZ" smtClean="0"/>
              <a:t>09.03.2022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4016580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cs-CZ"/>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61B9B74-3678-4A7C-A33A-9E5C5DC25AD6}" type="datetimeFigureOut">
              <a:rPr lang="cs-CZ" smtClean="0"/>
              <a:t>09.03.2022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2161277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Vlastní rozlože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Klepnutím lze upravit styl předlohy nadpisů.</a:t>
            </a:r>
          </a:p>
        </p:txBody>
      </p:sp>
      <p:sp>
        <p:nvSpPr>
          <p:cNvPr id="3" name="Zástupný symbol pro zápatí 2"/>
          <p:cNvSpPr>
            <a:spLocks noGrp="1"/>
          </p:cNvSpPr>
          <p:nvPr>
            <p:ph type="ftr" sz="quarter" idx="10"/>
          </p:nvPr>
        </p:nvSpPr>
        <p:spPr/>
        <p:txBody>
          <a:bodyPr/>
          <a:lstStyle/>
          <a:p>
            <a:endParaRPr lang="cs-CZ"/>
          </a:p>
        </p:txBody>
      </p:sp>
      <p:sp>
        <p:nvSpPr>
          <p:cNvPr id="4" name="Zástupný symbol pro číslo snímku 3"/>
          <p:cNvSpPr>
            <a:spLocks noGrp="1"/>
          </p:cNvSpPr>
          <p:nvPr>
            <p:ph type="sldNum" sz="quarter" idx="11"/>
          </p:nvPr>
        </p:nvSpPr>
        <p:spPr/>
        <p:txBody>
          <a:bodyPr/>
          <a:lstStyle/>
          <a:p>
            <a:fld id="{711C7169-BED7-4A35-B3BE-F439CD8FAB96}" type="slidenum">
              <a:rPr lang="cs-CZ" smtClean="0"/>
              <a:t>‹#›</a:t>
            </a:fld>
            <a:endParaRPr lang="cs-CZ"/>
          </a:p>
        </p:txBody>
      </p:sp>
      <p:sp>
        <p:nvSpPr>
          <p:cNvPr id="5" name="Zástupný symbol pro text 2"/>
          <p:cNvSpPr>
            <a:spLocks noGrp="1"/>
          </p:cNvSpPr>
          <p:nvPr>
            <p:ph idx="1"/>
          </p:nvPr>
        </p:nvSpPr>
        <p:spPr>
          <a:xfrm>
            <a:off x="527382" y="1844824"/>
            <a:ext cx="11486753" cy="432048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579514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idx="1"/>
          </p:nvPr>
        </p:nvSpPr>
        <p:spPr/>
        <p:txBody>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10"/>
          </p:nvPr>
        </p:nvSpPr>
        <p:spPr/>
        <p:txBody>
          <a:bodyPr/>
          <a:lstStyle/>
          <a:p>
            <a:fld id="{A61B9B74-3678-4A7C-A33A-9E5C5DC25AD6}" type="datetimeFigureOut">
              <a:rPr lang="cs-CZ" smtClean="0"/>
              <a:t>09.03.2022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2931004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cs-CZ"/>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Click to edit Master text styles</a:t>
            </a:r>
          </a:p>
        </p:txBody>
      </p:sp>
      <p:sp>
        <p:nvSpPr>
          <p:cNvPr id="4" name="Date Placeholder 3"/>
          <p:cNvSpPr>
            <a:spLocks noGrp="1"/>
          </p:cNvSpPr>
          <p:nvPr>
            <p:ph type="dt" sz="half" idx="10"/>
          </p:nvPr>
        </p:nvSpPr>
        <p:spPr/>
        <p:txBody>
          <a:bodyPr/>
          <a:lstStyle/>
          <a:p>
            <a:fld id="{A61B9B74-3678-4A7C-A33A-9E5C5DC25AD6}" type="datetimeFigureOut">
              <a:rPr lang="cs-CZ" smtClean="0"/>
              <a:t>09.03.2022</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5205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Date Placeholder 4"/>
          <p:cNvSpPr>
            <a:spLocks noGrp="1"/>
          </p:cNvSpPr>
          <p:nvPr>
            <p:ph type="dt" sz="half" idx="10"/>
          </p:nvPr>
        </p:nvSpPr>
        <p:spPr/>
        <p:txBody>
          <a:bodyPr/>
          <a:lstStyle/>
          <a:p>
            <a:fld id="{A61B9B74-3678-4A7C-A33A-9E5C5DC25AD6}" type="datetimeFigureOut">
              <a:rPr lang="cs-CZ" smtClean="0"/>
              <a:t>09.03.2022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2087022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7" name="Date Placeholder 6"/>
          <p:cNvSpPr>
            <a:spLocks noGrp="1"/>
          </p:cNvSpPr>
          <p:nvPr>
            <p:ph type="dt" sz="half" idx="10"/>
          </p:nvPr>
        </p:nvSpPr>
        <p:spPr/>
        <p:txBody>
          <a:bodyPr/>
          <a:lstStyle/>
          <a:p>
            <a:fld id="{A61B9B74-3678-4A7C-A33A-9E5C5DC25AD6}" type="datetimeFigureOut">
              <a:rPr lang="cs-CZ" smtClean="0"/>
              <a:t>09.03.2022</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436959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Click to edit Master title style</a:t>
            </a:r>
            <a:endParaRPr lang="en-US"/>
          </a:p>
        </p:txBody>
      </p:sp>
      <p:sp>
        <p:nvSpPr>
          <p:cNvPr id="3" name="Date Placeholder 2"/>
          <p:cNvSpPr>
            <a:spLocks noGrp="1"/>
          </p:cNvSpPr>
          <p:nvPr>
            <p:ph type="dt" sz="half" idx="10"/>
          </p:nvPr>
        </p:nvSpPr>
        <p:spPr/>
        <p:txBody>
          <a:bodyPr/>
          <a:lstStyle/>
          <a:p>
            <a:fld id="{A61B9B74-3678-4A7C-A33A-9E5C5DC25AD6}" type="datetimeFigureOut">
              <a:rPr lang="cs-CZ" smtClean="0"/>
              <a:t>09.03.2022</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3021773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1B9B74-3678-4A7C-A33A-9E5C5DC25AD6}" type="datetimeFigureOut">
              <a:rPr lang="cs-CZ" smtClean="0"/>
              <a:t>09.03.2022</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206926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cs-CZ"/>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61B9B74-3678-4A7C-A33A-9E5C5DC25AD6}" type="datetimeFigureOut">
              <a:rPr lang="cs-CZ" smtClean="0"/>
              <a:t>09.03.2022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3041425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cs-CZ"/>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Click to edit Master text styles</a:t>
            </a:r>
          </a:p>
        </p:txBody>
      </p:sp>
      <p:sp>
        <p:nvSpPr>
          <p:cNvPr id="5" name="Date Placeholder 4"/>
          <p:cNvSpPr>
            <a:spLocks noGrp="1"/>
          </p:cNvSpPr>
          <p:nvPr>
            <p:ph type="dt" sz="half" idx="10"/>
          </p:nvPr>
        </p:nvSpPr>
        <p:spPr/>
        <p:txBody>
          <a:bodyPr/>
          <a:lstStyle/>
          <a:p>
            <a:fld id="{A61B9B74-3678-4A7C-A33A-9E5C5DC25AD6}" type="datetimeFigureOut">
              <a:rPr lang="cs-CZ" smtClean="0"/>
              <a:t>09.03.2022</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11C7169-BED7-4A35-B3BE-F439CD8FAB96}" type="slidenum">
              <a:rPr lang="cs-CZ" smtClean="0"/>
              <a:t>‹#›</a:t>
            </a:fld>
            <a:endParaRPr lang="cs-CZ"/>
          </a:p>
        </p:txBody>
      </p:sp>
    </p:spTree>
    <p:extLst>
      <p:ext uri="{BB962C8B-B14F-4D97-AF65-F5344CB8AC3E}">
        <p14:creationId xmlns:p14="http://schemas.microsoft.com/office/powerpoint/2010/main" val="22237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cs-CZ"/>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cs-CZ"/>
              <a:t>Click to edit Master text styles</a:t>
            </a:r>
          </a:p>
          <a:p>
            <a:pPr lvl="1"/>
            <a:r>
              <a:rPr lang="cs-CZ"/>
              <a:t>Second level</a:t>
            </a:r>
          </a:p>
          <a:p>
            <a:pPr lvl="2"/>
            <a:r>
              <a:rPr lang="cs-CZ"/>
              <a:t>Third level</a:t>
            </a:r>
          </a:p>
          <a:p>
            <a:pPr lvl="3"/>
            <a:r>
              <a:rPr lang="cs-CZ"/>
              <a:t>Fourth level</a:t>
            </a:r>
          </a:p>
          <a:p>
            <a:pPr lvl="4"/>
            <a:r>
              <a:rPr lang="cs-CZ"/>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1B9B74-3678-4A7C-A33A-9E5C5DC25AD6}" type="datetimeFigureOut">
              <a:rPr lang="cs-CZ" smtClean="0"/>
              <a:t>09.03.2022</a:t>
            </a:fld>
            <a:endParaRPr lang="cs-CZ"/>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1C7169-BED7-4A35-B3BE-F439CD8FAB96}" type="slidenum">
              <a:rPr lang="cs-CZ" smtClean="0"/>
              <a:t>‹#›</a:t>
            </a:fld>
            <a:endParaRPr lang="cs-CZ"/>
          </a:p>
        </p:txBody>
      </p:sp>
    </p:spTree>
    <p:extLst>
      <p:ext uri="{BB962C8B-B14F-4D97-AF65-F5344CB8AC3E}">
        <p14:creationId xmlns:p14="http://schemas.microsoft.com/office/powerpoint/2010/main" val="496210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3.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4.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1F139B0-B854-45CD-A80C-04E814AA76F5}"/>
              </a:ext>
            </a:extLst>
          </p:cNvPr>
          <p:cNvSpPr>
            <a:spLocks noGrp="1"/>
          </p:cNvSpPr>
          <p:nvPr>
            <p:ph type="ctrTitle"/>
          </p:nvPr>
        </p:nvSpPr>
        <p:spPr/>
        <p:txBody>
          <a:bodyPr/>
          <a:lstStyle/>
          <a:p>
            <a:r>
              <a:rPr lang="cs-CZ" b="1" dirty="0"/>
              <a:t>Rozhodování</a:t>
            </a:r>
          </a:p>
        </p:txBody>
      </p:sp>
      <p:sp>
        <p:nvSpPr>
          <p:cNvPr id="3" name="Podnadpis 2">
            <a:extLst>
              <a:ext uri="{FF2B5EF4-FFF2-40B4-BE49-F238E27FC236}">
                <a16:creationId xmlns:a16="http://schemas.microsoft.com/office/drawing/2014/main" id="{903E1EDA-7C52-47A7-BD54-4D70129E1805}"/>
              </a:ext>
            </a:extLst>
          </p:cNvPr>
          <p:cNvSpPr>
            <a:spLocks noGrp="1"/>
          </p:cNvSpPr>
          <p:nvPr>
            <p:ph type="subTitle" idx="1"/>
          </p:nvPr>
        </p:nvSpPr>
        <p:spPr/>
        <p:txBody>
          <a:bodyPr/>
          <a:lstStyle/>
          <a:p>
            <a:r>
              <a:rPr lang="cs-CZ" dirty="0"/>
              <a:t>4. týden</a:t>
            </a:r>
          </a:p>
        </p:txBody>
      </p:sp>
    </p:spTree>
    <p:extLst>
      <p:ext uri="{BB962C8B-B14F-4D97-AF65-F5344CB8AC3E}">
        <p14:creationId xmlns:p14="http://schemas.microsoft.com/office/powerpoint/2010/main" val="76264356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C9CB3A-B00E-49D1-9067-D7A0F13ACE7B}"/>
              </a:ext>
            </a:extLst>
          </p:cNvPr>
          <p:cNvSpPr>
            <a:spLocks noGrp="1"/>
          </p:cNvSpPr>
          <p:nvPr>
            <p:ph type="title"/>
          </p:nvPr>
        </p:nvSpPr>
        <p:spPr/>
        <p:txBody>
          <a:bodyPr/>
          <a:lstStyle/>
          <a:p>
            <a:r>
              <a:rPr lang="cs-CZ" b="1" dirty="0">
                <a:solidFill>
                  <a:srgbClr val="C00000"/>
                </a:solidFill>
              </a:rPr>
              <a:t>Příklad:</a:t>
            </a:r>
          </a:p>
        </p:txBody>
      </p:sp>
      <p:sp>
        <p:nvSpPr>
          <p:cNvPr id="3" name="Zástupný obsah 2">
            <a:extLst>
              <a:ext uri="{FF2B5EF4-FFF2-40B4-BE49-F238E27FC236}">
                <a16:creationId xmlns:a16="http://schemas.microsoft.com/office/drawing/2014/main" id="{22E3E92F-4087-4165-AAD5-0ACEAE75DE9F}"/>
              </a:ext>
            </a:extLst>
          </p:cNvPr>
          <p:cNvSpPr>
            <a:spLocks noGrp="1"/>
          </p:cNvSpPr>
          <p:nvPr>
            <p:ph idx="1"/>
          </p:nvPr>
        </p:nvSpPr>
        <p:spPr/>
        <p:txBody>
          <a:bodyPr>
            <a:normAutofit fontScale="77500" lnSpcReduction="20000"/>
          </a:bodyPr>
          <a:lstStyle/>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Na základě požadavků distribuce a omezení kapacit sestavte plán kapacit a plán zásobování. Na skladě HV je 10 ks oken požadované velikosti.</a:t>
            </a:r>
          </a:p>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K 1.4. Vaše firma musí dodat zákazníkovi </a:t>
            </a:r>
            <a:r>
              <a:rPr lang="cs-CZ" sz="1800" dirty="0">
                <a:latin typeface="Calibri" panose="020F0502020204030204" pitchFamily="34" charset="0"/>
                <a:ea typeface="Calibri" panose="020F0502020204030204" pitchFamily="34" charset="0"/>
                <a:cs typeface="Times New Roman" panose="02020603050405020304" pitchFamily="18" charset="0"/>
              </a:rPr>
              <a:t>700</a:t>
            </a:r>
            <a:r>
              <a:rPr lang="cs-CZ" sz="1800" dirty="0">
                <a:effectLst/>
                <a:latin typeface="Calibri" panose="020F0502020204030204" pitchFamily="34" charset="0"/>
                <a:ea typeface="Calibri" panose="020F0502020204030204" pitchFamily="34" charset="0"/>
                <a:cs typeface="Times New Roman" panose="02020603050405020304" pitchFamily="18" charset="0"/>
              </a:rPr>
              <a:t> plastových oken o velikosti 120x80. Spedice trvá 1 pracovní den</a:t>
            </a:r>
          </a:p>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Stroj se skládá z následujících součástek: A (dvojskla), B (plastový profil), C (</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těsnení</a:t>
            </a:r>
            <a:r>
              <a:rPr lang="cs-CZ" sz="1800" dirty="0">
                <a:effectLst/>
                <a:latin typeface="Calibri" panose="020F0502020204030204" pitchFamily="34" charset="0"/>
                <a:ea typeface="Calibri" panose="020F0502020204030204" pitchFamily="34" charset="0"/>
                <a:cs typeface="Times New Roman" panose="02020603050405020304" pitchFamily="18" charset="0"/>
              </a:rPr>
              <a:t>), D (kostra</a:t>
            </a:r>
            <a:r>
              <a:rPr lang="cs-CZ" sz="180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25000"/>
              </a:lnSpc>
              <a:spcAft>
                <a:spcPts val="1000"/>
              </a:spcAft>
            </a:pPr>
            <a:r>
              <a:rPr lang="cs-CZ" sz="1800">
                <a:effectLst/>
                <a:latin typeface="Calibri" panose="020F0502020204030204" pitchFamily="34" charset="0"/>
                <a:ea typeface="Calibri" panose="020F0502020204030204" pitchFamily="34" charset="0"/>
                <a:cs typeface="Times New Roman" panose="02020603050405020304" pitchFamily="18" charset="0"/>
              </a:rPr>
              <a:t>Podmínky nákupu:</a:t>
            </a:r>
          </a:p>
          <a:p>
            <a:pPr algn="just">
              <a:lnSpc>
                <a:spcPct val="125000"/>
              </a:lnSpc>
              <a:spcAft>
                <a:spcPts val="10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Všechny díly kupujete od dodavatelů</a:t>
            </a:r>
          </a:p>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Výsledný produkt montujete na svém závodě</a:t>
            </a:r>
          </a:p>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Uvnitř výrobního závodu taktéž probíhají následující operace: 1. řezání plastových profilů (K1=155ks/týden), 2. vložení kovové výztuhy (K2=100 ks/týden), 3. svaření profilů (K3=60ks/tý</a:t>
            </a:r>
            <a:r>
              <a:rPr lang="cs-CZ" sz="1800" dirty="0">
                <a:latin typeface="Calibri" panose="020F0502020204030204" pitchFamily="34" charset="0"/>
                <a:ea typeface="Calibri" panose="020F0502020204030204" pitchFamily="34" charset="0"/>
                <a:cs typeface="Times New Roman" panose="02020603050405020304" pitchFamily="18" charset="0"/>
              </a:rPr>
              <a:t>den</a:t>
            </a:r>
            <a:r>
              <a:rPr lang="cs-CZ" sz="1800" dirty="0">
                <a:effectLst/>
                <a:latin typeface="Calibri" panose="020F0502020204030204" pitchFamily="34" charset="0"/>
                <a:ea typeface="Calibri" panose="020F0502020204030204" pitchFamily="34" charset="0"/>
                <a:cs typeface="Times New Roman" panose="02020603050405020304" pitchFamily="18" charset="0"/>
              </a:rPr>
              <a:t>), 4. těsnění (K4=100ks/</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týd</a:t>
            </a:r>
            <a:r>
              <a:rPr lang="cs-CZ" sz="1800" dirty="0">
                <a:effectLst/>
                <a:latin typeface="Calibri" panose="020F0502020204030204" pitchFamily="34" charset="0"/>
                <a:ea typeface="Calibri" panose="020F0502020204030204" pitchFamily="34" charset="0"/>
                <a:cs typeface="Times New Roman" panose="02020603050405020304" pitchFamily="18" charset="0"/>
              </a:rPr>
              <a:t>), 5. zasklení (K5=50ks/</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týd</a:t>
            </a:r>
            <a:r>
              <a:rPr lang="cs-CZ" sz="1800" dirty="0">
                <a:effectLst/>
                <a:latin typeface="Calibri" panose="020F0502020204030204" pitchFamily="34" charset="0"/>
                <a:ea typeface="Calibri" panose="020F0502020204030204" pitchFamily="34" charset="0"/>
                <a:cs typeface="Times New Roman" panose="02020603050405020304" pitchFamily="18" charset="0"/>
              </a:rPr>
              <a:t>), 6. kompletace (K6=30ks/</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týd</a:t>
            </a:r>
            <a:r>
              <a:rPr lang="cs-CZ" sz="1800" dirty="0">
                <a:effectLst/>
                <a:latin typeface="Calibri" panose="020F0502020204030204" pitchFamily="34" charset="0"/>
                <a:ea typeface="Calibri" panose="020F0502020204030204" pitchFamily="34" charset="0"/>
                <a:cs typeface="Times New Roman" panose="02020603050405020304" pitchFamily="18" charset="0"/>
              </a:rPr>
              <a:t>), 7. balení (K7=160ks/</a:t>
            </a:r>
            <a:r>
              <a:rPr lang="cs-CZ" sz="1800" dirty="0" err="1">
                <a:effectLst/>
                <a:latin typeface="Calibri" panose="020F0502020204030204" pitchFamily="34" charset="0"/>
                <a:ea typeface="Calibri" panose="020F0502020204030204" pitchFamily="34" charset="0"/>
                <a:cs typeface="Times New Roman" panose="02020603050405020304" pitchFamily="18" charset="0"/>
              </a:rPr>
              <a:t>týd</a:t>
            </a:r>
            <a:r>
              <a:rPr lang="cs-CZ" sz="18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Kapacita skladu materiálu je 300 ks součástek všech materiálových prvků.</a:t>
            </a:r>
          </a:p>
          <a:p>
            <a:pPr algn="just">
              <a:lnSpc>
                <a:spcPct val="125000"/>
              </a:lnSpc>
              <a:spcAft>
                <a:spcPts val="1000"/>
              </a:spcAft>
            </a:pPr>
            <a:r>
              <a:rPr lang="cs-CZ" sz="1800" dirty="0">
                <a:effectLst/>
                <a:latin typeface="Calibri" panose="020F0502020204030204" pitchFamily="34" charset="0"/>
                <a:ea typeface="Calibri" panose="020F0502020204030204" pitchFamily="34" charset="0"/>
                <a:cs typeface="Times New Roman" panose="02020603050405020304" pitchFamily="18" charset="0"/>
              </a:rPr>
              <a:t>Sestavte plán kapacit, plán zásobování, výrobní plán a plán distribuce</a:t>
            </a:r>
          </a:p>
          <a:p>
            <a:endParaRPr lang="cs-CZ" dirty="0"/>
          </a:p>
        </p:txBody>
      </p:sp>
    </p:spTree>
    <p:extLst>
      <p:ext uri="{BB962C8B-B14F-4D97-AF65-F5344CB8AC3E}">
        <p14:creationId xmlns:p14="http://schemas.microsoft.com/office/powerpoint/2010/main" val="422133899"/>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8F85837-E952-4339-9AB7-F0DE3152DF9F}"/>
              </a:ext>
            </a:extLst>
          </p:cNvPr>
          <p:cNvSpPr>
            <a:spLocks noGrp="1"/>
          </p:cNvSpPr>
          <p:nvPr>
            <p:ph type="title"/>
          </p:nvPr>
        </p:nvSpPr>
        <p:spPr/>
        <p:txBody>
          <a:bodyPr/>
          <a:lstStyle/>
          <a:p>
            <a:r>
              <a:rPr lang="cs-CZ" b="1" dirty="0"/>
              <a:t>Plán distribuce:</a:t>
            </a:r>
          </a:p>
        </p:txBody>
      </p:sp>
      <p:sp>
        <p:nvSpPr>
          <p:cNvPr id="3" name="Zástupný obsah 2">
            <a:extLst>
              <a:ext uri="{FF2B5EF4-FFF2-40B4-BE49-F238E27FC236}">
                <a16:creationId xmlns:a16="http://schemas.microsoft.com/office/drawing/2014/main" id="{3943E69F-FCED-4DAF-B249-7DC2AAAA7AF3}"/>
              </a:ext>
            </a:extLst>
          </p:cNvPr>
          <p:cNvSpPr>
            <a:spLocks noGrp="1"/>
          </p:cNvSpPr>
          <p:nvPr>
            <p:ph idx="1"/>
          </p:nvPr>
        </p:nvSpPr>
        <p:spPr/>
        <p:txBody>
          <a:bodyPr/>
          <a:lstStyle/>
          <a:p>
            <a:r>
              <a:rPr lang="cs-CZ" dirty="0"/>
              <a:t>700ks/měsíc, 120x80 kde dni 1.4.</a:t>
            </a:r>
          </a:p>
          <a:p>
            <a:endParaRPr lang="cs-CZ" dirty="0"/>
          </a:p>
          <a:p>
            <a:pPr marL="0" indent="0">
              <a:buNone/>
            </a:pPr>
            <a:r>
              <a:rPr lang="cs-CZ" dirty="0"/>
              <a:t>             -10 ks</a:t>
            </a:r>
          </a:p>
          <a:p>
            <a:endParaRPr lang="cs-CZ" dirty="0"/>
          </a:p>
          <a:p>
            <a:r>
              <a:rPr lang="cs-CZ" dirty="0"/>
              <a:t>Výroba musí být ukončena do 31.03. 690 ks/měsíc</a:t>
            </a:r>
          </a:p>
          <a:p>
            <a:r>
              <a:rPr lang="cs-CZ" dirty="0"/>
              <a:t>Výrobky budou odváženy jednou za týden, vždy v Pá, zásoba HV do předchozího dne, 23 pracovní dny, v průměru za den tedy 30 oken</a:t>
            </a:r>
          </a:p>
          <a:p>
            <a:endParaRPr lang="cs-CZ" dirty="0"/>
          </a:p>
        </p:txBody>
      </p:sp>
      <p:sp>
        <p:nvSpPr>
          <p:cNvPr id="4" name="Šipka: dolů 3">
            <a:extLst>
              <a:ext uri="{FF2B5EF4-FFF2-40B4-BE49-F238E27FC236}">
                <a16:creationId xmlns:a16="http://schemas.microsoft.com/office/drawing/2014/main" id="{88C8625C-320A-4672-ABC9-CF896DE19739}"/>
              </a:ext>
            </a:extLst>
          </p:cNvPr>
          <p:cNvSpPr/>
          <p:nvPr/>
        </p:nvSpPr>
        <p:spPr>
          <a:xfrm>
            <a:off x="4490519" y="2625505"/>
            <a:ext cx="1339913" cy="80349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967801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DD7134-D5D8-4532-B109-AB3F700C5E50}"/>
              </a:ext>
            </a:extLst>
          </p:cNvPr>
          <p:cNvSpPr>
            <a:spLocks noGrp="1"/>
          </p:cNvSpPr>
          <p:nvPr>
            <p:ph type="title"/>
          </p:nvPr>
        </p:nvSpPr>
        <p:spPr/>
        <p:txBody>
          <a:bodyPr/>
          <a:lstStyle/>
          <a:p>
            <a:r>
              <a:rPr lang="cs-CZ" b="1" dirty="0"/>
              <a:t>Plán distribuce:</a:t>
            </a:r>
            <a:endParaRPr lang="cs-CZ" dirty="0"/>
          </a:p>
        </p:txBody>
      </p:sp>
      <p:sp>
        <p:nvSpPr>
          <p:cNvPr id="3" name="Zástupný obsah 2">
            <a:extLst>
              <a:ext uri="{FF2B5EF4-FFF2-40B4-BE49-F238E27FC236}">
                <a16:creationId xmlns:a16="http://schemas.microsoft.com/office/drawing/2014/main" id="{D1D7F196-CB62-4175-A0BA-26FE084192DB}"/>
              </a:ext>
            </a:extLst>
          </p:cNvPr>
          <p:cNvSpPr>
            <a:spLocks noGrp="1"/>
          </p:cNvSpPr>
          <p:nvPr>
            <p:ph idx="1"/>
          </p:nvPr>
        </p:nvSpPr>
        <p:spPr/>
        <p:txBody>
          <a:bodyPr/>
          <a:lstStyle/>
          <a:p>
            <a:r>
              <a:rPr lang="cs-CZ" dirty="0"/>
              <a:t>1-4.03.: odvoz za 3 dny-90 oken</a:t>
            </a:r>
          </a:p>
          <a:p>
            <a:r>
              <a:rPr lang="cs-CZ" dirty="0"/>
              <a:t>7-11.03.: odvoz za 5 dní- 150 oken</a:t>
            </a:r>
          </a:p>
          <a:p>
            <a:r>
              <a:rPr lang="cs-CZ" dirty="0"/>
              <a:t>14-18.03.: odvoz za 5 dní -150 oken</a:t>
            </a:r>
          </a:p>
          <a:p>
            <a:r>
              <a:rPr lang="cs-CZ" dirty="0"/>
              <a:t>21-25.03.: odvoz za 5 dní-  150 oken</a:t>
            </a:r>
          </a:p>
          <a:p>
            <a:r>
              <a:rPr lang="cs-CZ" dirty="0"/>
              <a:t>28-31.03.: odvoz za 5 dní-  150 oken</a:t>
            </a:r>
          </a:p>
        </p:txBody>
      </p:sp>
    </p:spTree>
    <p:extLst>
      <p:ext uri="{BB962C8B-B14F-4D97-AF65-F5344CB8AC3E}">
        <p14:creationId xmlns:p14="http://schemas.microsoft.com/office/powerpoint/2010/main" val="38939919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23ACD8A-B88F-4530-8939-713D274391D9}"/>
              </a:ext>
            </a:extLst>
          </p:cNvPr>
          <p:cNvSpPr>
            <a:spLocks noGrp="1"/>
          </p:cNvSpPr>
          <p:nvPr>
            <p:ph type="title"/>
          </p:nvPr>
        </p:nvSpPr>
        <p:spPr/>
        <p:txBody>
          <a:bodyPr/>
          <a:lstStyle/>
          <a:p>
            <a:r>
              <a:rPr lang="cs-CZ" b="1" dirty="0"/>
              <a:t>Plán výroby</a:t>
            </a:r>
          </a:p>
        </p:txBody>
      </p:sp>
      <p:sp>
        <p:nvSpPr>
          <p:cNvPr id="3" name="Zástupný obsah 2">
            <a:extLst>
              <a:ext uri="{FF2B5EF4-FFF2-40B4-BE49-F238E27FC236}">
                <a16:creationId xmlns:a16="http://schemas.microsoft.com/office/drawing/2014/main" id="{5E3E38D7-3CA6-474D-9F2D-7E762F507F62}"/>
              </a:ext>
            </a:extLst>
          </p:cNvPr>
          <p:cNvSpPr>
            <a:spLocks noGrp="1"/>
          </p:cNvSpPr>
          <p:nvPr>
            <p:ph idx="1"/>
          </p:nvPr>
        </p:nvSpPr>
        <p:spPr/>
        <p:txBody>
          <a:bodyPr/>
          <a:lstStyle/>
          <a:p>
            <a:r>
              <a:rPr lang="cs-CZ" dirty="0"/>
              <a:t>V době od 01.03. do 31.03. musí být realizována výroba 600 ks</a:t>
            </a:r>
          </a:p>
          <a:p>
            <a:r>
              <a:rPr lang="cs-CZ" dirty="0"/>
              <a:t>Průběh výroby </a:t>
            </a:r>
          </a:p>
          <a:p>
            <a:endParaRPr lang="cs-CZ" dirty="0"/>
          </a:p>
          <a:p>
            <a:endParaRPr lang="cs-CZ" dirty="0"/>
          </a:p>
          <a:p>
            <a:endParaRPr lang="cs-CZ" dirty="0"/>
          </a:p>
          <a:p>
            <a:endParaRPr lang="cs-CZ" dirty="0"/>
          </a:p>
          <a:p>
            <a:pPr marL="0" indent="0">
              <a:buNone/>
            </a:pPr>
            <a:r>
              <a:rPr lang="cs-CZ" dirty="0"/>
              <a:t> </a:t>
            </a:r>
          </a:p>
        </p:txBody>
      </p:sp>
      <p:sp>
        <p:nvSpPr>
          <p:cNvPr id="4" name="TextovéPole 3">
            <a:extLst>
              <a:ext uri="{FF2B5EF4-FFF2-40B4-BE49-F238E27FC236}">
                <a16:creationId xmlns:a16="http://schemas.microsoft.com/office/drawing/2014/main" id="{510A176A-7E20-4CDA-A222-3976F98F0350}"/>
              </a:ext>
            </a:extLst>
          </p:cNvPr>
          <p:cNvSpPr txBox="1"/>
          <p:nvPr/>
        </p:nvSpPr>
        <p:spPr>
          <a:xfrm>
            <a:off x="1754471" y="3340064"/>
            <a:ext cx="840829" cy="646331"/>
          </a:xfrm>
          <a:prstGeom prst="rect">
            <a:avLst/>
          </a:prstGeom>
          <a:noFill/>
          <a:ln>
            <a:solidFill>
              <a:schemeClr val="tx2"/>
            </a:solidFill>
          </a:ln>
        </p:spPr>
        <p:txBody>
          <a:bodyPr wrap="square" rtlCol="0">
            <a:spAutoFit/>
          </a:bodyPr>
          <a:lstStyle/>
          <a:p>
            <a:r>
              <a:rPr lang="cs-CZ" dirty="0"/>
              <a:t>1</a:t>
            </a:r>
          </a:p>
          <a:p>
            <a:r>
              <a:rPr lang="cs-CZ" dirty="0"/>
              <a:t>K=155</a:t>
            </a:r>
          </a:p>
        </p:txBody>
      </p:sp>
      <p:sp>
        <p:nvSpPr>
          <p:cNvPr id="5" name="TextovéPole 4">
            <a:extLst>
              <a:ext uri="{FF2B5EF4-FFF2-40B4-BE49-F238E27FC236}">
                <a16:creationId xmlns:a16="http://schemas.microsoft.com/office/drawing/2014/main" id="{BAC6A0F9-7A1E-41ED-8939-D9E8198505C9}"/>
              </a:ext>
            </a:extLst>
          </p:cNvPr>
          <p:cNvSpPr txBox="1"/>
          <p:nvPr/>
        </p:nvSpPr>
        <p:spPr>
          <a:xfrm>
            <a:off x="4581001" y="3324430"/>
            <a:ext cx="840829" cy="646331"/>
          </a:xfrm>
          <a:prstGeom prst="rect">
            <a:avLst/>
          </a:prstGeom>
          <a:noFill/>
          <a:ln>
            <a:solidFill>
              <a:schemeClr val="tx2"/>
            </a:solidFill>
          </a:ln>
        </p:spPr>
        <p:txBody>
          <a:bodyPr wrap="square" rtlCol="0">
            <a:spAutoFit/>
          </a:bodyPr>
          <a:lstStyle/>
          <a:p>
            <a:r>
              <a:rPr lang="cs-CZ" dirty="0"/>
              <a:t>3</a:t>
            </a:r>
          </a:p>
          <a:p>
            <a:r>
              <a:rPr lang="cs-CZ" dirty="0"/>
              <a:t>K=60</a:t>
            </a:r>
          </a:p>
        </p:txBody>
      </p:sp>
      <p:sp>
        <p:nvSpPr>
          <p:cNvPr id="6" name="TextovéPole 5">
            <a:extLst>
              <a:ext uri="{FF2B5EF4-FFF2-40B4-BE49-F238E27FC236}">
                <a16:creationId xmlns:a16="http://schemas.microsoft.com/office/drawing/2014/main" id="{6469F50C-7723-4138-AD9E-835E8D6C0F28}"/>
              </a:ext>
            </a:extLst>
          </p:cNvPr>
          <p:cNvSpPr txBox="1"/>
          <p:nvPr/>
        </p:nvSpPr>
        <p:spPr>
          <a:xfrm>
            <a:off x="3138527" y="3340064"/>
            <a:ext cx="840829" cy="646331"/>
          </a:xfrm>
          <a:prstGeom prst="rect">
            <a:avLst/>
          </a:prstGeom>
          <a:noFill/>
          <a:ln>
            <a:solidFill>
              <a:schemeClr val="tx2"/>
            </a:solidFill>
          </a:ln>
        </p:spPr>
        <p:txBody>
          <a:bodyPr wrap="square" rtlCol="0">
            <a:spAutoFit/>
          </a:bodyPr>
          <a:lstStyle/>
          <a:p>
            <a:r>
              <a:rPr lang="cs-CZ" dirty="0"/>
              <a:t>2</a:t>
            </a:r>
          </a:p>
          <a:p>
            <a:r>
              <a:rPr lang="cs-CZ" dirty="0"/>
              <a:t>K=100</a:t>
            </a:r>
          </a:p>
        </p:txBody>
      </p:sp>
      <p:sp>
        <p:nvSpPr>
          <p:cNvPr id="7" name="TextovéPole 6">
            <a:extLst>
              <a:ext uri="{FF2B5EF4-FFF2-40B4-BE49-F238E27FC236}">
                <a16:creationId xmlns:a16="http://schemas.microsoft.com/office/drawing/2014/main" id="{7F2A44B1-2763-4516-B960-6A9D47706891}"/>
              </a:ext>
            </a:extLst>
          </p:cNvPr>
          <p:cNvSpPr txBox="1"/>
          <p:nvPr/>
        </p:nvSpPr>
        <p:spPr>
          <a:xfrm>
            <a:off x="6023475" y="3324431"/>
            <a:ext cx="840829" cy="646331"/>
          </a:xfrm>
          <a:prstGeom prst="rect">
            <a:avLst/>
          </a:prstGeom>
          <a:noFill/>
          <a:ln>
            <a:solidFill>
              <a:schemeClr val="tx2"/>
            </a:solidFill>
          </a:ln>
        </p:spPr>
        <p:txBody>
          <a:bodyPr wrap="square" rtlCol="0">
            <a:spAutoFit/>
          </a:bodyPr>
          <a:lstStyle/>
          <a:p>
            <a:r>
              <a:rPr lang="cs-CZ" dirty="0"/>
              <a:t>4</a:t>
            </a:r>
          </a:p>
          <a:p>
            <a:r>
              <a:rPr lang="cs-CZ" dirty="0"/>
              <a:t>K=100</a:t>
            </a:r>
          </a:p>
        </p:txBody>
      </p:sp>
      <p:sp>
        <p:nvSpPr>
          <p:cNvPr id="8" name="TextovéPole 7">
            <a:extLst>
              <a:ext uri="{FF2B5EF4-FFF2-40B4-BE49-F238E27FC236}">
                <a16:creationId xmlns:a16="http://schemas.microsoft.com/office/drawing/2014/main" id="{11B73EC8-AA40-44C2-A936-251A18FE59DB}"/>
              </a:ext>
            </a:extLst>
          </p:cNvPr>
          <p:cNvSpPr txBox="1"/>
          <p:nvPr/>
        </p:nvSpPr>
        <p:spPr>
          <a:xfrm>
            <a:off x="7407531" y="3342243"/>
            <a:ext cx="840829" cy="646331"/>
          </a:xfrm>
          <a:prstGeom prst="rect">
            <a:avLst/>
          </a:prstGeom>
          <a:noFill/>
          <a:ln>
            <a:solidFill>
              <a:schemeClr val="tx2"/>
            </a:solidFill>
          </a:ln>
        </p:spPr>
        <p:txBody>
          <a:bodyPr wrap="square" rtlCol="0">
            <a:spAutoFit/>
          </a:bodyPr>
          <a:lstStyle/>
          <a:p>
            <a:r>
              <a:rPr lang="cs-CZ" dirty="0"/>
              <a:t>5</a:t>
            </a:r>
          </a:p>
          <a:p>
            <a:r>
              <a:rPr lang="cs-CZ" dirty="0"/>
              <a:t>K=50</a:t>
            </a:r>
          </a:p>
        </p:txBody>
      </p:sp>
      <p:sp>
        <p:nvSpPr>
          <p:cNvPr id="9" name="TextovéPole 8">
            <a:extLst>
              <a:ext uri="{FF2B5EF4-FFF2-40B4-BE49-F238E27FC236}">
                <a16:creationId xmlns:a16="http://schemas.microsoft.com/office/drawing/2014/main" id="{4C033632-5F2C-44D3-BC0D-B09043CF1DAC}"/>
              </a:ext>
            </a:extLst>
          </p:cNvPr>
          <p:cNvSpPr txBox="1"/>
          <p:nvPr/>
        </p:nvSpPr>
        <p:spPr>
          <a:xfrm>
            <a:off x="8811931" y="3299579"/>
            <a:ext cx="840829" cy="646331"/>
          </a:xfrm>
          <a:prstGeom prst="rect">
            <a:avLst/>
          </a:prstGeom>
          <a:noFill/>
          <a:ln>
            <a:solidFill>
              <a:schemeClr val="tx2"/>
            </a:solidFill>
          </a:ln>
        </p:spPr>
        <p:txBody>
          <a:bodyPr wrap="square" rtlCol="0">
            <a:spAutoFit/>
          </a:bodyPr>
          <a:lstStyle/>
          <a:p>
            <a:r>
              <a:rPr lang="cs-CZ" dirty="0"/>
              <a:t>6</a:t>
            </a:r>
          </a:p>
          <a:p>
            <a:r>
              <a:rPr lang="cs-CZ" dirty="0"/>
              <a:t>K=40</a:t>
            </a:r>
          </a:p>
        </p:txBody>
      </p:sp>
      <p:sp>
        <p:nvSpPr>
          <p:cNvPr id="13" name="Ovál 12">
            <a:extLst>
              <a:ext uri="{FF2B5EF4-FFF2-40B4-BE49-F238E27FC236}">
                <a16:creationId xmlns:a16="http://schemas.microsoft.com/office/drawing/2014/main" id="{477D431C-8334-4DCB-B3F7-DCEB2246DE36}"/>
              </a:ext>
            </a:extLst>
          </p:cNvPr>
          <p:cNvSpPr/>
          <p:nvPr/>
        </p:nvSpPr>
        <p:spPr>
          <a:xfrm>
            <a:off x="8693527" y="2695073"/>
            <a:ext cx="1399407" cy="2117558"/>
          </a:xfrm>
          <a:prstGeom prst="ellipse">
            <a:avLst/>
          </a:prstGeom>
          <a:noFill/>
          <a:ln w="317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cs-CZ"/>
          </a:p>
        </p:txBody>
      </p:sp>
      <p:cxnSp>
        <p:nvCxnSpPr>
          <p:cNvPr id="15" name="Přímá spojnice se šipkou 14">
            <a:extLst>
              <a:ext uri="{FF2B5EF4-FFF2-40B4-BE49-F238E27FC236}">
                <a16:creationId xmlns:a16="http://schemas.microsoft.com/office/drawing/2014/main" id="{93C0B2D8-CBEC-4C6E-8E73-F8D37BB8F877}"/>
              </a:ext>
            </a:extLst>
          </p:cNvPr>
          <p:cNvCxnSpPr>
            <a:stCxn id="4" idx="3"/>
            <a:endCxn id="6" idx="1"/>
          </p:cNvCxnSpPr>
          <p:nvPr/>
        </p:nvCxnSpPr>
        <p:spPr>
          <a:xfrm>
            <a:off x="2595300" y="3663230"/>
            <a:ext cx="54322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6" name="Přímá spojnice se šipkou 15">
            <a:extLst>
              <a:ext uri="{FF2B5EF4-FFF2-40B4-BE49-F238E27FC236}">
                <a16:creationId xmlns:a16="http://schemas.microsoft.com/office/drawing/2014/main" id="{D2C5B184-EE10-4F0F-89BB-EDE1B5759981}"/>
              </a:ext>
            </a:extLst>
          </p:cNvPr>
          <p:cNvCxnSpPr/>
          <p:nvPr/>
        </p:nvCxnSpPr>
        <p:spPr>
          <a:xfrm>
            <a:off x="3979356" y="3622745"/>
            <a:ext cx="54322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7" name="Přímá spojnice se šipkou 16">
            <a:extLst>
              <a:ext uri="{FF2B5EF4-FFF2-40B4-BE49-F238E27FC236}">
                <a16:creationId xmlns:a16="http://schemas.microsoft.com/office/drawing/2014/main" id="{6958CD94-C3C8-454B-9D61-0A3FA68F6B4E}"/>
              </a:ext>
            </a:extLst>
          </p:cNvPr>
          <p:cNvCxnSpPr/>
          <p:nvPr/>
        </p:nvCxnSpPr>
        <p:spPr>
          <a:xfrm>
            <a:off x="5421830" y="3607520"/>
            <a:ext cx="54322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8" name="Přímá spojnice se šipkou 17">
            <a:extLst>
              <a:ext uri="{FF2B5EF4-FFF2-40B4-BE49-F238E27FC236}">
                <a16:creationId xmlns:a16="http://schemas.microsoft.com/office/drawing/2014/main" id="{1FC412B4-5DDF-4C42-8A66-2D8AF6F95ACC}"/>
              </a:ext>
            </a:extLst>
          </p:cNvPr>
          <p:cNvCxnSpPr/>
          <p:nvPr/>
        </p:nvCxnSpPr>
        <p:spPr>
          <a:xfrm>
            <a:off x="6864304" y="3607520"/>
            <a:ext cx="54322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19" name="Přímá spojnice se šipkou 18">
            <a:extLst>
              <a:ext uri="{FF2B5EF4-FFF2-40B4-BE49-F238E27FC236}">
                <a16:creationId xmlns:a16="http://schemas.microsoft.com/office/drawing/2014/main" id="{B47BB0A5-2A1B-4FAD-8482-8858DE310CE4}"/>
              </a:ext>
            </a:extLst>
          </p:cNvPr>
          <p:cNvCxnSpPr/>
          <p:nvPr/>
        </p:nvCxnSpPr>
        <p:spPr>
          <a:xfrm>
            <a:off x="8248360" y="3607520"/>
            <a:ext cx="543227"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20" name="TextovéPole 19">
            <a:extLst>
              <a:ext uri="{FF2B5EF4-FFF2-40B4-BE49-F238E27FC236}">
                <a16:creationId xmlns:a16="http://schemas.microsoft.com/office/drawing/2014/main" id="{054226F3-CFDF-47FA-AF70-88028F0C13FE}"/>
              </a:ext>
            </a:extLst>
          </p:cNvPr>
          <p:cNvSpPr txBox="1"/>
          <p:nvPr/>
        </p:nvSpPr>
        <p:spPr>
          <a:xfrm>
            <a:off x="10331329" y="3340064"/>
            <a:ext cx="840829" cy="646331"/>
          </a:xfrm>
          <a:prstGeom prst="rect">
            <a:avLst/>
          </a:prstGeom>
          <a:noFill/>
          <a:ln>
            <a:solidFill>
              <a:schemeClr val="tx2"/>
            </a:solidFill>
          </a:ln>
        </p:spPr>
        <p:txBody>
          <a:bodyPr wrap="square" rtlCol="0">
            <a:spAutoFit/>
          </a:bodyPr>
          <a:lstStyle/>
          <a:p>
            <a:r>
              <a:rPr lang="cs-CZ" dirty="0"/>
              <a:t>7</a:t>
            </a:r>
          </a:p>
          <a:p>
            <a:r>
              <a:rPr lang="cs-CZ" dirty="0"/>
              <a:t>K=160</a:t>
            </a:r>
          </a:p>
        </p:txBody>
      </p:sp>
      <p:cxnSp>
        <p:nvCxnSpPr>
          <p:cNvPr id="21" name="Přímá spojnice se šipkou 20">
            <a:extLst>
              <a:ext uri="{FF2B5EF4-FFF2-40B4-BE49-F238E27FC236}">
                <a16:creationId xmlns:a16="http://schemas.microsoft.com/office/drawing/2014/main" id="{C96D8F94-4CA7-47C2-9850-28DFB9E2EE26}"/>
              </a:ext>
            </a:extLst>
          </p:cNvPr>
          <p:cNvCxnSpPr>
            <a:cxnSpLocks/>
            <a:endCxn id="20" idx="1"/>
          </p:cNvCxnSpPr>
          <p:nvPr/>
        </p:nvCxnSpPr>
        <p:spPr>
          <a:xfrm>
            <a:off x="9652760" y="3637412"/>
            <a:ext cx="678569" cy="2581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1" name="TextovéPole 10">
            <a:extLst>
              <a:ext uri="{FF2B5EF4-FFF2-40B4-BE49-F238E27FC236}">
                <a16:creationId xmlns:a16="http://schemas.microsoft.com/office/drawing/2014/main" id="{AC4D44A1-8320-47CE-954A-2C8819985D68}"/>
              </a:ext>
            </a:extLst>
          </p:cNvPr>
          <p:cNvSpPr txBox="1"/>
          <p:nvPr/>
        </p:nvSpPr>
        <p:spPr>
          <a:xfrm>
            <a:off x="8883372" y="4876659"/>
            <a:ext cx="1209562" cy="369332"/>
          </a:xfrm>
          <a:prstGeom prst="rect">
            <a:avLst/>
          </a:prstGeom>
          <a:noFill/>
        </p:spPr>
        <p:txBody>
          <a:bodyPr wrap="none" rtlCol="0">
            <a:spAutoFit/>
          </a:bodyPr>
          <a:lstStyle/>
          <a:p>
            <a:r>
              <a:rPr lang="cs-CZ" dirty="0">
                <a:solidFill>
                  <a:srgbClr val="FF0000"/>
                </a:solidFill>
              </a:rPr>
              <a:t>Úzké místo</a:t>
            </a:r>
          </a:p>
        </p:txBody>
      </p:sp>
      <p:cxnSp>
        <p:nvCxnSpPr>
          <p:cNvPr id="14" name="Přímá spojnice se šipkou 13">
            <a:extLst>
              <a:ext uri="{FF2B5EF4-FFF2-40B4-BE49-F238E27FC236}">
                <a16:creationId xmlns:a16="http://schemas.microsoft.com/office/drawing/2014/main" id="{F164F4C1-13EE-488E-A9E0-EC050A56B9FC}"/>
              </a:ext>
            </a:extLst>
          </p:cNvPr>
          <p:cNvCxnSpPr/>
          <p:nvPr/>
        </p:nvCxnSpPr>
        <p:spPr>
          <a:xfrm flipH="1">
            <a:off x="2761307" y="4399984"/>
            <a:ext cx="5487053"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2" name="TextovéPole 21">
            <a:extLst>
              <a:ext uri="{FF2B5EF4-FFF2-40B4-BE49-F238E27FC236}">
                <a16:creationId xmlns:a16="http://schemas.microsoft.com/office/drawing/2014/main" id="{96E77C8D-4AD2-41EB-8C26-8B0FB91C06DA}"/>
              </a:ext>
            </a:extLst>
          </p:cNvPr>
          <p:cNvSpPr txBox="1"/>
          <p:nvPr/>
        </p:nvSpPr>
        <p:spPr>
          <a:xfrm>
            <a:off x="5234327" y="4447591"/>
            <a:ext cx="530915" cy="369332"/>
          </a:xfrm>
          <a:prstGeom prst="rect">
            <a:avLst/>
          </a:prstGeom>
          <a:noFill/>
        </p:spPr>
        <p:txBody>
          <a:bodyPr wrap="none" rtlCol="0">
            <a:spAutoFit/>
          </a:bodyPr>
          <a:lstStyle/>
          <a:p>
            <a:r>
              <a:rPr lang="cs-CZ" dirty="0" err="1">
                <a:solidFill>
                  <a:srgbClr val="FF0000"/>
                </a:solidFill>
              </a:rPr>
              <a:t>Pull</a:t>
            </a:r>
            <a:endParaRPr lang="cs-CZ" dirty="0">
              <a:solidFill>
                <a:srgbClr val="FF0000"/>
              </a:solidFill>
            </a:endParaRPr>
          </a:p>
        </p:txBody>
      </p:sp>
      <p:cxnSp>
        <p:nvCxnSpPr>
          <p:cNvPr id="23" name="Přímá spojnice se šipkou 22">
            <a:extLst>
              <a:ext uri="{FF2B5EF4-FFF2-40B4-BE49-F238E27FC236}">
                <a16:creationId xmlns:a16="http://schemas.microsoft.com/office/drawing/2014/main" id="{8D907F0E-E189-4CB3-955B-AAE25ECE1408}"/>
              </a:ext>
            </a:extLst>
          </p:cNvPr>
          <p:cNvCxnSpPr>
            <a:cxnSpLocks/>
          </p:cNvCxnSpPr>
          <p:nvPr/>
        </p:nvCxnSpPr>
        <p:spPr>
          <a:xfrm>
            <a:off x="9920159" y="4447591"/>
            <a:ext cx="1251999"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5" name="TextovéPole 24">
            <a:extLst>
              <a:ext uri="{FF2B5EF4-FFF2-40B4-BE49-F238E27FC236}">
                <a16:creationId xmlns:a16="http://schemas.microsoft.com/office/drawing/2014/main" id="{3D164574-08F0-4068-B633-59BDE35DD822}"/>
              </a:ext>
            </a:extLst>
          </p:cNvPr>
          <p:cNvSpPr txBox="1"/>
          <p:nvPr/>
        </p:nvSpPr>
        <p:spPr>
          <a:xfrm>
            <a:off x="10124511" y="4507327"/>
            <a:ext cx="636713" cy="369332"/>
          </a:xfrm>
          <a:prstGeom prst="rect">
            <a:avLst/>
          </a:prstGeom>
          <a:noFill/>
        </p:spPr>
        <p:txBody>
          <a:bodyPr wrap="none" rtlCol="0">
            <a:spAutoFit/>
          </a:bodyPr>
          <a:lstStyle/>
          <a:p>
            <a:r>
              <a:rPr lang="cs-CZ" dirty="0" err="1">
                <a:solidFill>
                  <a:srgbClr val="FF0000"/>
                </a:solidFill>
              </a:rPr>
              <a:t>Push</a:t>
            </a:r>
            <a:endParaRPr lang="cs-CZ" dirty="0">
              <a:solidFill>
                <a:srgbClr val="FF0000"/>
              </a:solidFill>
            </a:endParaRPr>
          </a:p>
        </p:txBody>
      </p:sp>
    </p:spTree>
    <p:extLst>
      <p:ext uri="{BB962C8B-B14F-4D97-AF65-F5344CB8AC3E}">
        <p14:creationId xmlns:p14="http://schemas.microsoft.com/office/powerpoint/2010/main" val="4120580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F5650-42F3-4871-A95D-E82AB129CBFE}"/>
              </a:ext>
            </a:extLst>
          </p:cNvPr>
          <p:cNvSpPr>
            <a:spLocks noGrp="1"/>
          </p:cNvSpPr>
          <p:nvPr>
            <p:ph type="title"/>
          </p:nvPr>
        </p:nvSpPr>
        <p:spPr/>
        <p:txBody>
          <a:bodyPr/>
          <a:lstStyle/>
          <a:p>
            <a:r>
              <a:rPr lang="cs-CZ" b="1" dirty="0"/>
              <a:t>Plán výroby</a:t>
            </a:r>
          </a:p>
        </p:txBody>
      </p:sp>
      <p:sp>
        <p:nvSpPr>
          <p:cNvPr id="3" name="Zástupný obsah 2">
            <a:extLst>
              <a:ext uri="{FF2B5EF4-FFF2-40B4-BE49-F238E27FC236}">
                <a16:creationId xmlns:a16="http://schemas.microsoft.com/office/drawing/2014/main" id="{11E4D1D7-00D9-44A5-936D-963D23AB7EE7}"/>
              </a:ext>
            </a:extLst>
          </p:cNvPr>
          <p:cNvSpPr>
            <a:spLocks noGrp="1"/>
          </p:cNvSpPr>
          <p:nvPr>
            <p:ph idx="1"/>
          </p:nvPr>
        </p:nvSpPr>
        <p:spPr/>
        <p:txBody>
          <a:bodyPr>
            <a:normAutofit/>
          </a:bodyPr>
          <a:lstStyle/>
          <a:p>
            <a:pPr marL="0" indent="0">
              <a:buNone/>
            </a:pPr>
            <a:r>
              <a:rPr lang="cs-CZ" dirty="0"/>
              <a:t>Kapacita ÚM=40ks, požadavek 30ks. Varianty: další zakázky/kooperace/snížení kapacity: zkrácení směny apod)</a:t>
            </a:r>
          </a:p>
          <a:p>
            <a:r>
              <a:rPr lang="cs-CZ" dirty="0"/>
              <a:t>1-4.03.: výroba 120 oken (4 dny), odvoz za 3 dny-90 oken,</a:t>
            </a:r>
          </a:p>
          <a:p>
            <a:r>
              <a:rPr lang="cs-CZ" dirty="0"/>
              <a:t>7-11.03.: výroba 150 oken (5 dny), odvoz za 5 dní- 150 oken,</a:t>
            </a:r>
          </a:p>
          <a:p>
            <a:r>
              <a:rPr lang="cs-CZ" dirty="0"/>
              <a:t>14-18.03.: výroba 150 oken (5 dny), odvoz za 5 dní -150 oken,</a:t>
            </a:r>
          </a:p>
          <a:p>
            <a:r>
              <a:rPr lang="cs-CZ" dirty="0"/>
              <a:t>21-25.03.: výroba 150 oken (5 dny), odvoz za 5 dní-  150 oken,</a:t>
            </a:r>
          </a:p>
          <a:p>
            <a:r>
              <a:rPr lang="cs-CZ" dirty="0"/>
              <a:t>28-31.03.: výroba 120 oken (4 dny), odvoz za 5 dní-  150 oken.</a:t>
            </a:r>
          </a:p>
        </p:txBody>
      </p:sp>
    </p:spTree>
    <p:extLst>
      <p:ext uri="{BB962C8B-B14F-4D97-AF65-F5344CB8AC3E}">
        <p14:creationId xmlns:p14="http://schemas.microsoft.com/office/powerpoint/2010/main" val="691618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44C96C-0686-4BB8-A80C-782F66AE83A3}"/>
              </a:ext>
            </a:extLst>
          </p:cNvPr>
          <p:cNvSpPr>
            <a:spLocks noGrp="1"/>
          </p:cNvSpPr>
          <p:nvPr>
            <p:ph type="title"/>
          </p:nvPr>
        </p:nvSpPr>
        <p:spPr/>
        <p:txBody>
          <a:bodyPr/>
          <a:lstStyle/>
          <a:p>
            <a:r>
              <a:rPr lang="cs-CZ" b="1" dirty="0"/>
              <a:t>Plán výroby- průběh výroby</a:t>
            </a:r>
          </a:p>
        </p:txBody>
      </p:sp>
      <p:pic>
        <p:nvPicPr>
          <p:cNvPr id="32" name="Obrázek 31">
            <a:extLst>
              <a:ext uri="{FF2B5EF4-FFF2-40B4-BE49-F238E27FC236}">
                <a16:creationId xmlns:a16="http://schemas.microsoft.com/office/drawing/2014/main" id="{BAC09FF4-61F8-4353-B39F-A05003BFD1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9226" y="1580355"/>
            <a:ext cx="9474547" cy="4220370"/>
          </a:xfrm>
          <a:prstGeom prst="rect">
            <a:avLst/>
          </a:prstGeom>
        </p:spPr>
      </p:pic>
    </p:spTree>
    <p:extLst>
      <p:ext uri="{BB962C8B-B14F-4D97-AF65-F5344CB8AC3E}">
        <p14:creationId xmlns:p14="http://schemas.microsoft.com/office/powerpoint/2010/main" val="8481103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8EC4B9-C329-4338-9587-D2334EC20DF8}"/>
              </a:ext>
            </a:extLst>
          </p:cNvPr>
          <p:cNvSpPr>
            <a:spLocks noGrp="1"/>
          </p:cNvSpPr>
          <p:nvPr>
            <p:ph type="title"/>
          </p:nvPr>
        </p:nvSpPr>
        <p:spPr/>
        <p:txBody>
          <a:bodyPr/>
          <a:lstStyle/>
          <a:p>
            <a:r>
              <a:rPr lang="cs-CZ" b="1" dirty="0"/>
              <a:t>Plán kapacit</a:t>
            </a:r>
          </a:p>
        </p:txBody>
      </p:sp>
      <p:sp>
        <p:nvSpPr>
          <p:cNvPr id="3" name="Zástupný obsah 2">
            <a:extLst>
              <a:ext uri="{FF2B5EF4-FFF2-40B4-BE49-F238E27FC236}">
                <a16:creationId xmlns:a16="http://schemas.microsoft.com/office/drawing/2014/main" id="{3E4062DB-D55C-4A4A-B793-09BA6D2F843D}"/>
              </a:ext>
            </a:extLst>
          </p:cNvPr>
          <p:cNvSpPr>
            <a:spLocks noGrp="1"/>
          </p:cNvSpPr>
          <p:nvPr>
            <p:ph idx="1"/>
          </p:nvPr>
        </p:nvSpPr>
        <p:spPr/>
        <p:txBody>
          <a:bodyPr/>
          <a:lstStyle/>
          <a:p>
            <a:r>
              <a:rPr lang="cs-CZ" dirty="0"/>
              <a:t>Kapacita ÚM=40ks, požadavek 30ks. Varianty: další zakázky/kooperace/snížení kapacity: zkrácení směny apod)</a:t>
            </a:r>
          </a:p>
          <a:p>
            <a:r>
              <a:rPr lang="cs-CZ" dirty="0"/>
              <a:t>Které pracoviště na kolik využije svoji kapacitu během jednotlivých směn</a:t>
            </a:r>
          </a:p>
        </p:txBody>
      </p:sp>
    </p:spTree>
    <p:extLst>
      <p:ext uri="{BB962C8B-B14F-4D97-AF65-F5344CB8AC3E}">
        <p14:creationId xmlns:p14="http://schemas.microsoft.com/office/powerpoint/2010/main" val="535395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86A3AE9-0AF4-45D1-B859-67DC249DBBE7}"/>
              </a:ext>
            </a:extLst>
          </p:cNvPr>
          <p:cNvSpPr>
            <a:spLocks noGrp="1"/>
          </p:cNvSpPr>
          <p:nvPr>
            <p:ph type="title"/>
          </p:nvPr>
        </p:nvSpPr>
        <p:spPr/>
        <p:txBody>
          <a:bodyPr/>
          <a:lstStyle/>
          <a:p>
            <a:r>
              <a:rPr lang="cs-CZ" b="1" dirty="0"/>
              <a:t>Plán zásob</a:t>
            </a:r>
          </a:p>
        </p:txBody>
      </p:sp>
      <p:sp>
        <p:nvSpPr>
          <p:cNvPr id="3" name="Zástupný obsah 2">
            <a:extLst>
              <a:ext uri="{FF2B5EF4-FFF2-40B4-BE49-F238E27FC236}">
                <a16:creationId xmlns:a16="http://schemas.microsoft.com/office/drawing/2014/main" id="{D34809CE-1CA8-42AC-9398-4BC98B52A884}"/>
              </a:ext>
            </a:extLst>
          </p:cNvPr>
          <p:cNvSpPr>
            <a:spLocks noGrp="1"/>
          </p:cNvSpPr>
          <p:nvPr>
            <p:ph idx="1"/>
          </p:nvPr>
        </p:nvSpPr>
        <p:spPr/>
        <p:txBody>
          <a:bodyPr/>
          <a:lstStyle/>
          <a:p>
            <a:r>
              <a:rPr lang="cs-CZ" dirty="0"/>
              <a:t>Bilanční rovnice zásob PZ+N=S+KZ, NZ, ČNZ</a:t>
            </a:r>
          </a:p>
          <a:p>
            <a:r>
              <a:rPr lang="cs-CZ" dirty="0"/>
              <a:t>Plán nákupu (dodávek jednotlivých materiálů během období)</a:t>
            </a:r>
          </a:p>
          <a:p>
            <a:r>
              <a:rPr lang="cs-CZ" dirty="0"/>
              <a:t>Stanovení potřebné výší pojistné zásoby</a:t>
            </a:r>
          </a:p>
        </p:txBody>
      </p:sp>
    </p:spTree>
    <p:extLst>
      <p:ext uri="{BB962C8B-B14F-4D97-AF65-F5344CB8AC3E}">
        <p14:creationId xmlns:p14="http://schemas.microsoft.com/office/powerpoint/2010/main" val="21579413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63395E0-4E2C-4418-89BC-46BE13BC052E}"/>
              </a:ext>
            </a:extLst>
          </p:cNvPr>
          <p:cNvSpPr>
            <a:spLocks noGrp="1"/>
          </p:cNvSpPr>
          <p:nvPr>
            <p:ph type="title"/>
          </p:nvPr>
        </p:nvSpPr>
        <p:spPr/>
        <p:txBody>
          <a:bodyPr/>
          <a:lstStyle/>
          <a:p>
            <a:r>
              <a:rPr lang="cs-CZ" b="1" dirty="0"/>
              <a:t>Strategická úroveň rozhodování</a:t>
            </a:r>
          </a:p>
        </p:txBody>
      </p:sp>
      <p:sp>
        <p:nvSpPr>
          <p:cNvPr id="3" name="Zástupný obsah 2">
            <a:extLst>
              <a:ext uri="{FF2B5EF4-FFF2-40B4-BE49-F238E27FC236}">
                <a16:creationId xmlns:a16="http://schemas.microsoft.com/office/drawing/2014/main" id="{06A7E8C5-0860-4794-A406-A64CFFB79775}"/>
              </a:ext>
            </a:extLst>
          </p:cNvPr>
          <p:cNvSpPr>
            <a:spLocks noGrp="1"/>
          </p:cNvSpPr>
          <p:nvPr>
            <p:ph idx="1"/>
          </p:nvPr>
        </p:nvSpPr>
        <p:spPr/>
        <p:txBody>
          <a:bodyPr>
            <a:normAutofit/>
          </a:bodyPr>
          <a:lstStyle/>
          <a:p>
            <a:pPr marL="0" indent="0" algn="just">
              <a:lnSpc>
                <a:spcPct val="150000"/>
              </a:lnSpc>
              <a:spcBef>
                <a:spcPts val="600"/>
              </a:spcBef>
              <a:spcAft>
                <a:spcPts val="600"/>
              </a:spcAft>
              <a:buNone/>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Strategické rozhodování</a:t>
            </a:r>
            <a:r>
              <a:rPr lang="cs-CZ" sz="1800" dirty="0">
                <a:effectLst/>
                <a:latin typeface="Calibri" panose="020F0502020204030204" pitchFamily="34" charset="0"/>
                <a:ea typeface="Calibri" panose="020F0502020204030204" pitchFamily="34" charset="0"/>
                <a:cs typeface="Calibri" panose="020F0502020204030204" pitchFamily="34" charset="0"/>
              </a:rPr>
              <a:t> je takové rozhodování, které je na nejvyšší úrovni vůbec. Zejména se týká oblastí, které spadají do obchodních cílů, do požadované úrovně zákaznického servisu a do marketingové strategie.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600"/>
              </a:spcBef>
              <a:spcAft>
                <a:spcPts val="600"/>
              </a:spcAft>
              <a:buNone/>
            </a:pPr>
            <a:r>
              <a:rPr lang="cs-CZ" sz="1800" dirty="0">
                <a:effectLst/>
                <a:latin typeface="Calibri" panose="020F0502020204030204" pitchFamily="34" charset="0"/>
                <a:ea typeface="Calibri" panose="020F0502020204030204" pitchFamily="34" charset="0"/>
                <a:cs typeface="Calibri" panose="020F0502020204030204" pitchFamily="34" charset="0"/>
              </a:rPr>
              <a:t>Je známo, že logistika celkově přináší do společnosti oběhových procesů nové přístupy, především však řeší problém z hlediska dlouhodobě se opakujících sérií dodávek. Dodavatel dopravního výkonu není pouze partner, ale nezbytná součást integrovaného systému řízení řetězce logistického nebo součástí řízení logistického systému, kde hlavní osobou dopravních služeb není dodavatel služeb či produktu, ale samotná cílová skupina, a sice zákazník. Na tyto dopravní služby se kladou nové požadavky kvalitativní, ale také nákladové.</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cs-CZ" dirty="0"/>
          </a:p>
        </p:txBody>
      </p:sp>
    </p:spTree>
    <p:extLst>
      <p:ext uri="{BB962C8B-B14F-4D97-AF65-F5344CB8AC3E}">
        <p14:creationId xmlns:p14="http://schemas.microsoft.com/office/powerpoint/2010/main" val="2865869715"/>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7BF2C7-D47B-4A50-A40F-2B1A1D50D5CC}"/>
              </a:ext>
            </a:extLst>
          </p:cNvPr>
          <p:cNvSpPr>
            <a:spLocks noGrp="1"/>
          </p:cNvSpPr>
          <p:nvPr>
            <p:ph type="title"/>
          </p:nvPr>
        </p:nvSpPr>
        <p:spPr/>
        <p:txBody>
          <a:bodyPr/>
          <a:lstStyle/>
          <a:p>
            <a:r>
              <a:rPr lang="cs-CZ" b="1" dirty="0"/>
              <a:t>Strategická úroveň rozhodování</a:t>
            </a:r>
          </a:p>
        </p:txBody>
      </p:sp>
      <p:sp>
        <p:nvSpPr>
          <p:cNvPr id="3" name="Zástupný obsah 2">
            <a:extLst>
              <a:ext uri="{FF2B5EF4-FFF2-40B4-BE49-F238E27FC236}">
                <a16:creationId xmlns:a16="http://schemas.microsoft.com/office/drawing/2014/main" id="{437142B9-294C-4D09-B34F-7A9A342BF670}"/>
              </a:ext>
            </a:extLst>
          </p:cNvPr>
          <p:cNvSpPr>
            <a:spLocks noGrp="1"/>
          </p:cNvSpPr>
          <p:nvPr>
            <p:ph idx="1"/>
          </p:nvPr>
        </p:nvSpPr>
        <p:spPr/>
        <p:txBody>
          <a:bodyPr>
            <a:normAutofit/>
          </a:bodyPr>
          <a:lstStyle/>
          <a:p>
            <a:pPr algn="just">
              <a:lnSpc>
                <a:spcPct val="150000"/>
              </a:lnSpc>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Anticipační strategie</a:t>
            </a:r>
            <a:r>
              <a:rPr lang="cs-CZ" sz="1800" dirty="0">
                <a:effectLst/>
                <a:latin typeface="Calibri" panose="020F0502020204030204" pitchFamily="34" charset="0"/>
                <a:ea typeface="Calibri" panose="020F0502020204030204" pitchFamily="34" charset="0"/>
                <a:cs typeface="Calibri" panose="020F0502020204030204" pitchFamily="34" charset="0"/>
              </a:rPr>
              <a:t> staví na schopnostech předpovídat požadavky cílové skupiny – zákazníků. Také dokáže předpovídat úspěšnost v rámci určitého poklesu produkční činnosti.</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Aft>
                <a:spcPts val="1000"/>
              </a:spcAft>
            </a:pPr>
            <a:r>
              <a:rPr lang="cs-CZ" sz="1800" b="1" i="1" dirty="0" err="1">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Odkladová</a:t>
            </a: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 strategie</a:t>
            </a:r>
            <a:r>
              <a:rPr lang="cs-CZ" sz="1800" dirty="0">
                <a:effectLst/>
                <a:latin typeface="Calibri" panose="020F0502020204030204" pitchFamily="34" charset="0"/>
                <a:ea typeface="Calibri" panose="020F0502020204030204" pitchFamily="34" charset="0"/>
                <a:cs typeface="Calibri" panose="020F0502020204030204" pitchFamily="34" charset="0"/>
              </a:rPr>
              <a:t> je založena na odkládání investic. Předmětem tohoto odkládání investic je maximalizace jistých výhod konkurence v přijatelné úrovni výdajů na logistické činnosti</a:t>
            </a:r>
            <a:endParaRPr lang="cs-CZ" dirty="0"/>
          </a:p>
        </p:txBody>
      </p:sp>
    </p:spTree>
    <p:extLst>
      <p:ext uri="{BB962C8B-B14F-4D97-AF65-F5344CB8AC3E}">
        <p14:creationId xmlns:p14="http://schemas.microsoft.com/office/powerpoint/2010/main" val="38322824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D693B9-B3E7-4938-816A-E6DFFD4B2AC5}"/>
              </a:ext>
            </a:extLst>
          </p:cNvPr>
          <p:cNvSpPr>
            <a:spLocks noGrp="1"/>
          </p:cNvSpPr>
          <p:nvPr>
            <p:ph type="title"/>
          </p:nvPr>
        </p:nvSpPr>
        <p:spPr/>
        <p:txBody>
          <a:bodyPr>
            <a:normAutofit/>
          </a:bodyPr>
          <a:lstStyle/>
          <a:p>
            <a:r>
              <a:rPr lang="cs-CZ" b="1" dirty="0">
                <a:effectLst/>
                <a:latin typeface="Calibri" panose="020F0502020204030204" pitchFamily="34" charset="0"/>
                <a:ea typeface="Calibri" panose="020F0502020204030204" pitchFamily="34" charset="0"/>
                <a:cs typeface="Times New Roman" panose="02020603050405020304" pitchFamily="18" charset="0"/>
              </a:rPr>
              <a:t>Taktická a operativní úroveň</a:t>
            </a:r>
            <a:endParaRPr lang="cs-CZ" sz="8800" b="1" dirty="0"/>
          </a:p>
        </p:txBody>
      </p:sp>
      <p:sp>
        <p:nvSpPr>
          <p:cNvPr id="3" name="Zástupný obsah 2">
            <a:extLst>
              <a:ext uri="{FF2B5EF4-FFF2-40B4-BE49-F238E27FC236}">
                <a16:creationId xmlns:a16="http://schemas.microsoft.com/office/drawing/2014/main" id="{D8F0C425-6B60-417A-8ACF-E2034695AF4E}"/>
              </a:ext>
            </a:extLst>
          </p:cNvPr>
          <p:cNvSpPr>
            <a:spLocks noGrp="1"/>
          </p:cNvSpPr>
          <p:nvPr>
            <p:ph idx="1"/>
          </p:nvPr>
        </p:nvSpPr>
        <p:spPr/>
        <p:txBody>
          <a:bodyPr>
            <a:normAutofit/>
          </a:bodyPr>
          <a:lstStyle/>
          <a:p>
            <a:pPr marL="0" indent="0" algn="just">
              <a:lnSpc>
                <a:spcPct val="150000"/>
              </a:lnSpc>
              <a:spcBef>
                <a:spcPts val="600"/>
              </a:spcBef>
              <a:spcAft>
                <a:spcPts val="600"/>
              </a:spcAft>
              <a:buNone/>
            </a:pPr>
            <a:r>
              <a:rPr lang="cs-CZ" sz="1800" dirty="0">
                <a:latin typeface="Calibri" panose="020F0502020204030204" pitchFamily="34" charset="0"/>
                <a:ea typeface="Calibri" panose="020F0502020204030204" pitchFamily="34" charset="0"/>
                <a:cs typeface="Calibri" panose="020F0502020204030204" pitchFamily="34" charset="0"/>
              </a:rPr>
              <a:t>L</a:t>
            </a:r>
            <a:r>
              <a:rPr lang="cs-CZ" sz="1800" dirty="0">
                <a:effectLst/>
                <a:latin typeface="Calibri" panose="020F0502020204030204" pitchFamily="34" charset="0"/>
                <a:ea typeface="Calibri" panose="020F0502020204030204" pitchFamily="34" charset="0"/>
                <a:cs typeface="Calibri" panose="020F0502020204030204" pitchFamily="34" charset="0"/>
              </a:rPr>
              <a:t>ogistický plán:</a:t>
            </a: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Calibri" panose="020F0502020204030204" pitchFamily="34" charset="0"/>
              </a:rPr>
              <a:t>podnikové strategie a podpůrné marketingové plány. způsob, jakým zákazníci vnímají konkrétní složky zákaznického servisu a jak velký význam jim připisují. </a:t>
            </a: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Calibri" panose="020F0502020204030204" pitchFamily="34" charset="0"/>
              </a:rPr>
              <a:t>výkon konkurenčních společnosti v těchto specifických složkách. </a:t>
            </a:r>
          </a:p>
          <a:p>
            <a:pPr algn="just">
              <a:lnSpc>
                <a:spcPct val="150000"/>
              </a:lnSpc>
              <a:spcBef>
                <a:spcPts val="600"/>
              </a:spcBef>
              <a:spcAft>
                <a:spcPts val="600"/>
              </a:spcAft>
            </a:pPr>
            <a:r>
              <a:rPr lang="cs-CZ" sz="1800" dirty="0">
                <a:effectLst/>
                <a:latin typeface="Calibri" panose="020F0502020204030204" pitchFamily="34" charset="0"/>
                <a:ea typeface="Calibri" panose="020F0502020204030204" pitchFamily="34" charset="0"/>
                <a:cs typeface="Calibri" panose="020F0502020204030204" pitchFamily="34" charset="0"/>
              </a:rPr>
              <a:t>náklady a rentabilita specifických alternativ distribučního kanálu.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941222899"/>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6C5BE-6ED2-4D12-B3DF-ED076162AE41}"/>
              </a:ext>
            </a:extLst>
          </p:cNvPr>
          <p:cNvSpPr>
            <a:spLocks noGrp="1"/>
          </p:cNvSpPr>
          <p:nvPr>
            <p:ph type="title"/>
          </p:nvPr>
        </p:nvSpPr>
        <p:spPr/>
        <p:txBody>
          <a:bodyPr/>
          <a:lstStyle/>
          <a:p>
            <a:r>
              <a:rPr lang="cs-CZ" b="1" dirty="0"/>
              <a:t>Integrace logistických plánů</a:t>
            </a:r>
          </a:p>
        </p:txBody>
      </p:sp>
      <p:sp>
        <p:nvSpPr>
          <p:cNvPr id="3" name="Zástupný obsah 2">
            <a:extLst>
              <a:ext uri="{FF2B5EF4-FFF2-40B4-BE49-F238E27FC236}">
                <a16:creationId xmlns:a16="http://schemas.microsoft.com/office/drawing/2014/main" id="{901F8DAF-49C9-426C-AB58-CA92B78541BF}"/>
              </a:ext>
            </a:extLst>
          </p:cNvPr>
          <p:cNvSpPr>
            <a:spLocks noGrp="1"/>
          </p:cNvSpPr>
          <p:nvPr>
            <p:ph idx="1"/>
          </p:nvPr>
        </p:nvSpPr>
        <p:spPr/>
        <p:txBody>
          <a:bodyPr>
            <a:normAutofit lnSpcReduction="10000"/>
          </a:bodyPr>
          <a:lstStyle/>
          <a:p>
            <a:pPr marL="0" indent="0">
              <a:buNone/>
            </a:pPr>
            <a:r>
              <a:rPr lang="cs-CZ" sz="3200" dirty="0">
                <a:effectLst/>
                <a:latin typeface="Calibri" panose="020F0502020204030204" pitchFamily="34" charset="0"/>
                <a:ea typeface="Calibri" panose="020F0502020204030204" pitchFamily="34" charset="0"/>
                <a:cs typeface="Calibri" panose="020F0502020204030204" pitchFamily="34" charset="0"/>
              </a:rPr>
              <a:t>Integrací logistických plánů podniku se rozumí nepřetržitý proces, který vyžaduje velkou dávku porozumění managementu, vzájemného působení různých složek a činností logistiky.</a:t>
            </a:r>
          </a:p>
          <a:p>
            <a:pPr marL="0" indent="0">
              <a:buNone/>
            </a:pPr>
            <a:r>
              <a:rPr lang="cs-CZ" sz="3200" dirty="0">
                <a:effectLst/>
                <a:latin typeface="Calibri" panose="020F0502020204030204" pitchFamily="34" charset="0"/>
                <a:ea typeface="Calibri" panose="020F0502020204030204" pitchFamily="34" charset="0"/>
                <a:cs typeface="Calibri" panose="020F0502020204030204" pitchFamily="34" charset="0"/>
              </a:rPr>
              <a:t> Je zapotřebí, aby management podniku znal celkovou strategii, tak aby mohl správně formulovat strategii logistického managementu.</a:t>
            </a:r>
          </a:p>
          <a:p>
            <a:pPr marL="0" indent="0">
              <a:buNone/>
            </a:pPr>
            <a:r>
              <a:rPr lang="cs-CZ" sz="3200" dirty="0">
                <a:effectLst/>
                <a:latin typeface="Calibri" panose="020F0502020204030204" pitchFamily="34" charset="0"/>
                <a:ea typeface="Calibri" panose="020F0502020204030204" pitchFamily="34" charset="0"/>
                <a:cs typeface="Calibri" panose="020F0502020204030204" pitchFamily="34" charset="0"/>
              </a:rPr>
              <a:t> Logistika totiž přispívá k podniku v mnoha směrech. Mezi hlavní přínosy patří operativní zlepšení (nižší zásoby), které vedou ke strategickým výhodám (nižší celkové náklady). </a:t>
            </a:r>
            <a:endParaRPr lang="cs-CZ"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191914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B0E77-7E1D-4F58-BC13-E97C158F8C03}"/>
              </a:ext>
            </a:extLst>
          </p:cNvPr>
          <p:cNvSpPr>
            <a:spLocks noGrp="1"/>
          </p:cNvSpPr>
          <p:nvPr>
            <p:ph type="title"/>
          </p:nvPr>
        </p:nvSpPr>
        <p:spPr/>
        <p:txBody>
          <a:bodyPr/>
          <a:lstStyle/>
          <a:p>
            <a:r>
              <a:rPr lang="cs-CZ" b="1" dirty="0"/>
              <a:t>Integrace logistických plánů</a:t>
            </a:r>
            <a:endParaRPr lang="cs-CZ" dirty="0"/>
          </a:p>
        </p:txBody>
      </p:sp>
      <p:sp>
        <p:nvSpPr>
          <p:cNvPr id="16" name="Rectangle 23">
            <a:extLst>
              <a:ext uri="{FF2B5EF4-FFF2-40B4-BE49-F238E27FC236}">
                <a16:creationId xmlns:a16="http://schemas.microsoft.com/office/drawing/2014/main" id="{1BF8111E-BCAE-44A1-ADCE-4302B0E28256}"/>
              </a:ext>
            </a:extLst>
          </p:cNvPr>
          <p:cNvSpPr>
            <a:spLocks noChangeArrowheads="1"/>
          </p:cNvSpPr>
          <p:nvPr/>
        </p:nvSpPr>
        <p:spPr bwMode="auto">
          <a:xfrm>
            <a:off x="1625600" y="-182098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17" name="Skupina 16">
            <a:extLst>
              <a:ext uri="{FF2B5EF4-FFF2-40B4-BE49-F238E27FC236}">
                <a16:creationId xmlns:a16="http://schemas.microsoft.com/office/drawing/2014/main" id="{C52B963F-815A-4F8E-95A3-43901E10F416}"/>
              </a:ext>
            </a:extLst>
          </p:cNvPr>
          <p:cNvGrpSpPr/>
          <p:nvPr/>
        </p:nvGrpSpPr>
        <p:grpSpPr>
          <a:xfrm>
            <a:off x="1978025" y="2182691"/>
            <a:ext cx="5943600" cy="3228975"/>
            <a:chOff x="0" y="0"/>
            <a:chExt cx="7962901" cy="4124327"/>
          </a:xfrm>
        </p:grpSpPr>
        <p:sp>
          <p:nvSpPr>
            <p:cNvPr id="18" name="Ovál 17">
              <a:extLst>
                <a:ext uri="{FF2B5EF4-FFF2-40B4-BE49-F238E27FC236}">
                  <a16:creationId xmlns:a16="http://schemas.microsoft.com/office/drawing/2014/main" id="{C526BF43-9FA9-4FDC-8E10-E9DA54FC9071}"/>
                </a:ext>
              </a:extLst>
            </p:cNvPr>
            <p:cNvSpPr/>
            <p:nvPr/>
          </p:nvSpPr>
          <p:spPr>
            <a:xfrm>
              <a:off x="2466974" y="0"/>
              <a:ext cx="3848101" cy="1181101"/>
            </a:xfrm>
            <a:prstGeom prst="ellipse">
              <a:avLst/>
            </a:prstGeom>
            <a:solidFill>
              <a:srgbClr val="4472C4">
                <a:lumMod val="40000"/>
                <a:lumOff val="60000"/>
              </a:srgbClr>
            </a:solidFill>
            <a:ln w="12700" cap="flat" cmpd="sng" algn="ctr">
              <a:solidFill>
                <a:srgbClr val="4472C4">
                  <a:lumMod val="40000"/>
                  <a:lumOff val="6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cs-CZ" sz="800" b="1" i="1" u="sng">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 Určení požadavků na distribuci:</a:t>
              </a:r>
              <a:endParaRPr lang="cs-CZ" sz="1200">
                <a:effectLst/>
                <a:latin typeface="Times New Roman" panose="02020603050405020304" pitchFamily="18" charset="0"/>
                <a:ea typeface="Calibri" panose="020F0502020204030204" pitchFamily="34" charset="0"/>
              </a:endParaRPr>
            </a:p>
            <a:p>
              <a:pPr algn="ctr">
                <a:lnSpc>
                  <a:spcPct val="115000"/>
                </a:lnSpc>
                <a:spcAft>
                  <a:spcPts val="1000"/>
                </a:spcAft>
              </a:pPr>
              <a:r>
                <a:rPr lang="cs-CZ"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Cíl: odhad kdy, kde a v jakém množství mají být lokalizovány zásoby hotových výrobků v distribučním systému. </a:t>
              </a:r>
              <a:endParaRPr lang="cs-CZ" sz="1200">
                <a:effectLst/>
                <a:latin typeface="Times New Roman" panose="02020603050405020304" pitchFamily="18" charset="0"/>
                <a:ea typeface="Calibri" panose="020F0502020204030204" pitchFamily="34" charset="0"/>
              </a:endParaRPr>
            </a:p>
          </p:txBody>
        </p:sp>
        <p:sp>
          <p:nvSpPr>
            <p:cNvPr id="19" name="Ovál 18">
              <a:extLst>
                <a:ext uri="{FF2B5EF4-FFF2-40B4-BE49-F238E27FC236}">
                  <a16:creationId xmlns:a16="http://schemas.microsoft.com/office/drawing/2014/main" id="{B8D1C3C2-24A4-4C71-A22D-FB84F96B729C}"/>
                </a:ext>
              </a:extLst>
            </p:cNvPr>
            <p:cNvSpPr/>
            <p:nvPr/>
          </p:nvSpPr>
          <p:spPr>
            <a:xfrm>
              <a:off x="4114800" y="2943226"/>
              <a:ext cx="3848101" cy="1181101"/>
            </a:xfrm>
            <a:prstGeom prst="ellipse">
              <a:avLst/>
            </a:prstGeom>
            <a:solidFill>
              <a:srgbClr val="4472C4">
                <a:lumMod val="40000"/>
                <a:lumOff val="60000"/>
              </a:srgbClr>
            </a:solidFill>
            <a:ln w="12700" cap="flat" cmpd="sng" algn="ctr">
              <a:solidFill>
                <a:srgbClr val="4472C4">
                  <a:lumMod val="40000"/>
                  <a:lumOff val="6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cs-CZ" sz="800" b="1" i="1" u="sng">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III/2. Sestavení plánu kapacit:</a:t>
              </a:r>
              <a:endParaRPr lang="cs-CZ" sz="1200">
                <a:effectLst/>
                <a:latin typeface="Times New Roman" panose="02020603050405020304" pitchFamily="18" charset="0"/>
                <a:ea typeface="Calibri" panose="020F0502020204030204" pitchFamily="34" charset="0"/>
              </a:endParaRPr>
            </a:p>
            <a:p>
              <a:pPr algn="ctr">
                <a:lnSpc>
                  <a:spcPct val="115000"/>
                </a:lnSpc>
                <a:spcAft>
                  <a:spcPts val="1000"/>
                </a:spcAft>
              </a:pPr>
              <a:r>
                <a:rPr lang="cs-CZ"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Cíl: ověření reálností plánu výroby z hlediska kapacitních možností organizace </a:t>
              </a:r>
              <a:endParaRPr lang="cs-CZ" sz="1200">
                <a:effectLst/>
                <a:latin typeface="Times New Roman" panose="02020603050405020304" pitchFamily="18" charset="0"/>
                <a:ea typeface="Calibri" panose="020F0502020204030204" pitchFamily="34" charset="0"/>
              </a:endParaRPr>
            </a:p>
          </p:txBody>
        </p:sp>
        <p:sp>
          <p:nvSpPr>
            <p:cNvPr id="20" name="Ovál 19">
              <a:extLst>
                <a:ext uri="{FF2B5EF4-FFF2-40B4-BE49-F238E27FC236}">
                  <a16:creationId xmlns:a16="http://schemas.microsoft.com/office/drawing/2014/main" id="{430550A0-F975-4F80-8802-FAA23280D97B}"/>
                </a:ext>
              </a:extLst>
            </p:cNvPr>
            <p:cNvSpPr/>
            <p:nvPr/>
          </p:nvSpPr>
          <p:spPr>
            <a:xfrm>
              <a:off x="0" y="2914651"/>
              <a:ext cx="3848101" cy="1181101"/>
            </a:xfrm>
            <a:prstGeom prst="ellipse">
              <a:avLst/>
            </a:prstGeom>
            <a:solidFill>
              <a:srgbClr val="4472C4">
                <a:lumMod val="40000"/>
                <a:lumOff val="60000"/>
              </a:srgbClr>
            </a:solidFill>
            <a:ln w="12700" cap="flat" cmpd="sng" algn="ctr">
              <a:solidFill>
                <a:srgbClr val="4472C4">
                  <a:lumMod val="40000"/>
                  <a:lumOff val="6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cs-CZ" sz="800" b="1" i="1" u="sng">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III/1. Tvorba plánu zásobování:</a:t>
              </a:r>
              <a:endParaRPr lang="cs-CZ" sz="1200">
                <a:effectLst/>
                <a:latin typeface="Times New Roman" panose="02020603050405020304" pitchFamily="18" charset="0"/>
                <a:ea typeface="Calibri" panose="020F0502020204030204" pitchFamily="34" charset="0"/>
              </a:endParaRPr>
            </a:p>
            <a:p>
              <a:pPr algn="ctr">
                <a:lnSpc>
                  <a:spcPct val="115000"/>
                </a:lnSpc>
                <a:spcAft>
                  <a:spcPts val="1000"/>
                </a:spcAft>
              </a:pPr>
              <a:r>
                <a:rPr lang="cs-CZ"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Cíl: plánování nákupu materiálů a dílů pro výrobu a určení objemu produkce vlastní výroby. </a:t>
              </a:r>
              <a:endParaRPr lang="cs-CZ" sz="1200">
                <a:effectLst/>
                <a:latin typeface="Times New Roman" panose="02020603050405020304" pitchFamily="18" charset="0"/>
                <a:ea typeface="Calibri" panose="020F0502020204030204" pitchFamily="34" charset="0"/>
              </a:endParaRPr>
            </a:p>
          </p:txBody>
        </p:sp>
        <p:sp>
          <p:nvSpPr>
            <p:cNvPr id="21" name="Ovál 20">
              <a:extLst>
                <a:ext uri="{FF2B5EF4-FFF2-40B4-BE49-F238E27FC236}">
                  <a16:creationId xmlns:a16="http://schemas.microsoft.com/office/drawing/2014/main" id="{28FEF2EA-9BAC-4C41-8992-A0F1725DF322}"/>
                </a:ext>
              </a:extLst>
            </p:cNvPr>
            <p:cNvSpPr/>
            <p:nvPr/>
          </p:nvSpPr>
          <p:spPr>
            <a:xfrm>
              <a:off x="2238375" y="1457326"/>
              <a:ext cx="3848101" cy="1181101"/>
            </a:xfrm>
            <a:prstGeom prst="ellipse">
              <a:avLst/>
            </a:prstGeom>
            <a:solidFill>
              <a:srgbClr val="4472C4">
                <a:lumMod val="40000"/>
                <a:lumOff val="60000"/>
              </a:srgbClr>
            </a:solidFill>
            <a:ln w="12700" cap="flat" cmpd="sng" algn="ctr">
              <a:solidFill>
                <a:srgbClr val="4472C4">
                  <a:lumMod val="40000"/>
                  <a:lumOff val="6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cs-CZ" sz="800" b="1" i="1" u="sng">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II. Sestavení plánu výroby:</a:t>
              </a:r>
              <a:endParaRPr lang="cs-CZ" sz="1200">
                <a:effectLst/>
                <a:latin typeface="Times New Roman" panose="02020603050405020304" pitchFamily="18" charset="0"/>
                <a:ea typeface="Calibri" panose="020F0502020204030204" pitchFamily="34" charset="0"/>
              </a:endParaRPr>
            </a:p>
            <a:p>
              <a:pPr algn="ctr">
                <a:lnSpc>
                  <a:spcPct val="115000"/>
                </a:lnSpc>
                <a:spcAft>
                  <a:spcPts val="1000"/>
                </a:spcAft>
              </a:pPr>
              <a:r>
                <a:rPr lang="cs-CZ" sz="8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Cíl: sladění výrobních možností s úrovní požadavků na distribuci.</a:t>
              </a:r>
              <a:endParaRPr lang="cs-CZ" sz="1200">
                <a:effectLst/>
                <a:latin typeface="Times New Roman" panose="02020603050405020304" pitchFamily="18" charset="0"/>
                <a:ea typeface="Calibri" panose="020F0502020204030204" pitchFamily="34" charset="0"/>
              </a:endParaRPr>
            </a:p>
          </p:txBody>
        </p:sp>
        <p:sp>
          <p:nvSpPr>
            <p:cNvPr id="22" name="Šipka dolů 35849">
              <a:extLst>
                <a:ext uri="{FF2B5EF4-FFF2-40B4-BE49-F238E27FC236}">
                  <a16:creationId xmlns:a16="http://schemas.microsoft.com/office/drawing/2014/main" id="{25E35D17-A2A6-479A-ACC9-6C4091441755}"/>
                </a:ext>
              </a:extLst>
            </p:cNvPr>
            <p:cNvSpPr/>
            <p:nvPr/>
          </p:nvSpPr>
          <p:spPr>
            <a:xfrm>
              <a:off x="3914775" y="1200151"/>
              <a:ext cx="581025" cy="228600"/>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cs-CZ"/>
            </a:p>
          </p:txBody>
        </p:sp>
        <p:sp>
          <p:nvSpPr>
            <p:cNvPr id="23" name="Šipka dolů 35850">
              <a:extLst>
                <a:ext uri="{FF2B5EF4-FFF2-40B4-BE49-F238E27FC236}">
                  <a16:creationId xmlns:a16="http://schemas.microsoft.com/office/drawing/2014/main" id="{B421E4CF-5CC4-44E5-A8A8-F00DA7A2BF9E}"/>
                </a:ext>
              </a:extLst>
            </p:cNvPr>
            <p:cNvSpPr/>
            <p:nvPr/>
          </p:nvSpPr>
          <p:spPr>
            <a:xfrm rot="3082373">
              <a:off x="2679752" y="2564312"/>
              <a:ext cx="581025" cy="452849"/>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cs-CZ"/>
            </a:p>
          </p:txBody>
        </p:sp>
        <p:sp>
          <p:nvSpPr>
            <p:cNvPr id="24" name="Šipka dolů 35851">
              <a:extLst>
                <a:ext uri="{FF2B5EF4-FFF2-40B4-BE49-F238E27FC236}">
                  <a16:creationId xmlns:a16="http://schemas.microsoft.com/office/drawing/2014/main" id="{B1C6A8A7-6FF3-4F82-ADE8-AEC6A1FD34C4}"/>
                </a:ext>
              </a:extLst>
            </p:cNvPr>
            <p:cNvSpPr/>
            <p:nvPr/>
          </p:nvSpPr>
          <p:spPr>
            <a:xfrm rot="18850797">
              <a:off x="5184186" y="2521539"/>
              <a:ext cx="581025" cy="452849"/>
            </a:xfrm>
            <a:prstGeom prst="downArrow">
              <a:avLst/>
            </a:prstGeom>
            <a:solidFill>
              <a:srgbClr val="4472C4"/>
            </a:solidFill>
            <a:ln w="12700" cap="flat" cmpd="sng" algn="ctr">
              <a:solidFill>
                <a:srgbClr val="4472C4">
                  <a:shade val="50000"/>
                </a:srgbClr>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endParaRPr lang="cs-CZ"/>
            </a:p>
          </p:txBody>
        </p:sp>
      </p:grpSp>
      <p:sp>
        <p:nvSpPr>
          <p:cNvPr id="25" name="Rectangle 28">
            <a:extLst>
              <a:ext uri="{FF2B5EF4-FFF2-40B4-BE49-F238E27FC236}">
                <a16:creationId xmlns:a16="http://schemas.microsoft.com/office/drawing/2014/main" id="{281D84CC-515E-4BF7-9E83-A0D5ADC255F4}"/>
              </a:ext>
            </a:extLst>
          </p:cNvPr>
          <p:cNvSpPr>
            <a:spLocks noChangeArrowheads="1"/>
          </p:cNvSpPr>
          <p:nvPr/>
        </p:nvSpPr>
        <p:spPr bwMode="auto">
          <a:xfrm>
            <a:off x="1625600" y="-1363784"/>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8380814"/>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B0E77-7E1D-4F58-BC13-E97C158F8C03}"/>
              </a:ext>
            </a:extLst>
          </p:cNvPr>
          <p:cNvSpPr>
            <a:spLocks noGrp="1"/>
          </p:cNvSpPr>
          <p:nvPr>
            <p:ph type="title"/>
          </p:nvPr>
        </p:nvSpPr>
        <p:spPr/>
        <p:txBody>
          <a:bodyPr/>
          <a:lstStyle/>
          <a:p>
            <a:r>
              <a:rPr lang="cs-CZ" sz="4400" b="1"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Taktická a operativní úroveň</a:t>
            </a:r>
            <a:endParaRPr lang="cs-CZ" b="1" dirty="0">
              <a:solidFill>
                <a:srgbClr val="C00000"/>
              </a:solidFill>
            </a:endParaRPr>
          </a:p>
        </p:txBody>
      </p:sp>
      <p:sp>
        <p:nvSpPr>
          <p:cNvPr id="3" name="Zástupný obsah 2">
            <a:extLst>
              <a:ext uri="{FF2B5EF4-FFF2-40B4-BE49-F238E27FC236}">
                <a16:creationId xmlns:a16="http://schemas.microsoft.com/office/drawing/2014/main" id="{D7258F0D-E452-46B2-97A9-9782ACB1CB86}"/>
              </a:ext>
            </a:extLst>
          </p:cNvPr>
          <p:cNvSpPr>
            <a:spLocks noGrp="1"/>
          </p:cNvSpPr>
          <p:nvPr>
            <p:ph idx="1"/>
          </p:nvPr>
        </p:nvSpPr>
        <p:spPr/>
        <p:txBody>
          <a:bodyPr/>
          <a:lstStyle/>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Taktická rozhodování</a:t>
            </a:r>
            <a:r>
              <a:rPr lang="cs-CZ" sz="1800" dirty="0">
                <a:effectLst/>
                <a:latin typeface="Calibri" panose="020F0502020204030204" pitchFamily="34" charset="0"/>
                <a:ea typeface="Calibri" panose="020F0502020204030204" pitchFamily="34" charset="0"/>
                <a:cs typeface="Calibri" panose="020F0502020204030204" pitchFamily="34" charset="0"/>
              </a:rPr>
              <a:t> jsou o úroveň níž, než rozhodování strategická. Do této úrovně se řadí činnosti v oblasti zákaznického servisu, předpovídání poptávky, řízení zásob, komunikace v distribučním kanálu, manipulace s materiálem, vyřizování objednávek, volba rozmístění skladových kapacit, servisní podpora, pořizování, zpětné kanály, balení, likvidace odpadů a zbytků a také doprava spojená s přepravou a skladováním.</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50000"/>
              </a:lnSpc>
              <a:spcBef>
                <a:spcPts val="600"/>
              </a:spcBef>
              <a:spcAft>
                <a:spcPts val="600"/>
              </a:spcAft>
            </a:pPr>
            <a:r>
              <a:rPr lang="cs-CZ" sz="1800" b="1" i="1" dirty="0">
                <a:solidFill>
                  <a:srgbClr val="E21A23"/>
                </a:solidFill>
                <a:effectLst/>
                <a:latin typeface="Calibri" panose="020F0502020204030204" pitchFamily="34" charset="0"/>
                <a:ea typeface="Calibri" panose="020F0502020204030204" pitchFamily="34" charset="0"/>
                <a:cs typeface="Times New Roman" panose="02020603050405020304" pitchFamily="18" charset="0"/>
              </a:rPr>
              <a:t>Operativní úroveň</a:t>
            </a:r>
            <a:r>
              <a:rPr lang="cs-CZ" sz="1800" dirty="0">
                <a:effectLst/>
                <a:latin typeface="Calibri" panose="020F0502020204030204" pitchFamily="34" charset="0"/>
                <a:ea typeface="Calibri" panose="020F0502020204030204" pitchFamily="34" charset="0"/>
                <a:cs typeface="Calibri" panose="020F0502020204030204" pitchFamily="34" charset="0"/>
              </a:rPr>
              <a:t> je taková úroveň, která je nejnižší z úrovní uvedených a týká se běžných denních záležitostí, jako jsou operační postupy, směřování a plánování přepravy a pravidla řízení určitých operací.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767997283"/>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4"/>
          <a:srcRect/>
          <a:stretch>
            <a:fillRect/>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CB0E77-7E1D-4F58-BC13-E97C158F8C03}"/>
              </a:ext>
            </a:extLst>
          </p:cNvPr>
          <p:cNvSpPr>
            <a:spLocks noGrp="1"/>
          </p:cNvSpPr>
          <p:nvPr>
            <p:ph type="title"/>
          </p:nvPr>
        </p:nvSpPr>
        <p:spPr/>
        <p:txBody>
          <a:bodyPr>
            <a:normAutofit/>
          </a:bodyPr>
          <a:lstStyle/>
          <a:p>
            <a:r>
              <a:rPr lang="cs-CZ" sz="3600" b="1" dirty="0">
                <a:solidFill>
                  <a:srgbClr val="C00000"/>
                </a:solidFill>
                <a:effectLst/>
                <a:latin typeface="Klavika Medium"/>
                <a:ea typeface="Times New Roman" panose="02020603050405020304" pitchFamily="18" charset="0"/>
                <a:cs typeface="Times New Roman" panose="02020603050405020304" pitchFamily="18" charset="0"/>
              </a:rPr>
              <a:t>Zásady a kroky při zavádění logistiky</a:t>
            </a:r>
            <a:endParaRPr lang="cs-CZ" sz="5400" dirty="0">
              <a:solidFill>
                <a:srgbClr val="C00000"/>
              </a:solidFill>
            </a:endParaRPr>
          </a:p>
        </p:txBody>
      </p:sp>
      <p:sp>
        <p:nvSpPr>
          <p:cNvPr id="3" name="Zástupný obsah 2">
            <a:extLst>
              <a:ext uri="{FF2B5EF4-FFF2-40B4-BE49-F238E27FC236}">
                <a16:creationId xmlns:a16="http://schemas.microsoft.com/office/drawing/2014/main" id="{D7258F0D-E452-46B2-97A9-9782ACB1CB86}"/>
              </a:ext>
            </a:extLst>
          </p:cNvPr>
          <p:cNvSpPr>
            <a:spLocks noGrp="1"/>
          </p:cNvSpPr>
          <p:nvPr>
            <p:ph idx="1"/>
          </p:nvPr>
        </p:nvSpPr>
        <p:spPr/>
        <p:txBody>
          <a:bodyPr>
            <a:normAutofit/>
          </a:bodyPr>
          <a:lstStyle/>
          <a:p>
            <a:pPr algn="just">
              <a:lnSpc>
                <a:spcPct val="150000"/>
              </a:lnSpc>
              <a:spcBef>
                <a:spcPts val="600"/>
              </a:spcBef>
              <a:spcAft>
                <a:spcPts val="600"/>
              </a:spcAft>
              <a:buAutoNum type="arabicPeriod"/>
            </a:pPr>
            <a:r>
              <a:rPr lang="cs-CZ" sz="1800" dirty="0">
                <a:latin typeface="Calibri" panose="020F0502020204030204" pitchFamily="34" charset="0"/>
                <a:ea typeface="Calibri" panose="020F0502020204030204" pitchFamily="34" charset="0"/>
                <a:cs typeface="Calibri" panose="020F0502020204030204" pitchFamily="34" charset="0"/>
              </a:rPr>
              <a:t>Ú</a:t>
            </a:r>
            <a:r>
              <a:rPr lang="cs-CZ" sz="1800" dirty="0">
                <a:effectLst/>
                <a:latin typeface="Calibri" panose="020F0502020204030204" pitchFamily="34" charset="0"/>
                <a:ea typeface="Calibri" panose="020F0502020204030204" pitchFamily="34" charset="0"/>
                <a:cs typeface="Calibri" panose="020F0502020204030204" pitchFamily="34" charset="0"/>
              </a:rPr>
              <a:t>vodní analýza, ve které management identifikuje vztahy podnikových a logistických cílů, vymezuje hranice systému, shromažďuje a vyhodnocuje vstupní data a informace o konkurentech</a:t>
            </a:r>
          </a:p>
          <a:p>
            <a:pPr algn="just">
              <a:lnSpc>
                <a:spcPct val="150000"/>
              </a:lnSpc>
              <a:spcBef>
                <a:spcPts val="600"/>
              </a:spcBef>
              <a:spcAft>
                <a:spcPts val="600"/>
              </a:spcAft>
              <a:buAutoNum type="arabicPeriod"/>
            </a:pPr>
            <a:r>
              <a:rPr lang="cs-CZ" sz="1800" dirty="0">
                <a:latin typeface="Calibri" panose="020F0502020204030204" pitchFamily="34" charset="0"/>
                <a:ea typeface="Calibri" panose="020F0502020204030204" pitchFamily="34" charset="0"/>
                <a:cs typeface="Calibri" panose="020F0502020204030204" pitchFamily="34" charset="0"/>
              </a:rPr>
              <a:t>S</a:t>
            </a:r>
            <a:r>
              <a:rPr lang="cs-CZ" sz="1800" dirty="0">
                <a:effectLst/>
                <a:latin typeface="Calibri" panose="020F0502020204030204" pitchFamily="34" charset="0"/>
                <a:ea typeface="Calibri" panose="020F0502020204030204" pitchFamily="34" charset="0"/>
                <a:cs typeface="Calibri" panose="020F0502020204030204" pitchFamily="34" charset="0"/>
              </a:rPr>
              <a:t>tudie proveditelnosti, ve které se zpracovávají logistické koncepce a jejich možné varianty. </a:t>
            </a:r>
          </a:p>
          <a:p>
            <a:pPr algn="just">
              <a:lnSpc>
                <a:spcPct val="150000"/>
              </a:lnSpc>
              <a:spcBef>
                <a:spcPts val="600"/>
              </a:spcBef>
              <a:spcAft>
                <a:spcPts val="600"/>
              </a:spcAft>
              <a:buAutoNum type="arabicPeriod"/>
            </a:pPr>
            <a:r>
              <a:rPr lang="cs-CZ" sz="1800" dirty="0">
                <a:effectLst/>
                <a:latin typeface="Calibri" panose="020F0502020204030204" pitchFamily="34" charset="0"/>
                <a:ea typeface="Calibri" panose="020F0502020204030204" pitchFamily="34" charset="0"/>
                <a:cs typeface="Calibri" panose="020F0502020204030204" pitchFamily="34" charset="0"/>
              </a:rPr>
              <a:t>Management pak následně vybere takovou variantu, kterou bude považovat za optimální.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600"/>
              </a:spcBef>
              <a:spcAft>
                <a:spcPts val="600"/>
              </a:spcAft>
              <a:buNone/>
            </a:pPr>
            <a:r>
              <a:rPr lang="cs-CZ" sz="1800" dirty="0">
                <a:effectLst/>
                <a:latin typeface="Calibri" panose="020F0502020204030204" pitchFamily="34" charset="0"/>
                <a:ea typeface="Calibri" panose="020F0502020204030204" pitchFamily="34" charset="0"/>
                <a:cs typeface="Calibri" panose="020F0502020204030204" pitchFamily="34" charset="0"/>
              </a:rPr>
              <a:t>4. Sestavení detailnějšího plánu, ve kterém bude proveden rozbor podsystémů ve výrobě, skladování a dopravě hmotných a informačních toků a který bude šetřit stavební a ekologické podmínky. </a:t>
            </a:r>
            <a:endParaRPr lang="cs-CZ" sz="1800" dirty="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50000"/>
              </a:lnSpc>
              <a:spcBef>
                <a:spcPts val="600"/>
              </a:spcBef>
              <a:spcAft>
                <a:spcPts val="600"/>
              </a:spcAft>
              <a:buNone/>
            </a:pPr>
            <a:r>
              <a:rPr lang="cs-CZ" sz="1800" dirty="0">
                <a:effectLst/>
                <a:latin typeface="Calibri" panose="020F0502020204030204" pitchFamily="34" charset="0"/>
                <a:ea typeface="Calibri" panose="020F0502020204030204" pitchFamily="34" charset="0"/>
                <a:cs typeface="Times New Roman" panose="02020603050405020304" pitchFamily="18" charset="0"/>
              </a:rPr>
              <a:t>5. </a:t>
            </a:r>
            <a:r>
              <a:rPr lang="cs-CZ" sz="1800" dirty="0">
                <a:effectLst/>
                <a:latin typeface="Calibri" panose="020F0502020204030204" pitchFamily="34" charset="0"/>
                <a:ea typeface="Calibri" panose="020F0502020204030204" pitchFamily="34" charset="0"/>
                <a:cs typeface="Calibri" panose="020F0502020204030204" pitchFamily="34" charset="0"/>
              </a:rPr>
              <a:t>Posledním krokem při zavádění logistiky je realizace.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41914970"/>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4">
            <a:extLst>
              <a:ext uri="{FF2B5EF4-FFF2-40B4-BE49-F238E27FC236}">
                <a16:creationId xmlns:a16="http://schemas.microsoft.com/office/drawing/2014/main" id="{EE06C4DA-09EB-4568-882E-BB8999CCEA9C}"/>
              </a:ext>
            </a:extLst>
          </p:cNvPr>
          <p:cNvSpPr>
            <a:spLocks noChangeArrowheads="1"/>
          </p:cNvSpPr>
          <p:nvPr/>
        </p:nvSpPr>
        <p:spPr bwMode="auto">
          <a:xfrm>
            <a:off x="229354" y="5326213"/>
            <a:ext cx="11191121" cy="1603867"/>
          </a:xfrm>
          <a:prstGeom prst="rect">
            <a:avLst/>
          </a:prstGeom>
          <a:noFill/>
          <a:ln>
            <a:noFill/>
          </a:ln>
          <a:effectLst/>
        </p:spPr>
        <p:txBody>
          <a:bodyPr vert="horz" wrap="square" lIns="91440" tIns="657018" rIns="91440" bIns="657018"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a:ln>
                  <a:noFill/>
                </a:ln>
                <a:solidFill>
                  <a:schemeClr val="tx1"/>
                </a:solidFill>
                <a:effectLst/>
                <a:latin typeface="Arial" panose="020B0604020202020204" pitchFamily="34" charset="0"/>
              </a:rPr>
              <a:t>zdroj: https://www.vekra.cz/clanky-radce/jak-probiha-vyroba-plastovych-oken/</a:t>
            </a:r>
          </a:p>
        </p:txBody>
      </p:sp>
      <p:sp>
        <p:nvSpPr>
          <p:cNvPr id="2" name="Nadpis 1">
            <a:extLst>
              <a:ext uri="{FF2B5EF4-FFF2-40B4-BE49-F238E27FC236}">
                <a16:creationId xmlns:a16="http://schemas.microsoft.com/office/drawing/2014/main" id="{D8E14F47-0BF0-4BC9-BA95-2928DF8EE4FB}"/>
              </a:ext>
            </a:extLst>
          </p:cNvPr>
          <p:cNvSpPr>
            <a:spLocks noGrp="1"/>
          </p:cNvSpPr>
          <p:nvPr>
            <p:ph type="title"/>
          </p:nvPr>
        </p:nvSpPr>
        <p:spPr/>
        <p:txBody>
          <a:bodyPr>
            <a:normAutofit/>
          </a:bodyPr>
          <a:lstStyle/>
          <a:p>
            <a:r>
              <a:rPr kumimoji="0" lang="cs-CZ" altLang="cs-CZ" sz="4400" b="1" i="0" u="none" strike="noStrike" cap="none" normalizeH="0" baseline="0" dirty="0">
                <a:ln>
                  <a:noFill/>
                </a:ln>
                <a:solidFill>
                  <a:srgbClr val="34383E"/>
                </a:solidFill>
                <a:effectLst/>
                <a:latin typeface="franklin-gothic-urw"/>
              </a:rPr>
              <a:t>Výroba plastových oken v 9 bodech</a:t>
            </a:r>
            <a:endParaRPr lang="cs-CZ" dirty="0"/>
          </a:p>
        </p:txBody>
      </p:sp>
      <p:sp>
        <p:nvSpPr>
          <p:cNvPr id="3" name="Zástupný obsah 2">
            <a:extLst>
              <a:ext uri="{FF2B5EF4-FFF2-40B4-BE49-F238E27FC236}">
                <a16:creationId xmlns:a16="http://schemas.microsoft.com/office/drawing/2014/main" id="{36BADBCE-CF6C-4B22-A6AD-05BB95C76219}"/>
              </a:ext>
            </a:extLst>
          </p:cNvPr>
          <p:cNvSpPr>
            <a:spLocks noGrp="1"/>
          </p:cNvSpPr>
          <p:nvPr>
            <p:ph idx="1"/>
          </p:nvPr>
        </p:nvSpPr>
        <p:spPr>
          <a:xfrm>
            <a:off x="527081" y="1417636"/>
            <a:ext cx="10065473" cy="4525963"/>
          </a:xfrm>
        </p:spPr>
        <p:txBody>
          <a:bodyPr>
            <a:normAutofit fontScale="55000" lnSpcReduction="20000"/>
          </a:bodyPr>
          <a:lstStyle/>
          <a:p>
            <a:pPr marL="0" marR="0" lvl="0" indent="0" algn="l" defTabSz="914400" rtl="0" eaLnBrk="0" fontAlgn="base" latinLnBrk="0" hangingPunct="0">
              <a:lnSpc>
                <a:spcPct val="100000"/>
              </a:lnSpc>
              <a:spcBef>
                <a:spcPct val="0"/>
              </a:spcBef>
              <a:spcAft>
                <a:spcPct val="0"/>
              </a:spcAft>
              <a:buClrTx/>
              <a:buSzTx/>
              <a:buFontTx/>
              <a:buAutoNum type="arabicPeriod"/>
              <a:tabLst/>
            </a:pPr>
            <a:r>
              <a:rPr kumimoji="0" lang="cs-CZ" altLang="cs-CZ" sz="3200" b="0" i="0" u="none" strike="noStrike" cap="none" normalizeH="0" baseline="0" dirty="0">
                <a:ln>
                  <a:noFill/>
                </a:ln>
                <a:solidFill>
                  <a:srgbClr val="383E42"/>
                </a:solidFill>
                <a:effectLst/>
                <a:latin typeface="franklin-gothic-urw"/>
              </a:rPr>
              <a:t>automatické pily podle zadaného programu nařežou plastové profily</a:t>
            </a:r>
          </a:p>
          <a:p>
            <a:pPr marL="0" marR="0" lvl="0" indent="0" algn="l" defTabSz="914400" rtl="0" eaLnBrk="0" fontAlgn="base" latinLnBrk="0" hangingPunct="0">
              <a:lnSpc>
                <a:spcPct val="100000"/>
              </a:lnSpc>
              <a:spcBef>
                <a:spcPct val="0"/>
              </a:spcBef>
              <a:spcAft>
                <a:spcPct val="0"/>
              </a:spcAft>
              <a:buClrTx/>
              <a:buSzTx/>
              <a:buFontTx/>
              <a:buAutoNum type="arabicPeriod" startAt="2"/>
              <a:tabLst/>
            </a:pPr>
            <a:r>
              <a:rPr kumimoji="0" lang="cs-CZ" altLang="cs-CZ" sz="3200" b="0" i="0" u="none" strike="noStrike" cap="none" normalizeH="0" baseline="0" dirty="0">
                <a:ln>
                  <a:noFill/>
                </a:ln>
                <a:solidFill>
                  <a:srgbClr val="383E42"/>
                </a:solidFill>
                <a:effectLst/>
                <a:latin typeface="franklin-gothic-urw"/>
              </a:rPr>
              <a:t>do hlavní komory profilu se vloží kovová výztuha</a:t>
            </a:r>
            <a:endParaRPr kumimoji="0" lang="cs-CZ" altLang="cs-CZ" sz="4000" b="0" i="0" u="none" strike="noStrike" cap="none" normalizeH="0" baseline="0" dirty="0">
              <a:ln>
                <a:noFill/>
              </a:ln>
              <a:solidFill>
                <a:srgbClr val="34383E"/>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4000" b="1" i="0" u="none" strike="noStrike" cap="none" normalizeH="0" baseline="0" dirty="0">
                <a:ln>
                  <a:noFill/>
                </a:ln>
                <a:solidFill>
                  <a:srgbClr val="34383E"/>
                </a:solidFill>
                <a:effectLst/>
                <a:latin typeface="inherit"/>
              </a:rPr>
              <a:t>Kvalita výztuhy plastových oken má zásadní vliv na tvarovou stabilitu a pevnost plastových oken.</a:t>
            </a:r>
            <a:endParaRPr kumimoji="0" lang="cs-CZ" altLang="cs-CZ" sz="4000" b="0" i="0" u="none" strike="noStrike" cap="none" normalizeH="0" baseline="0" dirty="0">
              <a:ln>
                <a:noFill/>
              </a:ln>
              <a:solidFill>
                <a:srgbClr val="34383E"/>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AutoNum type="arabicPeriod" startAt="3"/>
              <a:tabLst/>
            </a:pPr>
            <a:r>
              <a:rPr kumimoji="0" lang="cs-CZ" altLang="cs-CZ" sz="3200" b="0" i="0" u="none" strike="noStrike" cap="none" normalizeH="0" baseline="0" dirty="0">
                <a:ln>
                  <a:noFill/>
                </a:ln>
                <a:solidFill>
                  <a:srgbClr val="383E42"/>
                </a:solidFill>
                <a:effectLst/>
                <a:latin typeface="franklin-gothic-urw"/>
              </a:rPr>
              <a:t>čtyřhlavé svářecí automaty profily svaří</a:t>
            </a:r>
          </a:p>
          <a:p>
            <a:pPr marL="0" marR="0" lvl="0" indent="0" algn="l" defTabSz="914400" rtl="0" eaLnBrk="0" fontAlgn="base" latinLnBrk="0" hangingPunct="0">
              <a:lnSpc>
                <a:spcPct val="100000"/>
              </a:lnSpc>
              <a:spcBef>
                <a:spcPct val="0"/>
              </a:spcBef>
              <a:spcAft>
                <a:spcPct val="0"/>
              </a:spcAft>
              <a:buClrTx/>
              <a:buSzTx/>
              <a:buFontTx/>
              <a:buAutoNum type="arabicPeriod" startAt="4"/>
              <a:tabLst/>
            </a:pPr>
            <a:r>
              <a:rPr kumimoji="0" lang="cs-CZ" altLang="cs-CZ" sz="3200" b="0" i="0" u="none" strike="noStrike" cap="none" normalizeH="0" baseline="0" dirty="0">
                <a:ln>
                  <a:noFill/>
                </a:ln>
                <a:solidFill>
                  <a:srgbClr val="383E42"/>
                </a:solidFill>
                <a:effectLst/>
                <a:latin typeface="franklin-gothic-urw"/>
              </a:rPr>
              <a:t>  vysokorychlostní automat svar začistí – výsledkem je čistý rohový stroj</a:t>
            </a:r>
            <a:endParaRPr kumimoji="0" lang="cs-CZ" altLang="cs-CZ" sz="4000" b="0" i="0" u="none" strike="noStrike" cap="none" normalizeH="0" baseline="0" dirty="0">
              <a:ln>
                <a:noFill/>
              </a:ln>
              <a:solidFill>
                <a:srgbClr val="34383E"/>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4000" b="1" i="0" u="none" strike="noStrike" cap="none" normalizeH="0" baseline="0" dirty="0">
                <a:ln>
                  <a:noFill/>
                </a:ln>
                <a:solidFill>
                  <a:srgbClr val="34383E"/>
                </a:solidFill>
                <a:effectLst/>
                <a:latin typeface="inherit"/>
              </a:rPr>
              <a:t>Plastové profily třídy A mají větší pevnost rohových spojů než profily nižší třídy.</a:t>
            </a:r>
            <a:br>
              <a:rPr kumimoji="0" lang="cs-CZ" altLang="cs-CZ" sz="4000" b="1" i="0" u="none" strike="noStrike" cap="none" normalizeH="0" baseline="0" dirty="0">
                <a:ln>
                  <a:noFill/>
                </a:ln>
                <a:solidFill>
                  <a:srgbClr val="34383E"/>
                </a:solidFill>
                <a:effectLst/>
                <a:latin typeface="inherit"/>
              </a:rPr>
            </a:br>
            <a:r>
              <a:rPr kumimoji="0" lang="cs-CZ" altLang="cs-CZ" sz="4000" b="1" i="0" u="none" strike="noStrike" cap="none" normalizeH="0" baseline="0" dirty="0">
                <a:ln>
                  <a:noFill/>
                </a:ln>
                <a:solidFill>
                  <a:srgbClr val="34383E"/>
                </a:solidFill>
                <a:effectLst/>
                <a:latin typeface="inherit"/>
              </a:rPr>
              <a:t>Plastová okna VEKRA jsou z profilů třídy A bez příměsi plastu ze starých oken.</a:t>
            </a:r>
            <a:endParaRPr kumimoji="0" lang="cs-CZ" altLang="cs-CZ" sz="4000" b="0" i="0" u="none" strike="noStrike" cap="none" normalizeH="0" baseline="0" dirty="0">
              <a:ln>
                <a:noFill/>
              </a:ln>
              <a:solidFill>
                <a:srgbClr val="34383E"/>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AutoNum type="arabicPeriod" startAt="5"/>
              <a:tabLst/>
            </a:pPr>
            <a:r>
              <a:rPr kumimoji="0" lang="cs-CZ" altLang="cs-CZ" sz="3200" b="0" i="0" u="none" strike="noStrike" cap="none" normalizeH="0" baseline="0" dirty="0">
                <a:ln>
                  <a:noFill/>
                </a:ln>
                <a:solidFill>
                  <a:srgbClr val="383E42"/>
                </a:solidFill>
                <a:effectLst/>
                <a:latin typeface="franklin-gothic-urw"/>
              </a:rPr>
              <a:t>těsnění se po obvodu okenních rámů a křídel vkládá ručně – důvodem je lepší pružnost a těsnost</a:t>
            </a:r>
          </a:p>
          <a:p>
            <a:pPr marL="0" marR="0" lvl="0" indent="0" algn="l" defTabSz="914400" rtl="0" eaLnBrk="0" fontAlgn="base" latinLnBrk="0" hangingPunct="0">
              <a:lnSpc>
                <a:spcPct val="100000"/>
              </a:lnSpc>
              <a:spcBef>
                <a:spcPct val="0"/>
              </a:spcBef>
              <a:spcAft>
                <a:spcPct val="0"/>
              </a:spcAft>
              <a:buClrTx/>
              <a:buSzTx/>
              <a:buFontTx/>
              <a:buAutoNum type="arabicPeriod" startAt="6"/>
              <a:tabLst/>
            </a:pPr>
            <a:r>
              <a:rPr kumimoji="0" lang="cs-CZ" altLang="cs-CZ" sz="3200" b="0" i="0" u="none" strike="noStrike" cap="none" normalizeH="0" baseline="0" dirty="0">
                <a:ln>
                  <a:noFill/>
                </a:ln>
                <a:solidFill>
                  <a:srgbClr val="383E42"/>
                </a:solidFill>
                <a:effectLst/>
                <a:latin typeface="franklin-gothic-urw"/>
              </a:rPr>
              <a:t>  následuje osazení celoobvodového kování</a:t>
            </a:r>
          </a:p>
          <a:p>
            <a:pPr marL="0" marR="0" lvl="0" indent="0" algn="l" defTabSz="914400" rtl="0" eaLnBrk="0" fontAlgn="base" latinLnBrk="0" hangingPunct="0">
              <a:lnSpc>
                <a:spcPct val="100000"/>
              </a:lnSpc>
              <a:spcBef>
                <a:spcPct val="0"/>
              </a:spcBef>
              <a:spcAft>
                <a:spcPct val="0"/>
              </a:spcAft>
              <a:buClrTx/>
              <a:buSzTx/>
              <a:buFontTx/>
              <a:buAutoNum type="arabicPeriod" startAt="7"/>
              <a:tabLst/>
            </a:pPr>
            <a:r>
              <a:rPr kumimoji="0" lang="cs-CZ" altLang="cs-CZ" sz="3200" b="0" i="0" u="none" strike="noStrike" cap="none" normalizeH="0" baseline="0" dirty="0">
                <a:ln>
                  <a:noFill/>
                </a:ln>
                <a:solidFill>
                  <a:srgbClr val="383E42"/>
                </a:solidFill>
                <a:effectLst/>
                <a:latin typeface="franklin-gothic-urw"/>
              </a:rPr>
              <a:t>křídla se osadí izolačním zasklením</a:t>
            </a:r>
            <a:br>
              <a:rPr kumimoji="0" lang="cs-CZ" altLang="cs-CZ" sz="3200" b="0" i="0" u="none" strike="noStrike" cap="none" normalizeH="0" baseline="0" dirty="0">
                <a:ln>
                  <a:noFill/>
                </a:ln>
                <a:solidFill>
                  <a:srgbClr val="383E42"/>
                </a:solidFill>
                <a:effectLst/>
                <a:latin typeface="franklin-gothic-urw"/>
              </a:rPr>
            </a:br>
            <a:r>
              <a:rPr kumimoji="0" lang="cs-CZ" altLang="cs-CZ" sz="4000" b="1" i="0" u="none" strike="noStrike" cap="none" normalizeH="0" baseline="0" dirty="0">
                <a:ln>
                  <a:noFill/>
                </a:ln>
                <a:solidFill>
                  <a:srgbClr val="34383E"/>
                </a:solidFill>
                <a:effectLst/>
                <a:latin typeface="inherit"/>
              </a:rPr>
              <a:t>Volba zasklení se odráží ve vlastnostech plastových oken, a to z hlediska tepelné a zvukové izolace i bezpečnosti.</a:t>
            </a:r>
            <a:endParaRPr kumimoji="0" lang="cs-CZ" altLang="cs-CZ" sz="4000" b="0" i="0" u="none" strike="noStrike" cap="none" normalizeH="0" baseline="0" dirty="0">
              <a:ln>
                <a:noFill/>
              </a:ln>
              <a:solidFill>
                <a:srgbClr val="34383E"/>
              </a:solidFill>
              <a:effectLst/>
              <a:latin typeface="inherit"/>
            </a:endParaRPr>
          </a:p>
          <a:p>
            <a:pPr marL="0" marR="0" lvl="0" indent="0" algn="l" defTabSz="914400" rtl="0" eaLnBrk="0" fontAlgn="base" latinLnBrk="0" hangingPunct="0">
              <a:lnSpc>
                <a:spcPct val="100000"/>
              </a:lnSpc>
              <a:spcBef>
                <a:spcPct val="0"/>
              </a:spcBef>
              <a:spcAft>
                <a:spcPct val="0"/>
              </a:spcAft>
              <a:buClrTx/>
              <a:buSzTx/>
              <a:buFontTx/>
              <a:buAutoNum type="arabicPeriod" startAt="8"/>
              <a:tabLst/>
            </a:pPr>
            <a:r>
              <a:rPr kumimoji="0" lang="cs-CZ" altLang="cs-CZ" sz="3200" b="0" i="0" u="none" strike="noStrike" cap="none" normalizeH="0" baseline="0" dirty="0">
                <a:ln>
                  <a:noFill/>
                </a:ln>
                <a:solidFill>
                  <a:srgbClr val="383E42"/>
                </a:solidFill>
                <a:effectLst/>
                <a:latin typeface="franklin-gothic-urw"/>
              </a:rPr>
              <a:t>kompletace oken spojením rámů a křídel</a:t>
            </a:r>
          </a:p>
          <a:p>
            <a:pPr marL="0" marR="0" lvl="0" indent="0" algn="l" defTabSz="914400" rtl="0" eaLnBrk="0" fontAlgn="base" latinLnBrk="0" hangingPunct="0">
              <a:lnSpc>
                <a:spcPct val="100000"/>
              </a:lnSpc>
              <a:spcBef>
                <a:spcPct val="0"/>
              </a:spcBef>
              <a:spcAft>
                <a:spcPct val="0"/>
              </a:spcAft>
              <a:buClrTx/>
              <a:buSzTx/>
              <a:buFontTx/>
              <a:buAutoNum type="arabicPeriod" startAt="9"/>
              <a:tabLst/>
            </a:pPr>
            <a:r>
              <a:rPr kumimoji="0" lang="cs-CZ" altLang="cs-CZ" sz="3200" b="0" i="0" u="none" strike="noStrike" cap="none" normalizeH="0" baseline="0" dirty="0">
                <a:ln>
                  <a:noFill/>
                </a:ln>
                <a:solidFill>
                  <a:srgbClr val="383E42"/>
                </a:solidFill>
                <a:effectLst/>
                <a:latin typeface="franklin-gothic-urw"/>
              </a:rPr>
              <a:t>výstupní kontrola a expedice k zákazníkovi</a:t>
            </a:r>
          </a:p>
          <a:p>
            <a:endParaRPr lang="cs-CZ" dirty="0"/>
          </a:p>
        </p:txBody>
      </p:sp>
      <p:pic>
        <p:nvPicPr>
          <p:cNvPr id="1029" name="Picture 5" descr="Výroba plastových oken VEKRA výrobní linka">
            <a:extLst>
              <a:ext uri="{FF2B5EF4-FFF2-40B4-BE49-F238E27FC236}">
                <a16:creationId xmlns:a16="http://schemas.microsoft.com/office/drawing/2014/main" id="{8E895A2D-5AE2-4F5E-9687-DEC93EE796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75906" y="2657550"/>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Výroba plastových oken VEKRA zasklení">
            <a:extLst>
              <a:ext uri="{FF2B5EF4-FFF2-40B4-BE49-F238E27FC236}">
                <a16:creationId xmlns:a16="http://schemas.microsoft.com/office/drawing/2014/main" id="{23DA8A12-339B-420F-94D2-EEA2B87C09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3650" y="4232746"/>
            <a:ext cx="142875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7" name="Obrázek 6">
            <a:extLst>
              <a:ext uri="{FF2B5EF4-FFF2-40B4-BE49-F238E27FC236}">
                <a16:creationId xmlns:a16="http://schemas.microsoft.com/office/drawing/2014/main" id="{5D2F3F5C-44FF-471A-8B92-DF0DFE5F793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53650" y="1104849"/>
            <a:ext cx="1334915" cy="1334915"/>
          </a:xfrm>
          <a:prstGeom prst="rect">
            <a:avLst/>
          </a:prstGeom>
        </p:spPr>
      </p:pic>
    </p:spTree>
    <p:extLst>
      <p:ext uri="{BB962C8B-B14F-4D97-AF65-F5344CB8AC3E}">
        <p14:creationId xmlns:p14="http://schemas.microsoft.com/office/powerpoint/2010/main" val="63692467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238</TotalTime>
  <Words>2042</Words>
  <Application>Microsoft Office PowerPoint</Application>
  <PresentationFormat>Širokoúhlá obrazovka</PresentationFormat>
  <Paragraphs>133</Paragraphs>
  <Slides>17</Slides>
  <Notes>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17</vt:i4>
      </vt:variant>
    </vt:vector>
  </HeadingPairs>
  <TitlesOfParts>
    <vt:vector size="24" baseType="lpstr">
      <vt:lpstr>Arial</vt:lpstr>
      <vt:lpstr>Calibri</vt:lpstr>
      <vt:lpstr>franklin-gothic-urw</vt:lpstr>
      <vt:lpstr>inherit</vt:lpstr>
      <vt:lpstr>Klavika Medium</vt:lpstr>
      <vt:lpstr>Times New Roman</vt:lpstr>
      <vt:lpstr>1_Office Theme</vt:lpstr>
      <vt:lpstr>Rozhodování</vt:lpstr>
      <vt:lpstr>Strategická úroveň rozhodování</vt:lpstr>
      <vt:lpstr>Strategická úroveň rozhodování</vt:lpstr>
      <vt:lpstr>Taktická a operativní úroveň</vt:lpstr>
      <vt:lpstr>Integrace logistických plánů</vt:lpstr>
      <vt:lpstr>Integrace logistických plánů</vt:lpstr>
      <vt:lpstr>Taktická a operativní úroveň</vt:lpstr>
      <vt:lpstr>Zásady a kroky při zavádění logistiky</vt:lpstr>
      <vt:lpstr>Výroba plastových oken v 9 bodech</vt:lpstr>
      <vt:lpstr>Příklad:</vt:lpstr>
      <vt:lpstr>Plán distribuce:</vt:lpstr>
      <vt:lpstr>Plán distribuce:</vt:lpstr>
      <vt:lpstr>Plán výroby</vt:lpstr>
      <vt:lpstr>Plán výroby</vt:lpstr>
      <vt:lpstr>Plán výroby- průběh výroby</vt:lpstr>
      <vt:lpstr>Plán kapacit</vt:lpstr>
      <vt:lpstr>Plán zásob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Rozhodování</dc:title>
  <dc:creator>Chytilová Ekaterina</dc:creator>
  <cp:lastModifiedBy>Ekaterina</cp:lastModifiedBy>
  <cp:revision>19</cp:revision>
  <cp:lastPrinted>2022-03-07T11:26:26Z</cp:lastPrinted>
  <dcterms:created xsi:type="dcterms:W3CDTF">2022-02-28T09:30:47Z</dcterms:created>
  <dcterms:modified xsi:type="dcterms:W3CDTF">2022-03-09T06:57:47Z</dcterms:modified>
</cp:coreProperties>
</file>