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315" r:id="rId2"/>
    <p:sldId id="314" r:id="rId3"/>
    <p:sldId id="316" r:id="rId4"/>
    <p:sldId id="317" r:id="rId5"/>
    <p:sldId id="318" r:id="rId6"/>
    <p:sldId id="319" r:id="rId7"/>
    <p:sldId id="320" r:id="rId8"/>
    <p:sldId id="321" r:id="rId9"/>
    <p:sldId id="322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65325F-2D87-45B5-BAE0-6929F9A61BF6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42B719-2B5D-4D95-9A84-436DE7447B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2002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12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Logistické výkony</a:t>
            </a:r>
            <a:r>
              <a:rPr lang="cs-CZ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jsou výkony manipulační, skladové, přepravní. 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cs-CZ" sz="12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Logistické náklady</a:t>
            </a:r>
            <a:r>
              <a:rPr lang="cs-CZ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jsou finanční prostředky vynaložené na logistické výkony. Totální náklady jsou tvořeny součtem všech nákladů ve všech oblastech logistických procesů. Minimalizace nákladů odděleně v jedné oblasti může způsobit zvýšení nákladů v další oblasti. 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Existuje šest základních oblastí nákladů, které jsou vzájemně propojeny: 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2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Úroveň zákaznického servisu</a:t>
            </a:r>
            <a:r>
              <a:rPr lang="cs-CZ" sz="12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2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poprodejní servis, dodávky náhradních dílů, vyzvedávání vadných nebo špatných fungujících výrobků od zákazníků, rychlá reakce na požadavky na opravy, manipulace s vráceným zbožím.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2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Přepravní náklady</a:t>
            </a:r>
            <a:r>
              <a:rPr lang="cs-CZ" sz="12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2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výběr způsobu dopravy, výběr přepravní trasy, doprava uvnitř podniku 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2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Náklady na udržování zásob</a:t>
            </a:r>
            <a:r>
              <a:rPr lang="cs-CZ" sz="12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2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kapitál vázaný v zásobách, skladovací náklady, náklady na pořízení zásob, náklady na likvidaci zastaralého zboží, náklady na balení, likvidace odpadového materiálu, krádeže a jiná rizika, pojištění.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2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Skladovací náklady</a:t>
            </a:r>
            <a:r>
              <a:rPr lang="cs-CZ" sz="12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2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počet skladů, umístění skladů.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2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Množstevní náklady</a:t>
            </a:r>
            <a:r>
              <a:rPr lang="cs-CZ" sz="12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2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rozpor mezi velkými výrobními dávkami, které snižují cenu a nárokem na velký skladovací prostor, individuální přání zákazníků na malá dodávaná množství a velké výrobní série.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2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Náklady na informační systém</a:t>
            </a:r>
            <a:r>
              <a:rPr lang="cs-CZ" sz="12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2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vyřizování objednávek elektronickou výměnou dat (EDI – </a:t>
            </a:r>
            <a:r>
              <a:rPr lang="cs-CZ" sz="1200" b="1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Electronic</a:t>
            </a:r>
            <a:r>
              <a:rPr lang="cs-CZ" sz="12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Data </a:t>
            </a:r>
            <a:r>
              <a:rPr lang="cs-CZ" sz="1200" b="1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Interchange</a:t>
            </a:r>
            <a:r>
              <a:rPr lang="cs-CZ" sz="12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elektronický převod peněz (EFT – </a:t>
            </a:r>
            <a:r>
              <a:rPr lang="cs-CZ" sz="1200" b="1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Electronic</a:t>
            </a:r>
            <a:r>
              <a:rPr lang="cs-CZ" sz="12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200" b="1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Funds</a:t>
            </a:r>
            <a:r>
              <a:rPr lang="cs-CZ" sz="12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Transfer). 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42B719-2B5D-4D95-9A84-436DE7447BD3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55227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 rámci střediska se jedná o logistické výkony, které je potřeba vynaložit k realizaci logistických aktivit. Z ekonomického pohledu se jedná o náklady na logistické výkony (mzdy skladníků, palivo – vozíky, energie). Navenek se jedná o logistické služby, za které zákazník platí tržními cenami.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42B719-2B5D-4D95-9A84-436DE7447BD3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91508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12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Logistické výkonové ukazatele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Logistické cíle se převádějí do výkonových ukazatelů, které umožní sledovat plnění cílů: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42B719-2B5D-4D95-9A84-436DE7447BD3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72605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 algn="l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sjednaná dodací lhůta (rychlost uspokojení požadavku) </a:t>
            </a:r>
          </a:p>
          <a:p>
            <a:pPr marL="342900" lvl="0" indent="-342900" algn="l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podíl poptávané a skutečně sjednané dodací lhůty </a:t>
            </a:r>
          </a:p>
          <a:p>
            <a:pPr marL="342900" lvl="0" indent="-342900" algn="l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termínovaná spolehlivost dodávek: </a:t>
            </a:r>
          </a:p>
          <a:p>
            <a:pPr marL="742950" lvl="1" indent="-285750" algn="l">
              <a:lnSpc>
                <a:spcPct val="12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podíl dodávek dodaných včas, zpožděných a předčasných (%) </a:t>
            </a:r>
          </a:p>
          <a:p>
            <a:pPr marL="742950" lvl="1" indent="-285750" algn="l">
              <a:lnSpc>
                <a:spcPct val="12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průměrná odchylka od sjednaných termínů dodání </a:t>
            </a:r>
          </a:p>
          <a:p>
            <a:pPr marL="742950" lvl="1" indent="-285750" algn="l">
              <a:lnSpc>
                <a:spcPct val="12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podíl dodávek zpožděných o 1 den, o 2 dny... (lze zpracovat histogram a analyzovat) </a:t>
            </a:r>
          </a:p>
          <a:p>
            <a:pPr marL="342900" lvl="0" indent="-342900" algn="l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úplnost dodávek (podíl dodávek, u nichž bylo splněno požadované množství) </a:t>
            </a:r>
          </a:p>
          <a:p>
            <a:pPr marL="342900" lvl="0" indent="-342900" algn="l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pohotovost dodávek (podíl dodávek uskutečněných ze skladu bez čekání, resp. podíl odmítnutých dodávek) </a:t>
            </a:r>
          </a:p>
          <a:p>
            <a:pPr marL="342900" lvl="0" indent="-342900" algn="l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podíl neshod týkajících se značení, balení, průvodní dokumentace </a:t>
            </a:r>
          </a:p>
          <a:p>
            <a:pPr marL="342900" lvl="0" indent="-342900" algn="l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dostupnost informací pro zákazníky o rozpracovanosti zakázky a o pohybu zásilky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42B719-2B5D-4D95-9A84-436DE7447BD3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5852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CF0C-27BD-4318-83B5-A006414587CC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1CAB-5D45-4B3C-BC0D-91A39080FD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1971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CF0C-27BD-4318-83B5-A006414587CC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1CAB-5D45-4B3C-BC0D-91A39080FD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5848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CF0C-27BD-4318-83B5-A006414587CC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1CAB-5D45-4B3C-BC0D-91A39080FD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40247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A7C1CAB-5D45-4B3C-BC0D-91A39080FD2E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text 2"/>
          <p:cNvSpPr>
            <a:spLocks noGrp="1"/>
          </p:cNvSpPr>
          <p:nvPr>
            <p:ph idx="1"/>
          </p:nvPr>
        </p:nvSpPr>
        <p:spPr>
          <a:xfrm>
            <a:off x="527382" y="1844824"/>
            <a:ext cx="11486753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84393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1" y="2130425"/>
            <a:ext cx="10361084" cy="1468438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>
          <a:xfrm>
            <a:off x="609601" y="6356350"/>
            <a:ext cx="2842684" cy="363538"/>
          </a:xfrm>
        </p:spPr>
        <p:txBody>
          <a:bodyPr/>
          <a:lstStyle>
            <a:lvl1pPr>
              <a:defRPr/>
            </a:lvl1pPr>
          </a:lstStyle>
          <a:p>
            <a:fld id="{05D4CF0C-27BD-4318-83B5-A006414587CC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1"/>
          </p:nvPr>
        </p:nvSpPr>
        <p:spPr>
          <a:xfrm>
            <a:off x="8737601" y="6356350"/>
            <a:ext cx="2842684" cy="363538"/>
          </a:xfrm>
        </p:spPr>
        <p:txBody>
          <a:bodyPr/>
          <a:lstStyle>
            <a:lvl1pPr>
              <a:defRPr/>
            </a:lvl1pPr>
          </a:lstStyle>
          <a:p>
            <a:fld id="{CA7C1CAB-5D45-4B3C-BC0D-91A39080FD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9525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CF0C-27BD-4318-83B5-A006414587CC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1CAB-5D45-4B3C-BC0D-91A39080FD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8403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CF0C-27BD-4318-83B5-A006414587CC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1CAB-5D45-4B3C-BC0D-91A39080FD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9128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CF0C-27BD-4318-83B5-A006414587CC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1CAB-5D45-4B3C-BC0D-91A39080FD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54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CF0C-27BD-4318-83B5-A006414587CC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1CAB-5D45-4B3C-BC0D-91A39080FD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8559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CF0C-27BD-4318-83B5-A006414587CC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1CAB-5D45-4B3C-BC0D-91A39080FD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511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CF0C-27BD-4318-83B5-A006414587CC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1CAB-5D45-4B3C-BC0D-91A39080FD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4467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CF0C-27BD-4318-83B5-A006414587CC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1CAB-5D45-4B3C-BC0D-91A39080FD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456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CF0C-27BD-4318-83B5-A006414587CC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1CAB-5D45-4B3C-BC0D-91A39080FD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4323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4CF0C-27BD-4318-83B5-A006414587CC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C1CAB-5D45-4B3C-BC0D-91A39080FD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4463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A1EFEE-E429-4FE9-AE37-E36F329E71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Logistické výkony a náklady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C55B559-8E49-4EB7-8F1A-BF9E1B358F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3. týden</a:t>
            </a:r>
          </a:p>
        </p:txBody>
      </p:sp>
    </p:spTree>
    <p:extLst>
      <p:ext uri="{BB962C8B-B14F-4D97-AF65-F5344CB8AC3E}">
        <p14:creationId xmlns:p14="http://schemas.microsoft.com/office/powerpoint/2010/main" val="5732308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684E86-4A26-4727-BFDC-44DA2F929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Logistické výkony a náklady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01854D-3139-4E2F-80B8-55CA90E95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s-CZ" sz="18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Logistické výkony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jsou výkony manipulační, skladové, přepravní.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cs-CZ" sz="18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Logistické náklady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jsou finanční prostředky vynaložené na logistické výkony.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Existuje šest základních oblastí nákladů, které jsou vzájemně propojeny: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Úroveň zákaznického servisu,</a:t>
            </a:r>
            <a:r>
              <a:rPr lang="cs-CZ" sz="1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Přepravní náklady,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Náklady na udržování zásob</a:t>
            </a:r>
            <a:r>
              <a:rPr lang="cs-CZ" sz="1800" b="1" i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cs-CZ" sz="1800" b="1" i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Skladovací náklady</a:t>
            </a:r>
            <a:r>
              <a:rPr lang="cs-CZ" sz="1800" b="1" i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cs-CZ" sz="1800" b="1" i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Množstevní náklady</a:t>
            </a:r>
            <a:r>
              <a:rPr lang="cs-CZ" sz="1800" b="1" i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cs-CZ" sz="1800" b="1" i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Náklady na informační systém.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34857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E3A4CB-C990-4282-807B-276AF7CF8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B484DA-3F18-4580-AED1-C46EF0019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Důvody potřeby sledování logistických nákladů: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roste podíl logistických nákladů,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sledování efektivnosti logistiky.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Postup návrhu evidence logistických nákladů a výkonů: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vymezení logistických procesů,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klasifikace logistických nákladů,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stanovení vhodných ukazatelů.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07538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0F4425-30A2-4591-B167-5494D0AC1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Logistické výkonové ukazatele</a:t>
            </a:r>
            <a:b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7EF4F9-BDB5-4AA6-B51F-D8281589B3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18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Logistické výkonové ukazatele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Logistické cíle se převádějí do výkonových ukazatelů, které umožní sledovat plnění cílů: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cs-CZ" sz="18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dodací lhůta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je interval času mezi přijetím objednávky a doručením objednaného produktu zákazníkovi.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cs-CZ" sz="18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stupeň úplnosti dodávky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udává podíl zboží z objednávek došlých během určitého období, které bylo dodáno v přislíbené dodací lhůtě v plném množství; vykazuje se za celý podnik nebo za skupinu výrobků.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cs-CZ" sz="18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stupeň spolehlivosti dodávky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udává podíl počtu dodávek splněných v termínu ze všech dodávek během určitého období.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18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Úroveň logistických služeb: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Odráží kvalitativní stránku logistických výkonů. Synonymem k úrovni dodavatelských služeb je „logistická jakost“.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58421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462155-F1A1-4F43-9022-4D5D07B21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Ukazatelé úrovně logistických služeb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CA7645-F678-480A-9632-89CC50134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l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sjednaná dodací lhůta (rychlost uspokojení požadavku) </a:t>
            </a:r>
          </a:p>
          <a:p>
            <a:pPr marL="342900" lvl="0" indent="-342900" algn="l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podíl poptávané a skutečně sjednané dodací lhůty </a:t>
            </a:r>
          </a:p>
          <a:p>
            <a:pPr marL="342900" lvl="0" indent="-342900" algn="l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termínovaná spolehlivost dodávek: </a:t>
            </a:r>
          </a:p>
          <a:p>
            <a:pPr marL="742950" lvl="1" indent="-285750" algn="l">
              <a:lnSpc>
                <a:spcPct val="12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podíl dodávek dodaných včas, zpožděných a předčasných (%) </a:t>
            </a:r>
          </a:p>
          <a:p>
            <a:pPr marL="742950" lvl="1" indent="-285750" algn="l">
              <a:lnSpc>
                <a:spcPct val="12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průměrná odchylka od sjednaných termínů dodání </a:t>
            </a:r>
          </a:p>
          <a:p>
            <a:pPr marL="742950" lvl="1" indent="-285750" algn="l">
              <a:lnSpc>
                <a:spcPct val="12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podíl dodávek zpožděných o 1 den, o 2 dny... (lze zpracovat histogram a analyzovat) </a:t>
            </a:r>
          </a:p>
          <a:p>
            <a:pPr marL="342900" lvl="0" indent="-342900" algn="l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úplnost dodávek (podíl dodávek, u nichž bylo splněno požadované množství) </a:t>
            </a:r>
          </a:p>
          <a:p>
            <a:pPr marL="342900" lvl="0" indent="-342900" algn="l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pohotovost dodávek (podíl dodávek uskutečněných ze skladu bez čekání, resp. podíl odmítnutých dodávek) </a:t>
            </a:r>
          </a:p>
          <a:p>
            <a:pPr marL="342900" lvl="0" indent="-342900" algn="l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podíl neshod týkajících se značení, balení, průvodní dokumentace </a:t>
            </a:r>
          </a:p>
          <a:p>
            <a:pPr marL="342900" lvl="0" indent="-342900" algn="l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dostupnost informací pro zákazníky o rozpracovanosti zakázky a o pohybu zásilky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27037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7FA50A-F1D4-4D99-992A-933B7648F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Úroveň logistických služeb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BDC498-2655-4DC8-BAE0-0AA8FAC011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cs-CZ" sz="12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Služby –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poskytování něčeho nebo úprava něčeho – nehmotné povahy, nelze je skladovat – úroveň dodavatelských služeb je míra, v jaké během období plně uspokojíme požadavky zákazníka.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cs-CZ" sz="12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Logistické služby 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činnosti, které podporují a umožňují výrobu a obchod, a především také dopravu, skladování, třídění, pojišťování, celní deklarace aj. 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Hodnocení úrovně služeb lze vztáhnou na činnosti uvnitř vlastního podniku nebo na činnosti, poskytované jiným podnikům: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2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Externí úroveň vyjadřuje, jak plníme požadavky zákazníků.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2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Interní úroveň vyjadřuje, jak jsou plněny dodávky mezi jednotlivými odděleními podniku.  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24151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FB1454-5A16-463E-8E13-C656C82C8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5BF6C8-6512-43AC-BECB-4C7D0E9152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cs-CZ" sz="1800" b="1" i="1" dirty="0">
                <a:solidFill>
                  <a:srgbClr val="E21A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Hlavní příčiny proč podnik nemá zboží na skladě, jsou nejčastěji: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příliš mnoho poptávek najednou,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chybně predikovaná poptávka,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poruchy výrobního zařízení, odkud jdou výrobky do skladu,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opožděné subdodávky,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nepředpokládané vyřazení zmetků aj. 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34893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44044C-4017-4285-9B1B-22673D660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Příklad:</a:t>
            </a: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4B968009-E9B7-466E-90B4-C69572170E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3276398" y="1600200"/>
            <a:ext cx="5639203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4838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929E82-2D02-4F8B-ACEF-AED36AD70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1AB143-4336-4D51-BA47-76406C2ECC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 Vašem podniku bylo provedeno hodnocení výkonových ukazatelů ve 2 úsecích. Data jsou představena v tabulce:</a:t>
            </a:r>
          </a:p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vypočítejte výkonové ukazatele a proveďte jejich analýzu, </a:t>
            </a:r>
          </a:p>
          <a:p>
            <a:pPr marL="342900" lvl="0" indent="-342900" algn="just">
              <a:lnSpc>
                <a:spcPct val="125000"/>
              </a:lnSpc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sestavte doporučení pro optimalizaci výkonu/ zjištění důvodů nedostačujícího výkonu.</a:t>
            </a:r>
          </a:p>
          <a:p>
            <a:pPr marL="114300" indent="0" algn="just">
              <a:lnSpc>
                <a:spcPct val="125000"/>
              </a:lnSpc>
              <a:spcAft>
                <a:spcPts val="1000"/>
              </a:spcAft>
              <a:buNone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9537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</TotalTime>
  <Words>880</Words>
  <Application>Microsoft Office PowerPoint</Application>
  <PresentationFormat>Širokoúhlá obrazovka</PresentationFormat>
  <Paragraphs>81</Paragraphs>
  <Slides>9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Courier New</vt:lpstr>
      <vt:lpstr>Symbol</vt:lpstr>
      <vt:lpstr>1_Office Theme</vt:lpstr>
      <vt:lpstr>Logistické výkony a náklady</vt:lpstr>
      <vt:lpstr>Logistické výkony a náklady</vt:lpstr>
      <vt:lpstr>Prezentace aplikace PowerPoint</vt:lpstr>
      <vt:lpstr>Logistické výkonové ukazatele </vt:lpstr>
      <vt:lpstr>Ukazatelé úrovně logistických služeb</vt:lpstr>
      <vt:lpstr>Úroveň logistických služeb</vt:lpstr>
      <vt:lpstr>Prezentace aplikace PowerPoint</vt:lpstr>
      <vt:lpstr>Příklad:</vt:lpstr>
      <vt:lpstr>Příklad: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Logistické výkony a náklady</dc:title>
  <dc:creator>Chytilová Ekaterina</dc:creator>
  <cp:lastModifiedBy>Chytilová Ekaterina</cp:lastModifiedBy>
  <cp:revision>2</cp:revision>
  <dcterms:created xsi:type="dcterms:W3CDTF">2022-02-23T08:42:07Z</dcterms:created>
  <dcterms:modified xsi:type="dcterms:W3CDTF">2022-02-23T08:55:08Z</dcterms:modified>
</cp:coreProperties>
</file>