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56" r:id="rId5"/>
    <p:sldId id="278" r:id="rId6"/>
    <p:sldId id="279" r:id="rId7"/>
    <p:sldId id="280" r:id="rId8"/>
    <p:sldId id="281" r:id="rId9"/>
    <p:sldId id="285" r:id="rId10"/>
    <p:sldId id="282" r:id="rId11"/>
    <p:sldId id="283" r:id="rId12"/>
    <p:sldId id="286" r:id="rId13"/>
    <p:sldId id="284" r:id="rId14"/>
    <p:sldId id="276" r:id="rId15"/>
    <p:sldId id="277" r:id="rId16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74" autoAdjust="0"/>
    <p:restoredTop sz="88741" autoAdjust="0"/>
  </p:normalViewPr>
  <p:slideViewPr>
    <p:cSldViewPr snapToGrid="0" snapToObjects="1">
      <p:cViewPr varScale="1">
        <p:scale>
          <a:sx n="78" d="100"/>
          <a:sy n="78" d="100"/>
        </p:scale>
        <p:origin x="-1570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E301B-7E00-4EE8-8742-86E0C94A55E3}" type="datetimeFigureOut">
              <a:rPr lang="cs-CZ" smtClean="0"/>
              <a:pPr/>
              <a:t>04.05.2022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EC539-BAF4-45CB-B013-A1EE04C770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7020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483E1-44ED-47D5-98B1-C1266D69D78E}" type="datetimeFigureOut">
              <a:rPr lang="cs-CZ" smtClean="0"/>
              <a:pPr/>
              <a:t>04.05.2022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C0F04-106D-439F-AD47-F865AF3F4A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5841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9593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535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0273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5696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649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782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8164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49212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8221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89175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3665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0025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son.vsb.cz/archivcd/FMMI/PL/Prumyslova%20logistika.pdf" TargetMode="External"/><Relationship Id="rId2" Type="http://schemas.openxmlformats.org/officeDocument/2006/relationships/hyperlink" Target="https://www.researchgate.net/publication/356593351_Construction_Site_Layout_Planning_Methods_an_Analytical_Revie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searchgate.net/publication/357335882_Perceived_workplace_layout_design_and_work-related_physical_activity_and_sitting_time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8180" y="3653108"/>
            <a:ext cx="8126360" cy="2128261"/>
          </a:xfrm>
        </p:spPr>
        <p:txBody>
          <a:bodyPr lIns="0" tIns="0" rIns="0" bIns="0" anchor="t" anchorCtr="0">
            <a:normAutofit/>
          </a:bodyPr>
          <a:lstStyle/>
          <a:p>
            <a:r>
              <a:rPr lang="cs-CZ" sz="2800" dirty="0" smtClean="0"/>
              <a:t> XLM2 Logistický management 2 </a:t>
            </a:r>
            <a:br>
              <a:rPr lang="cs-CZ" sz="2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																													Tomáš Novák M20079</a:t>
            </a:r>
            <a:endParaRPr lang="en-US" sz="4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9BD9AF4F-0583-4E5D-855E-5D2979864ED1}"/>
              </a:ext>
            </a:extLst>
          </p:cNvPr>
          <p:cNvSpPr txBox="1">
            <a:spLocks/>
          </p:cNvSpPr>
          <p:nvPr/>
        </p:nvSpPr>
        <p:spPr>
          <a:xfrm rot="10800000" flipV="1">
            <a:off x="3893573" y="4687530"/>
            <a:ext cx="4910967" cy="10938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b="1" dirty="0">
              <a:latin typeface="+mn-lt"/>
              <a:cs typeface="Arial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352145" y="2329669"/>
            <a:ext cx="67023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cs-CZ" sz="4000" b="1" dirty="0" smtClean="0">
                <a:solidFill>
                  <a:srgbClr val="FF0000"/>
                </a:solidFill>
              </a:rPr>
              <a:t>Výrobní logistika</a:t>
            </a:r>
            <a:endParaRPr lang="cs-CZ" sz="4000" dirty="0" smtClean="0">
              <a:solidFill>
                <a:srgbClr val="FF0000"/>
              </a:solidFill>
            </a:endParaRPr>
          </a:p>
          <a:p>
            <a:pPr algn="ctr"/>
            <a:endParaRPr lang="cs-CZ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Layout </a:t>
            </a:r>
            <a:r>
              <a:rPr lang="cs-CZ" b="1" dirty="0" smtClean="0">
                <a:solidFill>
                  <a:srgbClr val="FF0000"/>
                </a:solidFill>
              </a:rPr>
              <a:t>metody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solidFill>
                  <a:srgbClr val="FF0000"/>
                </a:solidFill>
              </a:rPr>
              <a:t>CRAFT metod</a:t>
            </a:r>
            <a:r>
              <a:rPr lang="en-US" sz="2600" b="1" dirty="0" smtClean="0">
                <a:solidFill>
                  <a:srgbClr val="FF0000"/>
                </a:solidFill>
              </a:rPr>
              <a:t>a</a:t>
            </a:r>
            <a:r>
              <a:rPr lang="en-US" sz="2600" b="1" dirty="0" smtClean="0"/>
              <a:t> – </a:t>
            </a:r>
            <a:r>
              <a:rPr lang="en-US" sz="2600" dirty="0" err="1" smtClean="0"/>
              <a:t>pomáhá</a:t>
            </a:r>
            <a:r>
              <a:rPr lang="en-US" sz="2600" dirty="0" smtClean="0"/>
              <a:t> </a:t>
            </a:r>
            <a:r>
              <a:rPr lang="cs-CZ" sz="2600" dirty="0" smtClean="0"/>
              <a:t>nalézt takové uspořádání pracovišť, které ve svém důsledku minimalizuje náklady na manipulaci. Chceme</a:t>
            </a:r>
            <a:r>
              <a:rPr lang="en-US" sz="2600" dirty="0" smtClean="0"/>
              <a:t>-</a:t>
            </a:r>
            <a:r>
              <a:rPr lang="en-US" sz="2600" dirty="0" err="1" smtClean="0"/>
              <a:t>li</a:t>
            </a:r>
            <a:r>
              <a:rPr lang="cs-CZ" sz="2600" dirty="0" smtClean="0"/>
              <a:t> určit optimální vzájemnou polohu různých prvků při uspořádání celku. </a:t>
            </a:r>
            <a:endParaRPr lang="en-US" sz="2600" dirty="0" smtClean="0"/>
          </a:p>
          <a:p>
            <a:r>
              <a:rPr lang="cs-CZ" sz="2600" b="1" dirty="0" err="1" smtClean="0">
                <a:solidFill>
                  <a:srgbClr val="FF0000"/>
                </a:solidFill>
              </a:rPr>
              <a:t>Manufacturing</a:t>
            </a:r>
            <a:r>
              <a:rPr lang="cs-CZ" sz="2600" b="1" dirty="0" smtClean="0">
                <a:solidFill>
                  <a:srgbClr val="FF0000"/>
                </a:solidFill>
              </a:rPr>
              <a:t> </a:t>
            </a:r>
            <a:r>
              <a:rPr lang="cs-CZ" sz="2600" b="1" dirty="0" err="1" smtClean="0">
                <a:solidFill>
                  <a:srgbClr val="FF0000"/>
                </a:solidFill>
              </a:rPr>
              <a:t>Execution</a:t>
            </a:r>
            <a:r>
              <a:rPr lang="cs-CZ" sz="2600" b="1" dirty="0" smtClean="0">
                <a:solidFill>
                  <a:srgbClr val="FF0000"/>
                </a:solidFill>
              </a:rPr>
              <a:t> </a:t>
            </a:r>
            <a:r>
              <a:rPr lang="cs-CZ" sz="2600" b="1" dirty="0" err="1" smtClean="0">
                <a:solidFill>
                  <a:srgbClr val="FF0000"/>
                </a:solidFill>
              </a:rPr>
              <a:t>System</a:t>
            </a:r>
            <a:r>
              <a:rPr lang="cs-CZ" sz="2600" b="1" dirty="0" smtClean="0">
                <a:solidFill>
                  <a:srgbClr val="FF0000"/>
                </a:solidFill>
              </a:rPr>
              <a:t> (MES) </a:t>
            </a:r>
            <a:r>
              <a:rPr lang="cs-CZ" sz="2600" b="1" dirty="0" smtClean="0"/>
              <a:t>- </a:t>
            </a:r>
            <a:r>
              <a:rPr lang="cs-CZ" sz="2600" dirty="0" smtClean="0"/>
              <a:t>systém, který tvoří vazbu mezi podnikovým informačním systémem a systémy pro automatizaci výroby (technologických procesů) </a:t>
            </a:r>
            <a:endParaRPr lang="en-US" sz="2600" dirty="0" smtClean="0"/>
          </a:p>
          <a:p>
            <a:r>
              <a:rPr lang="cs-CZ" sz="2600" b="1" dirty="0" err="1" smtClean="0">
                <a:solidFill>
                  <a:srgbClr val="FF0000"/>
                </a:solidFill>
              </a:rPr>
              <a:t>Manufacturitng</a:t>
            </a:r>
            <a:r>
              <a:rPr lang="cs-CZ" sz="2600" b="1" dirty="0" smtClean="0">
                <a:solidFill>
                  <a:srgbClr val="FF0000"/>
                </a:solidFill>
              </a:rPr>
              <a:t> </a:t>
            </a:r>
            <a:r>
              <a:rPr lang="cs-CZ" sz="2600" b="1" dirty="0" err="1" smtClean="0">
                <a:solidFill>
                  <a:srgbClr val="FF0000"/>
                </a:solidFill>
              </a:rPr>
              <a:t>Operations</a:t>
            </a:r>
            <a:r>
              <a:rPr lang="cs-CZ" sz="2600" b="1" dirty="0" smtClean="0">
                <a:solidFill>
                  <a:srgbClr val="FF0000"/>
                </a:solidFill>
              </a:rPr>
              <a:t> Managementu (MOM)- </a:t>
            </a:r>
            <a:r>
              <a:rPr lang="cs-CZ" sz="2600" dirty="0" smtClean="0"/>
              <a:t>metodologie pro sledování kompletního výrobního procesu s cílem jeho optimalizace. </a:t>
            </a:r>
          </a:p>
          <a:p>
            <a:endParaRPr lang="en-US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9C60D0B-D7DF-44F3-8C7F-968974AA8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9962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Použité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zdroje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FCAF148-5F42-413D-8CCD-81A9F000F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18682"/>
            <a:ext cx="8229600" cy="5007482"/>
          </a:xfrm>
        </p:spPr>
        <p:txBody>
          <a:bodyPr>
            <a:normAutofit/>
          </a:bodyPr>
          <a:lstStyle/>
          <a:p>
            <a:pPr marL="1371600" lvl="2" indent="-457200">
              <a:buFont typeface="+mj-lt"/>
              <a:buAutoNum type="arabicPeriod"/>
            </a:pPr>
            <a:endParaRPr lang="en-US" sz="1600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n-US" sz="1600" dirty="0" smtClean="0"/>
              <a:t>Delgado M., 2021, Construction Site Layout Planning Methods: an Analytical Review [Internet], Copyright  © 2008-2022 Research Gate, </a:t>
            </a:r>
            <a:r>
              <a:rPr lang="en-US" sz="1600" dirty="0" err="1" smtClean="0"/>
              <a:t>Vydavatel</a:t>
            </a:r>
            <a:r>
              <a:rPr lang="en-US" sz="1600" dirty="0" smtClean="0"/>
              <a:t>: London South Bank, Conference: </a:t>
            </a:r>
            <a:r>
              <a:rPr lang="en-US" sz="1600" dirty="0" err="1" smtClean="0"/>
              <a:t>IDoBE</a:t>
            </a:r>
            <a:r>
              <a:rPr lang="en-US" sz="1600" dirty="0" smtClean="0"/>
              <a:t> International Conference 2021, [</a:t>
            </a:r>
            <a:r>
              <a:rPr lang="en-US" sz="1600" dirty="0" err="1" smtClean="0"/>
              <a:t>Citováno</a:t>
            </a:r>
            <a:r>
              <a:rPr lang="en-US" sz="1600" dirty="0" smtClean="0"/>
              <a:t> 12.01.2022], </a:t>
            </a:r>
            <a:r>
              <a:rPr lang="en-US" sz="1600" dirty="0" err="1" smtClean="0"/>
              <a:t>Dostupné</a:t>
            </a:r>
            <a:r>
              <a:rPr lang="en-US" sz="1600" dirty="0" smtClean="0"/>
              <a:t> z: </a:t>
            </a:r>
            <a:r>
              <a:rPr lang="en-US" sz="1600" dirty="0" smtClean="0">
                <a:hlinkClick r:id="rId2"/>
              </a:rPr>
              <a:t>https://www.researchgate.net/publication/356593351_Construction_Site_Layout_Planning_Methods_an_Analytical_Review</a:t>
            </a:r>
            <a:r>
              <a:rPr lang="en-US" sz="1600" dirty="0" smtClean="0"/>
              <a:t> </a:t>
            </a:r>
          </a:p>
          <a:p>
            <a:pPr marL="1371600" lvl="2" indent="-457200">
              <a:buFont typeface="+mj-lt"/>
              <a:buAutoNum type="arabicPeriod"/>
            </a:pPr>
            <a:endParaRPr lang="en-US" sz="1600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n-US" sz="1600" dirty="0" err="1" smtClean="0"/>
              <a:t>Lenort</a:t>
            </a:r>
            <a:r>
              <a:rPr lang="en-US" sz="1600" dirty="0" smtClean="0"/>
              <a:t> R., 2012, </a:t>
            </a:r>
            <a:r>
              <a:rPr lang="en-US" sz="1600" dirty="0" err="1" smtClean="0"/>
              <a:t>Průmyslová</a:t>
            </a:r>
            <a:r>
              <a:rPr lang="en-US" sz="1600" dirty="0" smtClean="0"/>
              <a:t> </a:t>
            </a:r>
            <a:r>
              <a:rPr lang="en-US" sz="1600" dirty="0" err="1" smtClean="0"/>
              <a:t>logistika</a:t>
            </a:r>
            <a:r>
              <a:rPr lang="en-US" sz="1600" dirty="0" smtClean="0"/>
              <a:t> [Internet], Copyright © </a:t>
            </a:r>
            <a:r>
              <a:rPr lang="en-US" sz="1600" dirty="0" err="1" smtClean="0"/>
              <a:t>Radim</a:t>
            </a:r>
            <a:r>
              <a:rPr lang="en-US" sz="1600" dirty="0" smtClean="0"/>
              <a:t> </a:t>
            </a:r>
            <a:r>
              <a:rPr lang="en-US" sz="1600" dirty="0" err="1" smtClean="0"/>
              <a:t>Lenort</a:t>
            </a:r>
            <a:r>
              <a:rPr lang="en-US" sz="1600" dirty="0" smtClean="0"/>
              <a:t> 2012, </a:t>
            </a:r>
            <a:r>
              <a:rPr lang="en-US" sz="1600" dirty="0" err="1" smtClean="0"/>
              <a:t>Kapitola</a:t>
            </a:r>
            <a:r>
              <a:rPr lang="en-US" sz="1600" dirty="0" smtClean="0"/>
              <a:t> 1 - 4, str. 6 – 54, ISBN: 978-80-248-2584-7, [</a:t>
            </a:r>
            <a:r>
              <a:rPr lang="en-US" sz="1600" dirty="0" err="1" smtClean="0"/>
              <a:t>Citováno</a:t>
            </a:r>
            <a:r>
              <a:rPr lang="en-US" sz="1600" dirty="0" smtClean="0"/>
              <a:t> 12.01.2022], </a:t>
            </a:r>
            <a:r>
              <a:rPr lang="en-US" sz="1600" dirty="0" err="1" smtClean="0"/>
              <a:t>Dostupné</a:t>
            </a:r>
            <a:r>
              <a:rPr lang="en-US" sz="1600" dirty="0" smtClean="0"/>
              <a:t> z: </a:t>
            </a:r>
            <a:r>
              <a:rPr lang="en-US" sz="1600" dirty="0" smtClean="0">
                <a:hlinkClick r:id="rId3"/>
              </a:rPr>
              <a:t>http://www.person.vsb.cz/archivcd/FMMI/PL/Prumyslova%20logistika.pdf</a:t>
            </a:r>
            <a:r>
              <a:rPr lang="en-US" sz="1600" dirty="0" smtClean="0"/>
              <a:t> </a:t>
            </a:r>
          </a:p>
          <a:p>
            <a:pPr marL="1371600" lvl="2" indent="-457200">
              <a:buFont typeface="+mj-lt"/>
              <a:buAutoNum type="arabicPeriod"/>
            </a:pPr>
            <a:endParaRPr lang="en-US" sz="1600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n-US" sz="1600" dirty="0" err="1" smtClean="0"/>
              <a:t>Mccormack</a:t>
            </a:r>
            <a:r>
              <a:rPr lang="en-US" sz="1600" dirty="0" smtClean="0"/>
              <a:t> G. &amp; Shibata A., 2022, Perceived workplace layout design and work-related physical activity and sitting time [Internet], Copyright  © 2008-2022 Research Gate, </a:t>
            </a:r>
            <a:r>
              <a:rPr lang="en-US" sz="1600" dirty="0" err="1" smtClean="0"/>
              <a:t>Vydavatel</a:t>
            </a:r>
            <a:r>
              <a:rPr lang="en-US" sz="1600" dirty="0" smtClean="0"/>
              <a:t>: Building and Environment, Vol. 211, Issue 108, [</a:t>
            </a:r>
            <a:r>
              <a:rPr lang="en-US" sz="1600" dirty="0" err="1" smtClean="0"/>
              <a:t>Citováno</a:t>
            </a:r>
            <a:r>
              <a:rPr lang="en-US" sz="1600" dirty="0" smtClean="0"/>
              <a:t> 12.01.2022], </a:t>
            </a:r>
            <a:r>
              <a:rPr lang="en-US" sz="1600" dirty="0" err="1" smtClean="0"/>
              <a:t>Dostupné</a:t>
            </a:r>
            <a:r>
              <a:rPr lang="en-US" sz="1600" dirty="0" smtClean="0"/>
              <a:t> z: </a:t>
            </a:r>
            <a:r>
              <a:rPr lang="en-US" sz="1600" dirty="0" smtClean="0">
                <a:hlinkClick r:id="rId4"/>
              </a:rPr>
              <a:t>https://www.researchgate.net/publication/357335882_Perceived_workplace_layout_design_and_work-related_physical_activity_and_sitting_time</a:t>
            </a:r>
            <a:r>
              <a:rPr lang="en-US" sz="1600" dirty="0" smtClean="0"/>
              <a:t> </a:t>
            </a:r>
          </a:p>
          <a:p>
            <a:pPr marL="1371600" lvl="2" indent="-457200">
              <a:buFont typeface="+mj-lt"/>
              <a:buAutoNum type="arabicPeriod"/>
            </a:pPr>
            <a:endParaRPr lang="en-US" sz="1600" dirty="0" smtClean="0"/>
          </a:p>
          <a:p>
            <a:pPr marL="1371600" lvl="2" indent="-457200">
              <a:buFont typeface="+mj-lt"/>
              <a:buAutoNum type="arabicPeriod"/>
            </a:pPr>
            <a:endParaRPr lang="en-US" sz="2000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36222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820441B-B6EF-4955-9F52-510B0B3EE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08390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Děkuj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za pozornost </a:t>
            </a:r>
          </a:p>
        </p:txBody>
      </p:sp>
    </p:spTree>
    <p:extLst>
      <p:ext uri="{BB962C8B-B14F-4D97-AF65-F5344CB8AC3E}">
        <p14:creationId xmlns="" xmlns:p14="http://schemas.microsoft.com/office/powerpoint/2010/main" val="3231844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Osnova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Úkoly výrobní logistiky</a:t>
            </a:r>
          </a:p>
          <a:p>
            <a:pPr lvl="0"/>
            <a:endParaRPr lang="en-US" dirty="0" smtClean="0"/>
          </a:p>
          <a:p>
            <a:pPr lvl="0"/>
            <a:r>
              <a:rPr lang="cs-CZ" dirty="0" smtClean="0"/>
              <a:t>Bod rozpojení</a:t>
            </a:r>
          </a:p>
          <a:p>
            <a:pPr lvl="0"/>
            <a:endParaRPr lang="en-US" dirty="0" smtClean="0"/>
          </a:p>
          <a:p>
            <a:pPr lvl="0"/>
            <a:r>
              <a:rPr lang="cs-CZ" dirty="0" smtClean="0"/>
              <a:t>Layout pracovišť a metody jeho plánování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rgbClr val="FF0000"/>
                </a:solidFill>
              </a:rPr>
              <a:t>Úkoly výrobní logistiky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cs-CZ" sz="2500" dirty="0" smtClean="0"/>
              <a:t>Výrobní logistika se zabývá problematikou organizování a řízení </a:t>
            </a:r>
            <a:r>
              <a:rPr lang="en-US" sz="2500" dirty="0" err="1" smtClean="0"/>
              <a:t>výrobních</a:t>
            </a:r>
            <a:r>
              <a:rPr lang="en-US" sz="2500" dirty="0" smtClean="0"/>
              <a:t> </a:t>
            </a:r>
            <a:r>
              <a:rPr lang="cs-CZ" sz="2500" dirty="0" smtClean="0"/>
              <a:t>toků, jakožto i samotného průběhu toků ve výrobě. </a:t>
            </a:r>
          </a:p>
          <a:p>
            <a:r>
              <a:rPr lang="en-US" sz="2500" dirty="0" err="1" smtClean="0"/>
              <a:t>Konektivita</a:t>
            </a:r>
            <a:r>
              <a:rPr lang="en-US" sz="2500" dirty="0" smtClean="0"/>
              <a:t> </a:t>
            </a:r>
            <a:r>
              <a:rPr lang="en-US" sz="2500" dirty="0" err="1" smtClean="0"/>
              <a:t>výrobní</a:t>
            </a:r>
            <a:r>
              <a:rPr lang="en-US" sz="2500" dirty="0" smtClean="0"/>
              <a:t> </a:t>
            </a:r>
            <a:r>
              <a:rPr lang="en-US" sz="2500" dirty="0" err="1" smtClean="0"/>
              <a:t>logistiky</a:t>
            </a:r>
            <a:r>
              <a:rPr lang="en-US" sz="2500" dirty="0" smtClean="0"/>
              <a:t> </a:t>
            </a:r>
            <a:r>
              <a:rPr lang="en-US" sz="2500" dirty="0" err="1" smtClean="0"/>
              <a:t>koresponduje</a:t>
            </a:r>
            <a:r>
              <a:rPr lang="en-US" sz="2500" dirty="0" smtClean="0"/>
              <a:t> </a:t>
            </a:r>
            <a:r>
              <a:rPr lang="cs-CZ" sz="2500" dirty="0" smtClean="0"/>
              <a:t>s řízením technologických procesů, zabývá se manipulací, dopravou, skladováním ve výrobě, dobou trvání jednotlivých operací </a:t>
            </a:r>
          </a:p>
          <a:p>
            <a:r>
              <a:rPr lang="cs-CZ" sz="2500" dirty="0" smtClean="0"/>
              <a:t>Jedním z </a:t>
            </a:r>
            <a:r>
              <a:rPr lang="cs-CZ" sz="2500" dirty="0" err="1" smtClean="0"/>
              <a:t>požad</a:t>
            </a:r>
            <a:r>
              <a:rPr lang="en-US" sz="2500" dirty="0" err="1" smtClean="0"/>
              <a:t>ovaných</a:t>
            </a:r>
            <a:r>
              <a:rPr lang="en-US" sz="2500" dirty="0" smtClean="0"/>
              <a:t> </a:t>
            </a:r>
            <a:r>
              <a:rPr lang="en-US" sz="2500" dirty="0" err="1" smtClean="0"/>
              <a:t>úkolů</a:t>
            </a:r>
            <a:r>
              <a:rPr lang="cs-CZ" sz="2500" dirty="0" smtClean="0"/>
              <a:t> </a:t>
            </a:r>
            <a:r>
              <a:rPr lang="en-US" sz="2500" dirty="0" smtClean="0"/>
              <a:t>je </a:t>
            </a:r>
            <a:r>
              <a:rPr lang="cs-CZ" sz="2500" dirty="0" smtClean="0"/>
              <a:t>správ</a:t>
            </a:r>
            <a:r>
              <a:rPr lang="en-US" sz="2500" dirty="0" err="1" smtClean="0"/>
              <a:t>ná</a:t>
            </a:r>
            <a:r>
              <a:rPr lang="cs-CZ" sz="2500" dirty="0" smtClean="0"/>
              <a:t> </a:t>
            </a:r>
            <a:r>
              <a:rPr lang="cs-CZ" sz="2500" dirty="0" err="1" smtClean="0"/>
              <a:t>aplik</a:t>
            </a:r>
            <a:r>
              <a:rPr lang="en-US" sz="2500" dirty="0" smtClean="0"/>
              <a:t>ace</a:t>
            </a:r>
            <a:r>
              <a:rPr lang="cs-CZ" sz="2500" dirty="0" smtClean="0"/>
              <a:t> logistik</a:t>
            </a:r>
            <a:r>
              <a:rPr lang="en-US" sz="2500" dirty="0" smtClean="0"/>
              <a:t>y</a:t>
            </a:r>
            <a:r>
              <a:rPr lang="cs-CZ" sz="2500" dirty="0" smtClean="0"/>
              <a:t>, která bude výsledkem správného usměrňování toků</a:t>
            </a:r>
            <a:r>
              <a:rPr lang="en-US" sz="2500" dirty="0" smtClean="0"/>
              <a:t>, </a:t>
            </a:r>
            <a:r>
              <a:rPr lang="en-US" sz="2500" dirty="0" err="1" smtClean="0"/>
              <a:t>vyznačující</a:t>
            </a:r>
            <a:r>
              <a:rPr lang="en-US" sz="2500" dirty="0" smtClean="0"/>
              <a:t> </a:t>
            </a:r>
            <a:r>
              <a:rPr lang="cs-CZ" sz="2500" dirty="0" smtClean="0"/>
              <a:t>uspokojování potřeb zákazníků při minimálních nákladech</a:t>
            </a:r>
            <a:r>
              <a:rPr lang="en-US" sz="2500" dirty="0" smtClean="0"/>
              <a:t>,</a:t>
            </a:r>
            <a:r>
              <a:rPr lang="cs-CZ" sz="2500" dirty="0" smtClean="0"/>
              <a:t> čase a požadované jakosti</a:t>
            </a:r>
            <a:endParaRPr lang="cs-CZ" sz="2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Bod rozpojení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Vyznačuje</a:t>
            </a:r>
            <a:r>
              <a:rPr lang="en-US" sz="2800" dirty="0" smtClean="0"/>
              <a:t> </a:t>
            </a:r>
            <a:r>
              <a:rPr lang="cs-CZ" sz="2800" dirty="0" smtClean="0"/>
              <a:t>místo v logistickém řetězci, v kterém je vyrovnáván rozptyl poptávky po daném produktu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T</a:t>
            </a:r>
            <a:r>
              <a:rPr lang="cs-CZ" sz="2800" dirty="0" err="1" smtClean="0"/>
              <a:t>aké</a:t>
            </a:r>
            <a:r>
              <a:rPr lang="en-US" sz="2800" dirty="0" smtClean="0"/>
              <a:t> </a:t>
            </a:r>
            <a:r>
              <a:rPr lang="en-US" sz="2800" dirty="0" err="1" smtClean="0"/>
              <a:t>značí</a:t>
            </a:r>
            <a:r>
              <a:rPr lang="cs-CZ" sz="2800" dirty="0" smtClean="0"/>
              <a:t> místo, kam se dostane objednávka zákazníka a tím spustí a řídí materiálový tok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cs-CZ" sz="2800" dirty="0" smtClean="0"/>
              <a:t>Bod rozpojení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cs-CZ" sz="2800" dirty="0" smtClean="0"/>
              <a:t>do jaké míry se odlišují požadavky zákazníků s výrobou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Bod rozpojení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M</a:t>
            </a:r>
            <a:r>
              <a:rPr lang="cs-CZ" sz="2800" b="1" dirty="0" err="1" smtClean="0">
                <a:solidFill>
                  <a:srgbClr val="FF0000"/>
                </a:solidFill>
              </a:rPr>
              <a:t>ake</a:t>
            </a:r>
            <a:r>
              <a:rPr lang="cs-CZ" sz="2800" b="1" dirty="0" smtClean="0">
                <a:solidFill>
                  <a:srgbClr val="FF0000"/>
                </a:solidFill>
              </a:rPr>
              <a:t> to </a:t>
            </a:r>
            <a:r>
              <a:rPr lang="cs-CZ" sz="2800" b="1" dirty="0" err="1" smtClean="0">
                <a:solidFill>
                  <a:srgbClr val="FF0000"/>
                </a:solidFill>
              </a:rPr>
              <a:t>stock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dirty="0" smtClean="0"/>
              <a:t>- </a:t>
            </a:r>
            <a:r>
              <a:rPr lang="cs-CZ" sz="2800" dirty="0" smtClean="0"/>
              <a:t>řízení výroby na základě principu </a:t>
            </a:r>
            <a:r>
              <a:rPr lang="en-US" sz="2800" dirty="0" err="1" smtClean="0"/>
              <a:t>přemístění</a:t>
            </a:r>
            <a:r>
              <a:rPr lang="en-US" sz="2800" dirty="0" smtClean="0"/>
              <a:t> </a:t>
            </a:r>
            <a:r>
              <a:rPr lang="cs-CZ" sz="2800" dirty="0" smtClean="0"/>
              <a:t>na sklad hotových výrobků</a:t>
            </a:r>
            <a:endParaRPr lang="en-US" sz="2800" dirty="0" smtClean="0"/>
          </a:p>
          <a:p>
            <a:r>
              <a:rPr lang="en-US" sz="2800" b="1" dirty="0" err="1" smtClean="0">
                <a:solidFill>
                  <a:srgbClr val="FF0000"/>
                </a:solidFill>
              </a:rPr>
              <a:t>A</a:t>
            </a:r>
            <a:r>
              <a:rPr lang="cs-CZ" sz="2800" b="1" dirty="0" err="1" smtClean="0">
                <a:solidFill>
                  <a:srgbClr val="FF0000"/>
                </a:solidFill>
              </a:rPr>
              <a:t>ssemble</a:t>
            </a:r>
            <a:r>
              <a:rPr lang="cs-CZ" sz="2800" b="1" dirty="0" smtClean="0">
                <a:solidFill>
                  <a:srgbClr val="FF0000"/>
                </a:solidFill>
              </a:rPr>
              <a:t> to </a:t>
            </a:r>
            <a:r>
              <a:rPr lang="cs-CZ" sz="2800" b="1" dirty="0" err="1" smtClean="0">
                <a:solidFill>
                  <a:srgbClr val="FF0000"/>
                </a:solidFill>
              </a:rPr>
              <a:t>order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- řízení předmontáže a dalších předcházejících etap na základě prognózy, </a:t>
            </a:r>
            <a:r>
              <a:rPr lang="en-US" sz="2800" dirty="0" err="1" smtClean="0"/>
              <a:t>vedení</a:t>
            </a:r>
            <a:r>
              <a:rPr lang="en-US" sz="2800" dirty="0" smtClean="0"/>
              <a:t> </a:t>
            </a:r>
            <a:r>
              <a:rPr lang="cs-CZ" sz="2800" dirty="0" smtClean="0"/>
              <a:t>montáže podle zákaznických zakázek</a:t>
            </a:r>
            <a:endParaRPr lang="en-US" sz="2800" dirty="0" smtClean="0"/>
          </a:p>
          <a:p>
            <a:r>
              <a:rPr lang="en-US" sz="2800" b="1" dirty="0" err="1" smtClean="0">
                <a:solidFill>
                  <a:srgbClr val="FF0000"/>
                </a:solidFill>
              </a:rPr>
              <a:t>M</a:t>
            </a:r>
            <a:r>
              <a:rPr lang="cs-CZ" sz="2800" b="1" dirty="0" err="1" smtClean="0">
                <a:solidFill>
                  <a:srgbClr val="FF0000"/>
                </a:solidFill>
              </a:rPr>
              <a:t>ake</a:t>
            </a:r>
            <a:r>
              <a:rPr lang="cs-CZ" sz="2800" b="1" dirty="0" smtClean="0">
                <a:solidFill>
                  <a:srgbClr val="FF0000"/>
                </a:solidFill>
              </a:rPr>
              <a:t> to </a:t>
            </a:r>
            <a:r>
              <a:rPr lang="cs-CZ" sz="2800" b="1" dirty="0" err="1" smtClean="0">
                <a:solidFill>
                  <a:srgbClr val="FF0000"/>
                </a:solidFill>
              </a:rPr>
              <a:t>order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-</a:t>
            </a:r>
            <a:r>
              <a:rPr lang="en-US" sz="2800" dirty="0" smtClean="0"/>
              <a:t> </a:t>
            </a:r>
            <a:r>
              <a:rPr lang="cs-CZ" sz="2800" dirty="0" smtClean="0"/>
              <a:t>pouze nakupovaný materiál</a:t>
            </a:r>
            <a:r>
              <a:rPr lang="en-US" sz="2800" dirty="0" smtClean="0"/>
              <a:t>, </a:t>
            </a:r>
            <a:r>
              <a:rPr lang="cs-CZ" sz="2800" dirty="0" smtClean="0"/>
              <a:t>je regulován podle prognóz, jinak probíhá řízení výroby dle konkrétních zakázek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Bod rozpojení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P</a:t>
            </a:r>
            <a:r>
              <a:rPr lang="cs-CZ" b="1" dirty="0" err="1" smtClean="0">
                <a:solidFill>
                  <a:srgbClr val="FF0000"/>
                </a:solidFill>
              </a:rPr>
              <a:t>urchase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and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make</a:t>
            </a:r>
            <a:r>
              <a:rPr lang="cs-CZ" b="1" dirty="0" smtClean="0">
                <a:solidFill>
                  <a:srgbClr val="FF0000"/>
                </a:solidFill>
              </a:rPr>
              <a:t> to </a:t>
            </a:r>
            <a:r>
              <a:rPr lang="cs-CZ" b="1" dirty="0" err="1" smtClean="0">
                <a:solidFill>
                  <a:srgbClr val="FF0000"/>
                </a:solidFill>
              </a:rPr>
              <a:t>order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- celý proces tvorby hodnot je řešen na základě konkrétních zakázek</a:t>
            </a:r>
            <a:endParaRPr lang="en-US" dirty="0" smtClean="0"/>
          </a:p>
          <a:p>
            <a:r>
              <a:rPr lang="cs-CZ" b="1" dirty="0" err="1" smtClean="0">
                <a:solidFill>
                  <a:srgbClr val="FF0000"/>
                </a:solidFill>
              </a:rPr>
              <a:t>Subassemble</a:t>
            </a:r>
            <a:r>
              <a:rPr lang="cs-CZ" b="1" dirty="0" smtClean="0">
                <a:solidFill>
                  <a:srgbClr val="FF0000"/>
                </a:solidFill>
              </a:rPr>
              <a:t> to </a:t>
            </a:r>
            <a:r>
              <a:rPr lang="cs-CZ" b="1" dirty="0" err="1" smtClean="0">
                <a:solidFill>
                  <a:srgbClr val="FF0000"/>
                </a:solidFill>
              </a:rPr>
              <a:t>order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/>
              <a:t>-</a:t>
            </a:r>
            <a:r>
              <a:rPr lang="en-US" b="1" dirty="0" smtClean="0"/>
              <a:t> </a:t>
            </a:r>
            <a:r>
              <a:rPr lang="cs-CZ" dirty="0" smtClean="0"/>
              <a:t>pouze díly a nákup materiálu jsou </a:t>
            </a:r>
            <a:r>
              <a:rPr lang="cs-CZ" dirty="0" err="1" smtClean="0"/>
              <a:t>zajištovány</a:t>
            </a:r>
            <a:r>
              <a:rPr lang="cs-CZ" dirty="0" smtClean="0"/>
              <a:t> dle předpokladu, ostatní dle konkrétních zakázek</a:t>
            </a:r>
            <a:endParaRPr lang="en-US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27046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Layout pracovišť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cs-CZ" sz="2800" i="1" dirty="0" smtClean="0">
                <a:solidFill>
                  <a:srgbClr val="FF0000"/>
                </a:solidFill>
              </a:rPr>
              <a:t>generel organizace</a:t>
            </a:r>
            <a:r>
              <a:rPr lang="cs-CZ" sz="2800" i="1" dirty="0" smtClean="0"/>
              <a:t> </a:t>
            </a:r>
            <a:r>
              <a:rPr lang="cs-CZ" sz="2800" dirty="0" smtClean="0"/>
              <a:t>– komplexní situační rozmístění výrobních, skladovacích </a:t>
            </a:r>
            <a:r>
              <a:rPr lang="en-US" sz="2800" dirty="0" smtClean="0"/>
              <a:t>a </a:t>
            </a:r>
            <a:r>
              <a:rPr lang="cs-CZ" sz="2800" dirty="0" smtClean="0"/>
              <a:t>energetických objektů, </a:t>
            </a:r>
            <a:r>
              <a:rPr lang="en-US" sz="2800" dirty="0" smtClean="0"/>
              <a:t>s </a:t>
            </a:r>
            <a:r>
              <a:rPr lang="cs-CZ" sz="2800" dirty="0" smtClean="0"/>
              <a:t>vnitrozávodních komunikací </a:t>
            </a:r>
            <a:endParaRPr lang="en-US" sz="2800" dirty="0" smtClean="0"/>
          </a:p>
          <a:p>
            <a:r>
              <a:rPr lang="cs-CZ" sz="2800" b="1" dirty="0" smtClean="0">
                <a:solidFill>
                  <a:srgbClr val="FF0000"/>
                </a:solidFill>
              </a:rPr>
              <a:t>Individuální</a:t>
            </a:r>
            <a:r>
              <a:rPr lang="cs-CZ" sz="2800" b="1" dirty="0" smtClean="0"/>
              <a:t> </a:t>
            </a:r>
            <a:r>
              <a:rPr lang="en-US" sz="2800" b="1" dirty="0" smtClean="0"/>
              <a:t>- </a:t>
            </a:r>
            <a:r>
              <a:rPr lang="cs-CZ" sz="2800" dirty="0" smtClean="0"/>
              <a:t>malý počet pracovišť, operace se neopakují. </a:t>
            </a:r>
            <a:r>
              <a:rPr lang="en-US" sz="2800" dirty="0" err="1" smtClean="0"/>
              <a:t>např</a:t>
            </a:r>
            <a:r>
              <a:rPr lang="cs-CZ" sz="2800" dirty="0" smtClean="0"/>
              <a:t>: laboratoře, prototypové dílny atd. </a:t>
            </a:r>
          </a:p>
          <a:p>
            <a:r>
              <a:rPr lang="cs-CZ" sz="2800" b="1" dirty="0" smtClean="0">
                <a:solidFill>
                  <a:srgbClr val="FF0000"/>
                </a:solidFill>
              </a:rPr>
              <a:t>Skupinové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-</a:t>
            </a:r>
            <a:r>
              <a:rPr lang="cs-CZ" sz="2800" b="1" dirty="0" smtClean="0"/>
              <a:t> </a:t>
            </a:r>
            <a:r>
              <a:rPr lang="cs-CZ" sz="2800" dirty="0" smtClean="0"/>
              <a:t>u složitějších výrob, dělba práce se odráží ve vyčleňovaní/ slučování pracovišť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Technologické uspořádaní 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P</a:t>
            </a:r>
            <a:r>
              <a:rPr lang="cs-CZ" sz="2800" dirty="0" err="1" smtClean="0">
                <a:solidFill>
                  <a:srgbClr val="FF0000"/>
                </a:solidFill>
              </a:rPr>
              <a:t>ředmětné</a:t>
            </a:r>
            <a:r>
              <a:rPr lang="cs-CZ" sz="2800" dirty="0" smtClean="0">
                <a:solidFill>
                  <a:srgbClr val="FF0000"/>
                </a:solidFill>
              </a:rPr>
              <a:t> uspořádání </a:t>
            </a:r>
          </a:p>
          <a:p>
            <a:endParaRPr lang="en-US" sz="2800" dirty="0" smtClean="0"/>
          </a:p>
          <a:p>
            <a:endParaRPr lang="cs-CZ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Layout </a:t>
            </a:r>
            <a:r>
              <a:rPr lang="cs-CZ" b="1" dirty="0" smtClean="0">
                <a:solidFill>
                  <a:srgbClr val="FF0000"/>
                </a:solidFill>
              </a:rPr>
              <a:t>metody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plánování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b="1" dirty="0" err="1" smtClean="0">
                <a:solidFill>
                  <a:srgbClr val="FF0000"/>
                </a:solidFill>
              </a:rPr>
              <a:t>Sankeyův</a:t>
            </a:r>
            <a:r>
              <a:rPr lang="cs-CZ" sz="2600" b="1" dirty="0" smtClean="0">
                <a:solidFill>
                  <a:srgbClr val="FF0000"/>
                </a:solidFill>
              </a:rPr>
              <a:t> diagram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 smtClean="0"/>
              <a:t>-</a:t>
            </a:r>
            <a:r>
              <a:rPr lang="cs-CZ" sz="2600" b="1" dirty="0" smtClean="0"/>
              <a:t> </a:t>
            </a:r>
            <a:r>
              <a:rPr lang="cs-CZ" sz="2600" dirty="0" smtClean="0"/>
              <a:t>je metoda umožňující na základě půdorysného plánku objektu graficky znázornit tok energie (práce), </a:t>
            </a:r>
            <a:r>
              <a:rPr lang="en-US" sz="2600" dirty="0" err="1" smtClean="0"/>
              <a:t>také</a:t>
            </a:r>
            <a:r>
              <a:rPr lang="en-US" sz="2600" dirty="0" smtClean="0"/>
              <a:t> </a:t>
            </a:r>
            <a:r>
              <a:rPr lang="en-US" sz="2600" dirty="0" err="1" smtClean="0"/>
              <a:t>značí</a:t>
            </a:r>
            <a:r>
              <a:rPr lang="en-US" sz="2600" dirty="0" smtClean="0"/>
              <a:t> </a:t>
            </a:r>
            <a:r>
              <a:rPr lang="en-US" sz="2600" dirty="0" err="1" smtClean="0"/>
              <a:t>pohyb</a:t>
            </a:r>
            <a:r>
              <a:rPr lang="en-US" sz="2600" dirty="0" smtClean="0"/>
              <a:t> </a:t>
            </a:r>
            <a:r>
              <a:rPr lang="cs-CZ" sz="2600" dirty="0" smtClean="0"/>
              <a:t>materiálu mezi jednotlivými pracovišti</a:t>
            </a:r>
            <a:endParaRPr lang="en-US" sz="2600" dirty="0" smtClean="0"/>
          </a:p>
          <a:p>
            <a:r>
              <a:rPr lang="cs-CZ" sz="2600" b="1" dirty="0" err="1" smtClean="0">
                <a:solidFill>
                  <a:srgbClr val="FF0000"/>
                </a:solidFill>
              </a:rPr>
              <a:t>Šachovnicov</a:t>
            </a:r>
            <a:r>
              <a:rPr lang="en-US" sz="2600" b="1" dirty="0" smtClean="0">
                <a:solidFill>
                  <a:srgbClr val="FF0000"/>
                </a:solidFill>
              </a:rPr>
              <a:t>á </a:t>
            </a:r>
            <a:r>
              <a:rPr lang="cs-CZ" sz="2600" b="1" dirty="0" err="1" smtClean="0">
                <a:solidFill>
                  <a:srgbClr val="FF0000"/>
                </a:solidFill>
              </a:rPr>
              <a:t>tabulk</a:t>
            </a:r>
            <a:r>
              <a:rPr lang="en-US" sz="2600" b="1" dirty="0" smtClean="0">
                <a:solidFill>
                  <a:srgbClr val="FF0000"/>
                </a:solidFill>
              </a:rPr>
              <a:t>a </a:t>
            </a:r>
            <a:r>
              <a:rPr lang="en-US" sz="2600" b="1" dirty="0" smtClean="0"/>
              <a:t>–</a:t>
            </a:r>
            <a:r>
              <a:rPr lang="cs-CZ" sz="2600" b="1" dirty="0" smtClean="0"/>
              <a:t> </a:t>
            </a:r>
            <a:r>
              <a:rPr lang="en-US" sz="2600" dirty="0" smtClean="0"/>
              <a:t>je </a:t>
            </a:r>
            <a:r>
              <a:rPr lang="en-US" sz="2600" dirty="0" err="1" smtClean="0"/>
              <a:t>využívána</a:t>
            </a:r>
            <a:r>
              <a:rPr lang="en-US" sz="2600" dirty="0" smtClean="0"/>
              <a:t> </a:t>
            </a:r>
            <a:r>
              <a:rPr lang="cs-CZ" sz="2600" dirty="0" smtClean="0"/>
              <a:t>pro rozbor materiálových toků nebo pro návrh předpokládaného rozmístění výrobních zařízení na základě přijaté zásady, aby pracoviště s největším počtem kontaktů nebo s největším objemem dopravovaných materiálů, byla co nejblíže u sebe. 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FF0000"/>
                </a:solidFill>
              </a:rPr>
              <a:t>Sankeyův</a:t>
            </a:r>
            <a:r>
              <a:rPr lang="cs-CZ" b="1" smtClean="0">
                <a:solidFill>
                  <a:srgbClr val="FF0000"/>
                </a:solidFill>
              </a:rPr>
              <a:t> diagram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:\Users\Tomas\Desktop\Modelový_Sankeyův_diagr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799" y="1658938"/>
            <a:ext cx="7620001" cy="4467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Motiv1" id="{7346BF4B-C5DC-4DC0-B547-9D28AEB9CA8E}" vid="{17D350A2-8260-4ECB-9D50-2FD67EDE4EEF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E9622E594C1B94EAF649D3AD9C2CF9E" ma:contentTypeVersion="9" ma:contentTypeDescription="Vytvoří nový dokument" ma:contentTypeScope="" ma:versionID="67330174b1bd2220fcb213fc2c76344d">
  <xsd:schema xmlns:xsd="http://www.w3.org/2001/XMLSchema" xmlns:xs="http://www.w3.org/2001/XMLSchema" xmlns:p="http://schemas.microsoft.com/office/2006/metadata/properties" xmlns:ns2="9feb78ed-7bd8-43b9-b84c-9234b7376e1a" xmlns:ns3="8ac989e6-075c-46c7-8678-20c25f24540a" targetNamespace="http://schemas.microsoft.com/office/2006/metadata/properties" ma:root="true" ma:fieldsID="e0c2b937e9c7a998aadac372eea4014c" ns2:_="" ns3:_="">
    <xsd:import namespace="9feb78ed-7bd8-43b9-b84c-9234b7376e1a"/>
    <xsd:import namespace="8ac989e6-075c-46c7-8678-20c25f24540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eb78ed-7bd8-43b9-b84c-9234b7376e1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c989e6-075c-46c7-8678-20c25f2454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2D4DEE-CE2C-4CA3-8959-DCE16EE60AF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CABD18B-032A-4E8C-BDFF-E498EE9653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F1F960-7CE8-464A-8993-9BA73B6B89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eb78ed-7bd8-43b9-b84c-9234b7376e1a"/>
    <ds:schemaRef ds:uri="8ac989e6-075c-46c7-8678-20c25f2454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3652</TotalTime>
  <Words>534</Words>
  <Application>Microsoft Office PowerPoint</Application>
  <PresentationFormat>Předvádění na obrazovce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Motiv1</vt:lpstr>
      <vt:lpstr> XLM2 Logistický management 2                                  Tomáš Novák M20079</vt:lpstr>
      <vt:lpstr>Osnova</vt:lpstr>
      <vt:lpstr>Úkoly výrobní logistiky</vt:lpstr>
      <vt:lpstr>Bod rozpojení</vt:lpstr>
      <vt:lpstr>Bod rozpojení</vt:lpstr>
      <vt:lpstr>Bod rozpojení</vt:lpstr>
      <vt:lpstr>Layout pracovišť</vt:lpstr>
      <vt:lpstr>Layout metody plánování</vt:lpstr>
      <vt:lpstr>Sankeyův diagram</vt:lpstr>
      <vt:lpstr>Layout metody plánování</vt:lpstr>
      <vt:lpstr>Použité zdroje</vt:lpstr>
      <vt:lpstr>Děkuji za pozornost 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PROPEDEUTICKÝ SEMINÁŘ  Odborná praxe 1: Kabinet profesní přípravy</dc:title>
  <dc:creator>martin fink</dc:creator>
  <cp:lastModifiedBy>Tomas</cp:lastModifiedBy>
  <cp:revision>130</cp:revision>
  <cp:lastPrinted>2013-09-13T08:26:54Z</cp:lastPrinted>
  <dcterms:created xsi:type="dcterms:W3CDTF">2013-09-15T17:50:48Z</dcterms:created>
  <dcterms:modified xsi:type="dcterms:W3CDTF">2022-05-04T06:51:24Z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0x0101009E9622E594C1B94EAF649D3AD9C2CF9E</vt:lpwstr>
  </property>
</Properties>
</file>