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58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FF0099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143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Click to edit Master subtitle style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Click to edit Master subtitle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Drag picture to placeholder or click icon to add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odpady-online.cz/odpad-kontra-vyrobek/" TargetMode="External"/><Relationship Id="rId2" Type="http://schemas.openxmlformats.org/officeDocument/2006/relationships/hyperlink" Target="https://www.ekokom.cz/cz/klienti/uzitecne-informace/slovnik-pojm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kanbanzone.com/resources/kanban/kanban-pull-system/" TargetMode="External"/><Relationship Id="rId4" Type="http://schemas.openxmlformats.org/officeDocument/2006/relationships/hyperlink" Target="https://managementmania.com/cs/dodavatelsky-retezec-supply-chai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9016" y="2235200"/>
            <a:ext cx="8905967" cy="2387600"/>
          </a:xfrm>
        </p:spPr>
        <p:txBody>
          <a:bodyPr>
            <a:normAutofit/>
          </a:bodyPr>
          <a:lstStyle/>
          <a:p>
            <a:pPr algn="ctr"/>
            <a:r>
              <a:rPr lang="cs-CZ" sz="5400" dirty="0"/>
              <a:t>Supply </a:t>
            </a:r>
            <a:r>
              <a:rPr lang="cs-CZ" sz="5400" dirty="0" err="1"/>
              <a:t>chain</a:t>
            </a:r>
            <a:r>
              <a:rPr lang="cs-CZ" sz="5400" dirty="0"/>
              <a:t> management, dodavatelské sítě</a:t>
            </a:r>
            <a:br>
              <a:rPr lang="cs-CZ" sz="5400" dirty="0"/>
            </a:b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747030" y="5305717"/>
            <a:ext cx="2396970" cy="535790"/>
          </a:xfrm>
        </p:spPr>
        <p:txBody>
          <a:bodyPr>
            <a:normAutofit/>
          </a:bodyPr>
          <a:lstStyle/>
          <a:p>
            <a:pPr algn="r"/>
            <a:r>
              <a:rPr lang="cs-CZ" sz="2400" dirty="0"/>
              <a:t>Bc. Filip Najvárek</a:t>
            </a: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C6C5D7-F62F-2367-3A35-503C87EE4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dodavatelsko-odběratelských  vztahů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F4B67F-9AFD-8B14-6432-49A9CF080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buClr>
                <a:srgbClr val="F79377"/>
              </a:buClr>
              <a:buSzPts val="800"/>
            </a:pPr>
            <a:r>
              <a:rPr lang="cs-CZ" sz="32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Řetězce s kontinuálními toky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Clr>
                <a:srgbClr val="F79377"/>
              </a:buClr>
              <a:buSzPts val="800"/>
            </a:pPr>
            <a:r>
              <a:rPr lang="cs-CZ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Jsou minimalizovány sklady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Clr>
                <a:srgbClr val="F79377"/>
              </a:buClr>
              <a:buSzPts val="800"/>
            </a:pPr>
            <a:r>
              <a:rPr lang="cs-CZ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Využívání Just-in-</a:t>
            </a:r>
            <a:r>
              <a:rPr lang="cs-CZ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time</a:t>
            </a:r>
            <a:r>
              <a:rPr lang="cs-CZ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Clr>
                <a:srgbClr val="F79377"/>
              </a:buClr>
              <a:buSzPts val="800"/>
            </a:pPr>
            <a:r>
              <a:rPr lang="cs-CZ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Pull</a:t>
            </a:r>
            <a:r>
              <a:rPr lang="cs-CZ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princip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Clr>
                <a:srgbClr val="F79377"/>
              </a:buClr>
              <a:buSzPts val="800"/>
            </a:pPr>
            <a:r>
              <a:rPr lang="cs-CZ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Výroba v malých dávkách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5000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B9C9C4-B55D-6362-AC32-98242E1AF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dodavatelsko-odběratelských  vztahů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329F72-B278-D86E-17EE-AD278AC60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800" dirty="0"/>
              <a:t>Řetězce se synchronním tokem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cs-CZ" sz="2400" dirty="0"/>
              <a:t>Skládá se s dodavatele, výrobce a zákazníka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cs-CZ" sz="2400" dirty="0"/>
              <a:t>Řídící článek, jenž synchronizuje všechny procesy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cs-CZ" sz="2400" dirty="0"/>
              <a:t>Automatická identifikace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cs-CZ" sz="2400" dirty="0"/>
              <a:t>Hmotné toky jsou nahrazovány tokem informací </a:t>
            </a:r>
          </a:p>
        </p:txBody>
      </p:sp>
    </p:spTree>
    <p:extLst>
      <p:ext uri="{BB962C8B-B14F-4D97-AF65-F5344CB8AC3E}">
        <p14:creationId xmlns:p14="http://schemas.microsoft.com/office/powerpoint/2010/main" val="3711390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A987EC-3188-D697-20BD-F4BFC6A3F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Logistická místa styku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0E8345-01CD-12DF-4449-7D71F9878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Vytváří se v místě hranic mezi sousedními systémy v logistickém řetězci. </a:t>
            </a:r>
          </a:p>
          <a:p>
            <a:r>
              <a:rPr lang="cs-CZ" dirty="0"/>
              <a:t>Přes hranici může přecházet materiálový nebo informační tok </a:t>
            </a:r>
          </a:p>
          <a:p>
            <a:r>
              <a:rPr lang="cs-CZ" dirty="0"/>
              <a:t>Místa styku mohou být mezi </a:t>
            </a:r>
          </a:p>
          <a:p>
            <a:pPr lvl="1" indent="-342900">
              <a:lnSpc>
                <a:spcPct val="150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jednotlivými prvky a články logistického řetězce</a:t>
            </a:r>
          </a:p>
          <a:p>
            <a:pPr lvl="1" indent="-342900">
              <a:lnSpc>
                <a:spcPct val="150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logistikou a ostatními systémy podniku,</a:t>
            </a:r>
          </a:p>
          <a:p>
            <a:pPr lvl="1" indent="-342900">
              <a:lnSpc>
                <a:spcPct val="150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podnikem a jinými organizacemi.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2411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18962F-214F-0E1F-81B6-74557087D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 biče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FADB98-5AE1-FD81-FF33-D4BDB3B70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24" y="1427584"/>
            <a:ext cx="8230776" cy="447924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Řetězcový jev v rámci kterého variabilita poptávky v dodavatelských řetězcích se směrem od zákazníka stále více zvětšuje </a:t>
            </a:r>
          </a:p>
          <a:p>
            <a:r>
              <a:rPr lang="cs-CZ" dirty="0"/>
              <a:t>Důvody:</a:t>
            </a:r>
          </a:p>
          <a:p>
            <a:pPr lvl="1"/>
            <a:r>
              <a:rPr lang="cs-CZ" dirty="0"/>
              <a:t>Informační asymetrie</a:t>
            </a:r>
          </a:p>
          <a:p>
            <a:pPr lvl="1"/>
            <a:r>
              <a:rPr lang="cs-CZ" dirty="0"/>
              <a:t>Způsob prognózování poptávky </a:t>
            </a:r>
          </a:p>
          <a:p>
            <a:pPr lvl="1"/>
            <a:r>
              <a:rPr lang="cs-CZ" dirty="0"/>
              <a:t>Dlouhé dodací lhůty </a:t>
            </a:r>
          </a:p>
          <a:p>
            <a:pPr lvl="1"/>
            <a:r>
              <a:rPr lang="cs-CZ" dirty="0"/>
              <a:t>Výkyvy cen </a:t>
            </a:r>
          </a:p>
          <a:p>
            <a:r>
              <a:rPr lang="cs-CZ" dirty="0"/>
              <a:t>Řešení</a:t>
            </a:r>
          </a:p>
          <a:p>
            <a:pPr lvl="1"/>
            <a:r>
              <a:rPr lang="cs-CZ" dirty="0"/>
              <a:t>Snížení variability poptávky</a:t>
            </a:r>
          </a:p>
          <a:p>
            <a:pPr lvl="1"/>
            <a:r>
              <a:rPr lang="cs-CZ" dirty="0"/>
              <a:t>Strategické partnerství </a:t>
            </a:r>
          </a:p>
          <a:p>
            <a:pPr lvl="1"/>
            <a:r>
              <a:rPr lang="cs-CZ" dirty="0"/>
              <a:t>Zkrácení dodacích lhůt 	</a:t>
            </a:r>
          </a:p>
          <a:p>
            <a:pPr lvl="1"/>
            <a:r>
              <a:rPr lang="cs-CZ" dirty="0"/>
              <a:t>Snížení nejistoty</a:t>
            </a:r>
          </a:p>
          <a:p>
            <a:pPr marL="342891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31350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CC1CFD-5B60-7417-EF29-A2AC306C9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 biče 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4343D80-E676-AB51-35DF-981A485EAD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714" y="1319586"/>
            <a:ext cx="7035282" cy="4987701"/>
          </a:xfrm>
        </p:spPr>
      </p:pic>
    </p:spTree>
    <p:extLst>
      <p:ext uri="{BB962C8B-B14F-4D97-AF65-F5344CB8AC3E}">
        <p14:creationId xmlns:p14="http://schemas.microsoft.com/office/powerpoint/2010/main" val="3908198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E359B1-FF15-02D5-27E2-A1B001797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428" y="2766218"/>
            <a:ext cx="4685143" cy="1325563"/>
          </a:xfrm>
        </p:spPr>
        <p:txBody>
          <a:bodyPr/>
          <a:lstStyle/>
          <a:p>
            <a:r>
              <a:rPr lang="cs-CZ" dirty="0"/>
              <a:t>Děkuji za pozornost </a:t>
            </a:r>
          </a:p>
        </p:txBody>
      </p:sp>
    </p:spTree>
    <p:extLst>
      <p:ext uri="{BB962C8B-B14F-4D97-AF65-F5344CB8AC3E}">
        <p14:creationId xmlns:p14="http://schemas.microsoft.com/office/powerpoint/2010/main" val="24664798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097A7D-892D-E0B0-0A27-738AFFAAE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35E85C-43EE-0CCA-8383-ADE385FB2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0" i="0" dirty="0">
                <a:solidFill>
                  <a:schemeClr val="tx1"/>
                </a:solidFill>
                <a:effectLst/>
              </a:rPr>
              <a:t>VÁCHAL, Jan a Marek VOCHOZKA. </a:t>
            </a:r>
            <a:r>
              <a:rPr lang="cs-CZ" b="0" i="1" dirty="0">
                <a:solidFill>
                  <a:schemeClr val="tx1"/>
                </a:solidFill>
                <a:effectLst/>
              </a:rPr>
              <a:t>Podnikové řízení</a:t>
            </a:r>
            <a:r>
              <a:rPr lang="cs-CZ" b="0" i="0" dirty="0">
                <a:solidFill>
                  <a:schemeClr val="tx1"/>
                </a:solidFill>
                <a:effectLst/>
              </a:rPr>
              <a:t>. Praha: Grada, 2013. Finanční řízení. ISBN 978-80-247-4642-5.</a:t>
            </a:r>
          </a:p>
          <a:p>
            <a:r>
              <a:rPr lang="cs-CZ" dirty="0">
                <a:solidFill>
                  <a:schemeClr val="tx1"/>
                </a:solidFill>
              </a:rPr>
              <a:t>Slovník pojmů –EKO-KOM – Systém sběru a recyklace obalových odpadů [online]. Copyright © 2011 [cit. 03.05.2022]. Dostupné z: </a:t>
            </a:r>
            <a:r>
              <a:rPr lang="cs-CZ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https://www.ekokom.cz/cz/klienti/uzitecne-informace/slovnik-pojmu/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b="0" i="0" dirty="0">
                <a:solidFill>
                  <a:schemeClr val="tx1"/>
                </a:solidFill>
                <a:effectLst/>
              </a:rPr>
              <a:t>Odpad kontra výrobek | Odpady. </a:t>
            </a:r>
            <a:r>
              <a:rPr lang="cs-CZ" b="0" i="1" dirty="0">
                <a:solidFill>
                  <a:schemeClr val="tx1"/>
                </a:solidFill>
                <a:effectLst/>
              </a:rPr>
              <a:t>Odpady</a:t>
            </a:r>
            <a:r>
              <a:rPr lang="cs-CZ" b="0" i="0" dirty="0">
                <a:solidFill>
                  <a:schemeClr val="tx1"/>
                </a:solidFill>
                <a:effectLst/>
              </a:rPr>
              <a:t> [online]. Copyright © [cit. 03.05.2022]. Dostupné z: </a:t>
            </a:r>
            <a:r>
              <a:rPr lang="cs-CZ" b="0" i="0" u="none" strike="noStrike" dirty="0">
                <a:solidFill>
                  <a:schemeClr val="tx1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https://odpady-online.cz/odpad-kontra-vyrobek/</a:t>
            </a:r>
            <a:endParaRPr lang="cs-CZ" b="0" i="0" u="none" strike="noStrike" dirty="0">
              <a:solidFill>
                <a:schemeClr val="tx1"/>
              </a:solidFill>
              <a:effectLst/>
            </a:endParaRPr>
          </a:p>
          <a:p>
            <a:r>
              <a:rPr lang="cs-CZ" b="0" i="0" dirty="0">
                <a:solidFill>
                  <a:schemeClr val="tx1"/>
                </a:solidFill>
                <a:effectLst/>
              </a:rPr>
              <a:t>Dodavatelský řetězec (Supply </a:t>
            </a:r>
            <a:r>
              <a:rPr lang="cs-CZ" b="0" i="0" dirty="0" err="1">
                <a:solidFill>
                  <a:schemeClr val="tx1"/>
                </a:solidFill>
                <a:effectLst/>
              </a:rPr>
              <a:t>Chain</a:t>
            </a:r>
            <a:r>
              <a:rPr lang="cs-CZ" b="0" i="0" dirty="0">
                <a:solidFill>
                  <a:schemeClr val="tx1"/>
                </a:solidFill>
                <a:effectLst/>
              </a:rPr>
              <a:t>) - ManagementMania.com. [online]. Copyright © 2011 [cit. 03.05.2022]. Dostupné z: </a:t>
            </a:r>
            <a:r>
              <a:rPr lang="cs-CZ" b="0" i="0" u="none" strike="noStrike" dirty="0">
                <a:solidFill>
                  <a:schemeClr val="tx1"/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https://managementmania.com/cs/dodavatelsky-retezec-supply-chain</a:t>
            </a:r>
            <a:endParaRPr lang="cs-CZ" b="0" i="0" u="none" strike="noStrike" dirty="0">
              <a:solidFill>
                <a:schemeClr val="tx1"/>
              </a:solidFill>
              <a:effectLst/>
            </a:endParaRPr>
          </a:p>
          <a:p>
            <a:r>
              <a:rPr lang="cs-CZ" b="0" i="0" dirty="0">
                <a:solidFill>
                  <a:schemeClr val="tx1"/>
                </a:solidFill>
                <a:effectLst/>
              </a:rPr>
              <a:t>Kanban </a:t>
            </a:r>
            <a:r>
              <a:rPr lang="cs-CZ" b="0" i="0" dirty="0" err="1">
                <a:solidFill>
                  <a:schemeClr val="tx1"/>
                </a:solidFill>
                <a:effectLst/>
              </a:rPr>
              <a:t>Pull</a:t>
            </a:r>
            <a:r>
              <a:rPr lang="cs-CZ" b="0" i="0" dirty="0">
                <a:solidFill>
                  <a:schemeClr val="tx1"/>
                </a:solidFill>
                <a:effectLst/>
              </a:rPr>
              <a:t> </a:t>
            </a:r>
            <a:r>
              <a:rPr lang="cs-CZ" b="0" i="0" dirty="0" err="1">
                <a:solidFill>
                  <a:schemeClr val="tx1"/>
                </a:solidFill>
                <a:effectLst/>
              </a:rPr>
              <a:t>System</a:t>
            </a:r>
            <a:r>
              <a:rPr lang="cs-CZ" b="0" i="0" dirty="0">
                <a:solidFill>
                  <a:schemeClr val="tx1"/>
                </a:solidFill>
                <a:effectLst/>
              </a:rPr>
              <a:t> | </a:t>
            </a:r>
            <a:r>
              <a:rPr lang="cs-CZ" b="0" i="0" dirty="0" err="1">
                <a:solidFill>
                  <a:schemeClr val="tx1"/>
                </a:solidFill>
                <a:effectLst/>
              </a:rPr>
              <a:t>Work</a:t>
            </a:r>
            <a:r>
              <a:rPr lang="cs-CZ" b="0" i="0" dirty="0">
                <a:solidFill>
                  <a:schemeClr val="tx1"/>
                </a:solidFill>
                <a:effectLst/>
              </a:rPr>
              <a:t> </a:t>
            </a:r>
            <a:r>
              <a:rPr lang="cs-CZ" b="0" i="0" dirty="0" err="1">
                <a:solidFill>
                  <a:schemeClr val="tx1"/>
                </a:solidFill>
                <a:effectLst/>
              </a:rPr>
              <a:t>Flow</a:t>
            </a:r>
            <a:r>
              <a:rPr lang="cs-CZ" b="0" i="0" dirty="0">
                <a:solidFill>
                  <a:schemeClr val="tx1"/>
                </a:solidFill>
                <a:effectLst/>
              </a:rPr>
              <a:t> </a:t>
            </a:r>
            <a:r>
              <a:rPr lang="cs-CZ" b="0" i="0" dirty="0" err="1">
                <a:solidFill>
                  <a:schemeClr val="tx1"/>
                </a:solidFill>
                <a:effectLst/>
              </a:rPr>
              <a:t>Triggers</a:t>
            </a:r>
            <a:r>
              <a:rPr lang="cs-CZ" b="0" i="0" dirty="0">
                <a:solidFill>
                  <a:schemeClr val="tx1"/>
                </a:solidFill>
                <a:effectLst/>
              </a:rPr>
              <a:t> | Kanban </a:t>
            </a:r>
            <a:r>
              <a:rPr lang="cs-CZ" b="0" i="0" dirty="0" err="1">
                <a:solidFill>
                  <a:schemeClr val="tx1"/>
                </a:solidFill>
                <a:effectLst/>
              </a:rPr>
              <a:t>Zone</a:t>
            </a:r>
            <a:r>
              <a:rPr lang="cs-CZ" b="0" i="0" dirty="0">
                <a:solidFill>
                  <a:schemeClr val="tx1"/>
                </a:solidFill>
                <a:effectLst/>
              </a:rPr>
              <a:t>. </a:t>
            </a:r>
            <a:r>
              <a:rPr lang="cs-CZ" b="0" i="1" dirty="0">
                <a:solidFill>
                  <a:schemeClr val="tx1"/>
                </a:solidFill>
                <a:effectLst/>
              </a:rPr>
              <a:t>Kanban Software </a:t>
            </a:r>
            <a:r>
              <a:rPr lang="cs-CZ" b="0" i="1" dirty="0" err="1">
                <a:solidFill>
                  <a:schemeClr val="tx1"/>
                </a:solidFill>
                <a:effectLst/>
              </a:rPr>
              <a:t>Agile</a:t>
            </a:r>
            <a:r>
              <a:rPr lang="cs-CZ" b="0" i="1" dirty="0">
                <a:solidFill>
                  <a:schemeClr val="tx1"/>
                </a:solidFill>
                <a:effectLst/>
              </a:rPr>
              <a:t> </a:t>
            </a:r>
            <a:r>
              <a:rPr lang="cs-CZ" b="0" i="1" dirty="0" err="1">
                <a:solidFill>
                  <a:schemeClr val="tx1"/>
                </a:solidFill>
                <a:effectLst/>
              </a:rPr>
              <a:t>Lean</a:t>
            </a:r>
            <a:r>
              <a:rPr lang="cs-CZ" b="0" i="1" dirty="0">
                <a:solidFill>
                  <a:schemeClr val="tx1"/>
                </a:solidFill>
                <a:effectLst/>
              </a:rPr>
              <a:t> Project Management - Kanban </a:t>
            </a:r>
            <a:r>
              <a:rPr lang="cs-CZ" b="0" i="1" dirty="0" err="1">
                <a:solidFill>
                  <a:schemeClr val="tx1"/>
                </a:solidFill>
                <a:effectLst/>
              </a:rPr>
              <a:t>Zone</a:t>
            </a:r>
            <a:r>
              <a:rPr lang="cs-CZ" b="0" i="0" dirty="0">
                <a:solidFill>
                  <a:schemeClr val="tx1"/>
                </a:solidFill>
                <a:effectLst/>
              </a:rPr>
              <a:t> [online]. Copyright © Copyright 2016 [cit. 03.05.2022]. Dostupné z: </a:t>
            </a:r>
            <a:r>
              <a:rPr lang="cs-CZ" b="0" i="0" u="none" strike="noStrike" dirty="0">
                <a:solidFill>
                  <a:schemeClr val="tx1"/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https://kanbanzone.com/resources/kanban/kanban-pull-system/</a:t>
            </a:r>
            <a:endParaRPr lang="cs-CZ" b="0" i="0" u="none" strike="noStrike" dirty="0">
              <a:solidFill>
                <a:schemeClr val="tx1"/>
              </a:solidFill>
              <a:effectLst/>
            </a:endParaRPr>
          </a:p>
          <a:p>
            <a:r>
              <a:rPr lang="cs-CZ" b="0" i="0" dirty="0">
                <a:solidFill>
                  <a:schemeClr val="tx1"/>
                </a:solidFill>
                <a:effectLst/>
              </a:rPr>
              <a:t>Procesy v dodavatelském řetězci – </a:t>
            </a:r>
            <a:r>
              <a:rPr lang="cs-CZ" b="0" i="0" dirty="0" err="1">
                <a:solidFill>
                  <a:schemeClr val="tx1"/>
                </a:solidFill>
                <a:effectLst/>
              </a:rPr>
              <a:t>SystemOnLine</a:t>
            </a:r>
            <a:r>
              <a:rPr lang="cs-CZ" b="0" i="0" dirty="0">
                <a:solidFill>
                  <a:schemeClr val="tx1"/>
                </a:solidFill>
                <a:effectLst/>
              </a:rPr>
              <a:t> [online]. Copyright © 2022 [cit. 03.05.2022]. Dostupné z: https://www.systemonline.cz/it-pro-logistiku/procesy-v-dodavatelskem-retezci.htm?mobilelayout=false</a:t>
            </a:r>
            <a:endParaRPr lang="cs-CZ" b="0" i="0" u="none" strike="noStrike" dirty="0">
              <a:solidFill>
                <a:schemeClr val="tx1"/>
              </a:solidFill>
              <a:effectLst/>
            </a:endParaRPr>
          </a:p>
          <a:p>
            <a:r>
              <a:rPr lang="cs-CZ" dirty="0" err="1"/>
              <a:t>Glamour</a:t>
            </a:r>
            <a:r>
              <a:rPr lang="cs-CZ" dirty="0"/>
              <a:t>, a.s.: </a:t>
            </a:r>
            <a:r>
              <a:rPr lang="cs-CZ" dirty="0" err="1"/>
              <a:t>Bullwhip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. </a:t>
            </a:r>
            <a:r>
              <a:rPr lang="cs-CZ" dirty="0" err="1"/>
              <a:t>Glamour</a:t>
            </a:r>
            <a:r>
              <a:rPr lang="cs-CZ" dirty="0"/>
              <a:t>, a.s. [online]. </a:t>
            </a:r>
            <a:r>
              <a:rPr lang="cs-CZ" b="0" i="0" dirty="0">
                <a:solidFill>
                  <a:schemeClr val="tx1"/>
                </a:solidFill>
                <a:effectLst/>
              </a:rPr>
              <a:t>Copyright © 2022 [cit. 03.05.2022].</a:t>
            </a:r>
            <a:r>
              <a:rPr lang="cs-CZ" dirty="0"/>
              <a:t> Dostupné z: http://blog.glamour.as/2011/01/bullwhip-effect.html</a:t>
            </a:r>
          </a:p>
        </p:txBody>
      </p:sp>
    </p:spTree>
    <p:extLst>
      <p:ext uri="{BB962C8B-B14F-4D97-AF65-F5344CB8AC3E}">
        <p14:creationId xmlns:p14="http://schemas.microsoft.com/office/powerpoint/2010/main" val="3006702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907121-BEC9-B04C-7018-7DE416C4A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SCM management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EF587E-82FC-F8E0-9716-9B9A224080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251" y="1491449"/>
            <a:ext cx="8487052" cy="482057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Řízení dodavatelského řetězce</a:t>
            </a:r>
          </a:p>
          <a:p>
            <a:r>
              <a:rPr lang="cs-CZ" dirty="0"/>
              <a:t>Dodavatelský řetězec je soubor vzájemně propojených článků (podniků, zařízení), které se podílejí na materiálovém a informačním toku.  </a:t>
            </a:r>
          </a:p>
          <a:p>
            <a:r>
              <a:rPr lang="cs-CZ" dirty="0"/>
              <a:t>Pohybuje se ním:</a:t>
            </a:r>
          </a:p>
          <a:p>
            <a:pPr lvl="1"/>
            <a:r>
              <a:rPr lang="cs-CZ" dirty="0"/>
              <a:t>Základní i pomocný materiál</a:t>
            </a:r>
          </a:p>
          <a:p>
            <a:pPr lvl="1"/>
            <a:r>
              <a:rPr lang="cs-CZ" dirty="0"/>
              <a:t>Díly </a:t>
            </a:r>
          </a:p>
          <a:p>
            <a:pPr lvl="1"/>
            <a:r>
              <a:rPr lang="cs-CZ" dirty="0"/>
              <a:t>Nedokončené i hotové výrobky </a:t>
            </a:r>
          </a:p>
          <a:p>
            <a:pPr lvl="1"/>
            <a:r>
              <a:rPr lang="cs-CZ" dirty="0"/>
              <a:t>Obaly </a:t>
            </a:r>
          </a:p>
          <a:p>
            <a:pPr lvl="1"/>
            <a:r>
              <a:rPr lang="cs-CZ" dirty="0"/>
              <a:t>Odpad</a:t>
            </a:r>
          </a:p>
          <a:p>
            <a:pPr lvl="1"/>
            <a:r>
              <a:rPr lang="cs-CZ" dirty="0"/>
              <a:t>Informace </a:t>
            </a:r>
          </a:p>
          <a:p>
            <a:pPr lvl="1"/>
            <a:r>
              <a:rPr lang="cs-CZ" dirty="0"/>
              <a:t>Finance</a:t>
            </a:r>
          </a:p>
          <a:p>
            <a:r>
              <a:rPr lang="cs-CZ" dirty="0"/>
              <a:t>Cíle: koordinace jednotlivých toků, maximalizace přidané hodnoty, dosažení synergií </a:t>
            </a:r>
          </a:p>
        </p:txBody>
      </p:sp>
    </p:spTree>
    <p:extLst>
      <p:ext uri="{BB962C8B-B14F-4D97-AF65-F5344CB8AC3E}">
        <p14:creationId xmlns:p14="http://schemas.microsoft.com/office/powerpoint/2010/main" val="1680718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C32A6-60B0-7A4E-440F-D2F5F8A0E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C6815F-8FC6-823C-17B1-F29851DDE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materiál – samotná surovina jenž je spotřebována v rámci výroby </a:t>
            </a:r>
          </a:p>
          <a:p>
            <a:r>
              <a:rPr lang="cs-CZ" dirty="0"/>
              <a:t>Pomocný materiál – na výrobě se podílí nepřímo (laky, barva, nebo lepidla) </a:t>
            </a:r>
          </a:p>
          <a:p>
            <a:r>
              <a:rPr lang="cs-CZ" dirty="0"/>
              <a:t>Díly – součástky které slouží ke kompletaci daného výrobku </a:t>
            </a:r>
          </a:p>
          <a:p>
            <a:r>
              <a:rPr lang="cs-CZ" dirty="0"/>
              <a:t>Nedokončená výroba – produkt, na němž byla provedena alespoň jedna výrobní operace, neprošel výstupní kontrolou a je na skladu nedokončených výrobků </a:t>
            </a:r>
          </a:p>
          <a:p>
            <a:r>
              <a:rPr lang="cs-CZ" dirty="0"/>
              <a:t>Dokončená výroba – produkt, jenž prošel všemi výrobními operacemi a prošel výstupní kontrolou, nachází se na skladu hotových </a:t>
            </a:r>
            <a:r>
              <a:rPr lang="cs-CZ" dirty="0" err="1"/>
              <a:t>výroblů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7911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62352F-81A5-6B2E-1961-4A1BB8AA8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321CC1-2863-9147-738C-D8DE17D71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Obaly -  je určený k </a:t>
            </a:r>
            <a:r>
              <a:rPr lang="cs-CZ" dirty="0" err="1"/>
              <a:t>pojmutí</a:t>
            </a:r>
            <a:r>
              <a:rPr lang="cs-CZ" dirty="0"/>
              <a:t>, ochraně, manipulaci, dodávce či prezentaci výrobků určených pro spotřebitele</a:t>
            </a:r>
          </a:p>
          <a:p>
            <a:r>
              <a:rPr lang="cs-CZ" dirty="0"/>
              <a:t>Odpad - nevyužitá surovina. Jestliže znovu vstoupí do výrobního procesu, jedná se o druhotnou surovinu</a:t>
            </a:r>
          </a:p>
          <a:p>
            <a:r>
              <a:rPr lang="cs-CZ" dirty="0"/>
              <a:t>Informace – data jenž mají vypovídající hodnotu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7390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7AA39-BFC8-497C-CCA7-4C40E47D7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Dodavatelský řetězec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14F2EA-AE56-EDDD-7627-A25A70D15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0" i="0" dirty="0">
                <a:solidFill>
                  <a:srgbClr val="282D32"/>
                </a:solidFill>
                <a:effectLst/>
              </a:rPr>
              <a:t>Do řetězce patří: </a:t>
            </a:r>
          </a:p>
          <a:p>
            <a:r>
              <a:rPr lang="cs-CZ" b="0" i="0" dirty="0">
                <a:solidFill>
                  <a:srgbClr val="282D32"/>
                </a:solidFill>
                <a:effectLst/>
              </a:rPr>
              <a:t>Zpracovatelé surovin</a:t>
            </a:r>
          </a:p>
          <a:p>
            <a:r>
              <a:rPr lang="cs-CZ" dirty="0">
                <a:solidFill>
                  <a:srgbClr val="282D32"/>
                </a:solidFill>
              </a:rPr>
              <a:t>V</a:t>
            </a:r>
            <a:r>
              <a:rPr lang="cs-CZ" b="0" i="0" dirty="0">
                <a:solidFill>
                  <a:srgbClr val="282D32"/>
                </a:solidFill>
                <a:effectLst/>
              </a:rPr>
              <a:t>ýrobci</a:t>
            </a:r>
          </a:p>
          <a:p>
            <a:r>
              <a:rPr lang="cs-CZ" b="0" i="0" dirty="0">
                <a:solidFill>
                  <a:srgbClr val="282D32"/>
                </a:solidFill>
                <a:effectLst/>
              </a:rPr>
              <a:t>Distributoři</a:t>
            </a:r>
          </a:p>
          <a:p>
            <a:r>
              <a:rPr lang="cs-CZ" b="0" i="0" dirty="0">
                <a:solidFill>
                  <a:srgbClr val="282D32"/>
                </a:solidFill>
                <a:effectLst/>
              </a:rPr>
              <a:t>Dopravci</a:t>
            </a:r>
          </a:p>
          <a:p>
            <a:r>
              <a:rPr lang="cs-CZ" b="0" i="0" dirty="0">
                <a:solidFill>
                  <a:srgbClr val="282D32"/>
                </a:solidFill>
                <a:effectLst/>
              </a:rPr>
              <a:t>Sklady</a:t>
            </a:r>
            <a:endParaRPr lang="cs-CZ" dirty="0">
              <a:solidFill>
                <a:srgbClr val="282D32"/>
              </a:solidFill>
            </a:endParaRPr>
          </a:p>
          <a:p>
            <a:r>
              <a:rPr lang="cs-CZ" dirty="0">
                <a:solidFill>
                  <a:srgbClr val="282D32"/>
                </a:solidFill>
              </a:rPr>
              <a:t>V</a:t>
            </a:r>
            <a:r>
              <a:rPr lang="cs-CZ" b="0" i="0" dirty="0">
                <a:solidFill>
                  <a:srgbClr val="282D32"/>
                </a:solidFill>
                <a:effectLst/>
              </a:rPr>
              <a:t>elkoobchody a maloobchody </a:t>
            </a:r>
          </a:p>
          <a:p>
            <a:r>
              <a:rPr lang="cs-CZ" dirty="0">
                <a:solidFill>
                  <a:srgbClr val="282D32"/>
                </a:solidFill>
              </a:rPr>
              <a:t>E</a:t>
            </a:r>
            <a:r>
              <a:rPr lang="cs-CZ" b="0" i="0" dirty="0">
                <a:solidFill>
                  <a:srgbClr val="282D32"/>
                </a:solidFill>
                <a:effectLst/>
              </a:rPr>
              <a:t>-shopy</a:t>
            </a:r>
          </a:p>
          <a:p>
            <a:r>
              <a:rPr lang="cs-CZ" dirty="0">
                <a:solidFill>
                  <a:srgbClr val="282D32"/>
                </a:solidFill>
              </a:rPr>
              <a:t>Z</a:t>
            </a:r>
            <a:r>
              <a:rPr lang="cs-CZ" b="0" i="0" dirty="0">
                <a:solidFill>
                  <a:srgbClr val="282D32"/>
                </a:solidFill>
                <a:effectLst/>
              </a:rPr>
              <a:t>ákazníci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7771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71BA30-42E8-D5AB-5F97-843A8F0F1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Push</a:t>
            </a:r>
            <a:r>
              <a:rPr lang="cs-CZ" dirty="0"/>
              <a:t> a </a:t>
            </a:r>
            <a:r>
              <a:rPr lang="cs-CZ" dirty="0" err="1"/>
              <a:t>pull</a:t>
            </a:r>
            <a:r>
              <a:rPr lang="cs-CZ" dirty="0"/>
              <a:t> princip 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24A5EADB-4883-4F98-EB86-8F65B8DF0D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421" y="1356688"/>
            <a:ext cx="6977847" cy="4823107"/>
          </a:xfrm>
        </p:spPr>
      </p:pic>
    </p:spTree>
    <p:extLst>
      <p:ext uri="{BB962C8B-B14F-4D97-AF65-F5344CB8AC3E}">
        <p14:creationId xmlns:p14="http://schemas.microsoft.com/office/powerpoint/2010/main" val="2876856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F3709A-5F50-388C-5425-9FC782C55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Push</a:t>
            </a:r>
            <a:r>
              <a:rPr lang="cs-CZ" dirty="0"/>
              <a:t> a </a:t>
            </a:r>
            <a:r>
              <a:rPr lang="cs-CZ" dirty="0" err="1"/>
              <a:t>pull</a:t>
            </a:r>
            <a:r>
              <a:rPr lang="cs-CZ" dirty="0"/>
              <a:t> princip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9A0575-29C7-DE10-FCE9-6A43C20B0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Push</a:t>
            </a:r>
            <a:endParaRPr lang="cs-CZ" dirty="0"/>
          </a:p>
          <a:p>
            <a:pPr lvl="1"/>
            <a:r>
              <a:rPr lang="cs-CZ" dirty="0"/>
              <a:t>Výroba na sklad </a:t>
            </a:r>
          </a:p>
          <a:p>
            <a:pPr lvl="1"/>
            <a:r>
              <a:rPr lang="cs-CZ" dirty="0"/>
              <a:t>Potřeba skladu </a:t>
            </a:r>
          </a:p>
          <a:p>
            <a:pPr lvl="1"/>
            <a:r>
              <a:rPr lang="cs-CZ" dirty="0"/>
              <a:t>Plýtvání </a:t>
            </a:r>
          </a:p>
          <a:p>
            <a:pPr lvl="1"/>
            <a:r>
              <a:rPr lang="cs-CZ" dirty="0"/>
              <a:t> Jednoduší organizace </a:t>
            </a:r>
          </a:p>
          <a:p>
            <a:r>
              <a:rPr lang="cs-CZ" dirty="0" err="1"/>
              <a:t>Pull</a:t>
            </a:r>
            <a:endParaRPr lang="cs-CZ" dirty="0"/>
          </a:p>
          <a:p>
            <a:pPr lvl="1"/>
            <a:r>
              <a:rPr lang="cs-CZ" dirty="0"/>
              <a:t>Výroba na objednávku </a:t>
            </a:r>
          </a:p>
          <a:p>
            <a:pPr lvl="1"/>
            <a:r>
              <a:rPr lang="cs-CZ" dirty="0"/>
              <a:t>Štíhlejší systém </a:t>
            </a:r>
          </a:p>
          <a:p>
            <a:pPr lvl="1"/>
            <a:r>
              <a:rPr lang="cs-CZ" dirty="0"/>
              <a:t>Co se vyrobí, to se spotřebuje </a:t>
            </a:r>
          </a:p>
          <a:p>
            <a:pPr lvl="1"/>
            <a:r>
              <a:rPr lang="cs-CZ" dirty="0"/>
              <a:t>Náročnější na organizaci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3171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EA851F-8DE5-7611-2A55-820EA32CD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Dodavatelsko-odběratelské vztahy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189601-98C7-74B6-5510-669D31707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Každý odběratel si hledá stálého dodavatele </a:t>
            </a:r>
          </a:p>
          <a:p>
            <a:r>
              <a:rPr lang="cs-CZ" dirty="0"/>
              <a:t>Široká nabídka dodavatelů a odběratelů může být výhodou i nevýhodou </a:t>
            </a:r>
          </a:p>
          <a:p>
            <a:r>
              <a:rPr lang="cs-CZ" dirty="0"/>
              <a:t>Výhody:</a:t>
            </a:r>
          </a:p>
          <a:p>
            <a:pPr lvl="1"/>
            <a:r>
              <a:rPr lang="cs-CZ" dirty="0"/>
              <a:t>Konkurenční prostředí </a:t>
            </a:r>
          </a:p>
          <a:p>
            <a:pPr lvl="1"/>
            <a:r>
              <a:rPr lang="cs-CZ" dirty="0"/>
              <a:t>Široká nabídka </a:t>
            </a:r>
          </a:p>
          <a:p>
            <a:pPr lvl="1"/>
            <a:r>
              <a:rPr lang="cs-CZ" dirty="0"/>
              <a:t>Snižování ceny </a:t>
            </a:r>
          </a:p>
          <a:p>
            <a:r>
              <a:rPr lang="cs-CZ" dirty="0"/>
              <a:t>Nevýhody:</a:t>
            </a:r>
          </a:p>
          <a:p>
            <a:pPr lvl="1"/>
            <a:r>
              <a:rPr lang="cs-CZ" dirty="0"/>
              <a:t>Nestálé vazby </a:t>
            </a:r>
          </a:p>
          <a:p>
            <a:pPr lvl="1"/>
            <a:r>
              <a:rPr lang="cs-CZ" dirty="0"/>
              <a:t>Anonymita </a:t>
            </a:r>
          </a:p>
          <a:p>
            <a:pPr lvl="1"/>
            <a:r>
              <a:rPr lang="cs-CZ" dirty="0"/>
              <a:t>Snižování ceny 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8279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B06697-14B2-E37F-F1B0-D931648E1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dodavatelsko-odběratelských  vztahů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7C0816-CF14-98A3-A8D6-17D0C7337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825625"/>
            <a:ext cx="8302159" cy="4379866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Řetězce s přetržitými toky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</a:pP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Existence skladů a meziskladů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</a:pP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Velké výrobní dávky (snižuje ceny nakupovaných vstupů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</a:pP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Uplatnění </a:t>
            </a:r>
            <a:r>
              <a:rPr lang="cs-CZ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push</a:t>
            </a: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 principu </a:t>
            </a:r>
          </a:p>
          <a:p>
            <a:pPr marL="342900" lvl="0" indent="-342900" algn="just">
              <a:spcBef>
                <a:spcPts val="0"/>
              </a:spcBef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endParaRPr lang="cs-CZ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91" lvl="1" indent="0" algn="just">
              <a:lnSpc>
                <a:spcPct val="120000"/>
              </a:lnSpc>
              <a:spcBef>
                <a:spcPts val="0"/>
              </a:spcBef>
              <a:buNone/>
              <a:tabLst>
                <a:tab pos="354013" algn="l"/>
              </a:tabLst>
            </a:pPr>
            <a:endParaRPr lang="cs-CZ" sz="1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cs-C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endParaRPr lang="cs-CZ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91" lvl="1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cs-CZ" sz="1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1941523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PPT_4-3_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Sablona%20PPT_4-3_CZ.potx</Template>
  <TotalTime>5863</TotalTime>
  <Words>689</Words>
  <Application>Microsoft Office PowerPoint</Application>
  <PresentationFormat>Předvádění na obrazovce (4:3)</PresentationFormat>
  <Paragraphs>107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Symbol</vt:lpstr>
      <vt:lpstr>Sablona PPT_4-3_CZ</vt:lpstr>
      <vt:lpstr>Supply chain management, dodavatelské sítě </vt:lpstr>
      <vt:lpstr>SCM management </vt:lpstr>
      <vt:lpstr>Terminologie </vt:lpstr>
      <vt:lpstr>Terminologie</vt:lpstr>
      <vt:lpstr>Dodavatelský řetězec </vt:lpstr>
      <vt:lpstr>Push a pull princip </vt:lpstr>
      <vt:lpstr>Push a pull princip</vt:lpstr>
      <vt:lpstr>Dodavatelsko-odběratelské vztahy </vt:lpstr>
      <vt:lpstr>Typy dodavatelsko-odběratelských  vztahů</vt:lpstr>
      <vt:lpstr>Typy dodavatelsko-odběratelských  vztahů</vt:lpstr>
      <vt:lpstr>Typy dodavatelsko-odběratelských  vztahů</vt:lpstr>
      <vt:lpstr>Logistická místa styku</vt:lpstr>
      <vt:lpstr>Efekt biče </vt:lpstr>
      <vt:lpstr>Efekt biče </vt:lpstr>
      <vt:lpstr>Děkuji za pozornost </vt:lpstr>
      <vt:lpstr>Zdroje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Adam Kazmíř</dc:creator>
  <cp:lastModifiedBy>NAJVÁREK Filip</cp:lastModifiedBy>
  <cp:revision>47</cp:revision>
  <dcterms:created xsi:type="dcterms:W3CDTF">2016-02-02T10:34:09Z</dcterms:created>
  <dcterms:modified xsi:type="dcterms:W3CDTF">2022-05-04T06:04:36Z</dcterms:modified>
</cp:coreProperties>
</file>