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2" r:id="rId3"/>
    <p:sldId id="273" r:id="rId4"/>
    <p:sldId id="282" r:id="rId5"/>
    <p:sldId id="274" r:id="rId6"/>
    <p:sldId id="275" r:id="rId7"/>
    <p:sldId id="276" r:id="rId8"/>
    <p:sldId id="283" r:id="rId9"/>
    <p:sldId id="277" r:id="rId10"/>
    <p:sldId id="278" r:id="rId11"/>
    <p:sldId id="279" r:id="rId12"/>
    <p:sldId id="280" r:id="rId13"/>
    <p:sldId id="281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9" autoAdjust="0"/>
    <p:restoredTop sz="94671"/>
  </p:normalViewPr>
  <p:slideViewPr>
    <p:cSldViewPr snapToGrid="0" snapToObjects="1">
      <p:cViewPr varScale="1">
        <p:scale>
          <a:sx n="80" d="100"/>
          <a:sy n="80" d="100"/>
        </p:scale>
        <p:origin x="138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102975-B6B2-4D0A-A539-53F73206EACD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47B5A9C5-D092-4C23-BCA3-2CDA1956EEEA}">
      <dgm:prSet phldrT="[Text]"/>
      <dgm:spPr/>
      <dgm:t>
        <a:bodyPr/>
        <a:lstStyle/>
        <a:p>
          <a:r>
            <a:rPr lang="cs-CZ" dirty="0"/>
            <a:t>Pevné</a:t>
          </a:r>
        </a:p>
      </dgm:t>
    </dgm:pt>
    <dgm:pt modelId="{34D78D24-823B-4898-ABAE-AFE6E2F1209B}" type="parTrans" cxnId="{1FD4356E-4A2B-4C81-9446-9AF6198A7C66}">
      <dgm:prSet/>
      <dgm:spPr/>
      <dgm:t>
        <a:bodyPr/>
        <a:lstStyle/>
        <a:p>
          <a:endParaRPr lang="cs-CZ"/>
        </a:p>
      </dgm:t>
    </dgm:pt>
    <dgm:pt modelId="{52F63CED-E85A-4D98-9D62-D421066F0673}" type="sibTrans" cxnId="{1FD4356E-4A2B-4C81-9446-9AF6198A7C66}">
      <dgm:prSet/>
      <dgm:spPr/>
      <dgm:t>
        <a:bodyPr/>
        <a:lstStyle/>
        <a:p>
          <a:endParaRPr lang="cs-CZ"/>
        </a:p>
      </dgm:t>
    </dgm:pt>
    <dgm:pt modelId="{3D0E3BDE-058C-416A-9F7F-BE29BB16412F}">
      <dgm:prSet phldrT="[Text]"/>
      <dgm:spPr/>
      <dgm:t>
        <a:bodyPr/>
        <a:lstStyle/>
        <a:p>
          <a:r>
            <a:rPr lang="cs-CZ" dirty="0"/>
            <a:t>Proměnné </a:t>
          </a:r>
        </a:p>
      </dgm:t>
    </dgm:pt>
    <dgm:pt modelId="{25BE0809-7604-4F2A-B376-ABF8F79E1FCB}" type="parTrans" cxnId="{783FA0A2-A776-4F87-B1D1-85E24F847D2C}">
      <dgm:prSet/>
      <dgm:spPr/>
      <dgm:t>
        <a:bodyPr/>
        <a:lstStyle/>
        <a:p>
          <a:endParaRPr lang="cs-CZ"/>
        </a:p>
      </dgm:t>
    </dgm:pt>
    <dgm:pt modelId="{BAABD29A-E401-4AD6-92B0-A9C4D34E4F21}" type="sibTrans" cxnId="{783FA0A2-A776-4F87-B1D1-85E24F847D2C}">
      <dgm:prSet/>
      <dgm:spPr/>
      <dgm:t>
        <a:bodyPr/>
        <a:lstStyle/>
        <a:p>
          <a:endParaRPr lang="cs-CZ"/>
        </a:p>
      </dgm:t>
    </dgm:pt>
    <dgm:pt modelId="{3C1AA47E-246A-4523-9ED4-B99E93C1A728}">
      <dgm:prSet phldrT="[Text]"/>
      <dgm:spPr/>
      <dgm:t>
        <a:bodyPr/>
        <a:lstStyle/>
        <a:p>
          <a:r>
            <a:rPr lang="cs-CZ" dirty="0"/>
            <a:t>Množství</a:t>
          </a:r>
        </a:p>
        <a:p>
          <a:r>
            <a:rPr lang="cs-CZ" dirty="0"/>
            <a:t>Okamžik objednání</a:t>
          </a:r>
        </a:p>
      </dgm:t>
    </dgm:pt>
    <dgm:pt modelId="{6B8F22CD-6943-4A6A-8F5F-52FF71E23D3D}" type="parTrans" cxnId="{FCCC8613-0F9E-425C-9D1A-C8A8071E5587}">
      <dgm:prSet/>
      <dgm:spPr/>
      <dgm:t>
        <a:bodyPr/>
        <a:lstStyle/>
        <a:p>
          <a:endParaRPr lang="cs-CZ"/>
        </a:p>
      </dgm:t>
    </dgm:pt>
    <dgm:pt modelId="{39D7EEA7-D49A-4391-B0DE-F6B339B269E5}" type="sibTrans" cxnId="{FCCC8613-0F9E-425C-9D1A-C8A8071E5587}">
      <dgm:prSet/>
      <dgm:spPr/>
      <dgm:t>
        <a:bodyPr/>
        <a:lstStyle/>
        <a:p>
          <a:endParaRPr lang="cs-CZ"/>
        </a:p>
      </dgm:t>
    </dgm:pt>
    <dgm:pt modelId="{62B454A2-B3C8-4ED6-9F59-72968CD1786B}" type="pres">
      <dgm:prSet presAssocID="{2D102975-B6B2-4D0A-A539-53F73206EACD}" presName="Name0" presStyleCnt="0">
        <dgm:presLayoutVars>
          <dgm:dir/>
          <dgm:resizeHandles val="exact"/>
        </dgm:presLayoutVars>
      </dgm:prSet>
      <dgm:spPr/>
    </dgm:pt>
    <dgm:pt modelId="{5A79DBB5-FF35-45D5-8334-C4704D23FD57}" type="pres">
      <dgm:prSet presAssocID="{2D102975-B6B2-4D0A-A539-53F73206EACD}" presName="vNodes" presStyleCnt="0"/>
      <dgm:spPr/>
    </dgm:pt>
    <dgm:pt modelId="{414CFAFD-92CB-44F0-9149-8C0A17485033}" type="pres">
      <dgm:prSet presAssocID="{47B5A9C5-D092-4C23-BCA3-2CDA1956EEEA}" presName="node" presStyleLbl="node1" presStyleIdx="0" presStyleCnt="3">
        <dgm:presLayoutVars>
          <dgm:bulletEnabled val="1"/>
        </dgm:presLayoutVars>
      </dgm:prSet>
      <dgm:spPr/>
    </dgm:pt>
    <dgm:pt modelId="{606C9B46-0BF4-418A-BE62-F4FBE68E9055}" type="pres">
      <dgm:prSet presAssocID="{52F63CED-E85A-4D98-9D62-D421066F0673}" presName="spacerT" presStyleCnt="0"/>
      <dgm:spPr/>
    </dgm:pt>
    <dgm:pt modelId="{5C38C3A5-E21E-456F-8458-9D63667C9B77}" type="pres">
      <dgm:prSet presAssocID="{52F63CED-E85A-4D98-9D62-D421066F0673}" presName="sibTrans" presStyleLbl="sibTrans2D1" presStyleIdx="0" presStyleCnt="2"/>
      <dgm:spPr/>
    </dgm:pt>
    <dgm:pt modelId="{AD334BD3-3008-47BD-AFF3-AAB0F3DE2B24}" type="pres">
      <dgm:prSet presAssocID="{52F63CED-E85A-4D98-9D62-D421066F0673}" presName="spacerB" presStyleCnt="0"/>
      <dgm:spPr/>
    </dgm:pt>
    <dgm:pt modelId="{4E1A5F17-8748-4A24-A262-526E71FCBDBB}" type="pres">
      <dgm:prSet presAssocID="{3D0E3BDE-058C-416A-9F7F-BE29BB16412F}" presName="node" presStyleLbl="node1" presStyleIdx="1" presStyleCnt="3">
        <dgm:presLayoutVars>
          <dgm:bulletEnabled val="1"/>
        </dgm:presLayoutVars>
      </dgm:prSet>
      <dgm:spPr/>
    </dgm:pt>
    <dgm:pt modelId="{29064881-7CAA-44E0-98A9-F3DD2CC23C86}" type="pres">
      <dgm:prSet presAssocID="{2D102975-B6B2-4D0A-A539-53F73206EACD}" presName="sibTransLast" presStyleLbl="sibTrans2D1" presStyleIdx="1" presStyleCnt="2"/>
      <dgm:spPr/>
    </dgm:pt>
    <dgm:pt modelId="{1EA151AB-F020-4EA0-BE70-129363749FEA}" type="pres">
      <dgm:prSet presAssocID="{2D102975-B6B2-4D0A-A539-53F73206EACD}" presName="connectorText" presStyleLbl="sibTrans2D1" presStyleIdx="1" presStyleCnt="2"/>
      <dgm:spPr/>
    </dgm:pt>
    <dgm:pt modelId="{16906738-B4EF-4133-9111-341DFADA01F5}" type="pres">
      <dgm:prSet presAssocID="{2D102975-B6B2-4D0A-A539-53F73206EACD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FCCC8613-0F9E-425C-9D1A-C8A8071E5587}" srcId="{2D102975-B6B2-4D0A-A539-53F73206EACD}" destId="{3C1AA47E-246A-4523-9ED4-B99E93C1A728}" srcOrd="2" destOrd="0" parTransId="{6B8F22CD-6943-4A6A-8F5F-52FF71E23D3D}" sibTransId="{39D7EEA7-D49A-4391-B0DE-F6B339B269E5}"/>
    <dgm:cxn modelId="{E434DA3F-34AD-4C33-8548-BBE12E195F4E}" type="presOf" srcId="{47B5A9C5-D092-4C23-BCA3-2CDA1956EEEA}" destId="{414CFAFD-92CB-44F0-9149-8C0A17485033}" srcOrd="0" destOrd="0" presId="urn:microsoft.com/office/officeart/2005/8/layout/equation2"/>
    <dgm:cxn modelId="{1FD4356E-4A2B-4C81-9446-9AF6198A7C66}" srcId="{2D102975-B6B2-4D0A-A539-53F73206EACD}" destId="{47B5A9C5-D092-4C23-BCA3-2CDA1956EEEA}" srcOrd="0" destOrd="0" parTransId="{34D78D24-823B-4898-ABAE-AFE6E2F1209B}" sibTransId="{52F63CED-E85A-4D98-9D62-D421066F0673}"/>
    <dgm:cxn modelId="{8C78D774-BA23-4170-8D09-AEB66A772AC2}" type="presOf" srcId="{52F63CED-E85A-4D98-9D62-D421066F0673}" destId="{5C38C3A5-E21E-456F-8458-9D63667C9B77}" srcOrd="0" destOrd="0" presId="urn:microsoft.com/office/officeart/2005/8/layout/equation2"/>
    <dgm:cxn modelId="{8C57B57A-DBB0-497D-8A60-39E09934C45F}" type="presOf" srcId="{2D102975-B6B2-4D0A-A539-53F73206EACD}" destId="{62B454A2-B3C8-4ED6-9F59-72968CD1786B}" srcOrd="0" destOrd="0" presId="urn:microsoft.com/office/officeart/2005/8/layout/equation2"/>
    <dgm:cxn modelId="{608C629D-1539-46A4-A7CF-D5E0DF5DBA52}" type="presOf" srcId="{BAABD29A-E401-4AD6-92B0-A9C4D34E4F21}" destId="{29064881-7CAA-44E0-98A9-F3DD2CC23C86}" srcOrd="0" destOrd="0" presId="urn:microsoft.com/office/officeart/2005/8/layout/equation2"/>
    <dgm:cxn modelId="{783FA0A2-A776-4F87-B1D1-85E24F847D2C}" srcId="{2D102975-B6B2-4D0A-A539-53F73206EACD}" destId="{3D0E3BDE-058C-416A-9F7F-BE29BB16412F}" srcOrd="1" destOrd="0" parTransId="{25BE0809-7604-4F2A-B376-ABF8F79E1FCB}" sibTransId="{BAABD29A-E401-4AD6-92B0-A9C4D34E4F21}"/>
    <dgm:cxn modelId="{9D2DF4AB-A8D0-490B-9575-F65E0E13809B}" type="presOf" srcId="{3C1AA47E-246A-4523-9ED4-B99E93C1A728}" destId="{16906738-B4EF-4133-9111-341DFADA01F5}" srcOrd="0" destOrd="0" presId="urn:microsoft.com/office/officeart/2005/8/layout/equation2"/>
    <dgm:cxn modelId="{95F892B1-C738-45D6-9250-552441BE6EB1}" type="presOf" srcId="{BAABD29A-E401-4AD6-92B0-A9C4D34E4F21}" destId="{1EA151AB-F020-4EA0-BE70-129363749FEA}" srcOrd="1" destOrd="0" presId="urn:microsoft.com/office/officeart/2005/8/layout/equation2"/>
    <dgm:cxn modelId="{B9BE4FB6-44CC-445B-AA6F-0DFCDF6BAF0C}" type="presOf" srcId="{3D0E3BDE-058C-416A-9F7F-BE29BB16412F}" destId="{4E1A5F17-8748-4A24-A262-526E71FCBDBB}" srcOrd="0" destOrd="0" presId="urn:microsoft.com/office/officeart/2005/8/layout/equation2"/>
    <dgm:cxn modelId="{CA9837C3-23D1-44A5-A775-5C369CBF7BED}" type="presParOf" srcId="{62B454A2-B3C8-4ED6-9F59-72968CD1786B}" destId="{5A79DBB5-FF35-45D5-8334-C4704D23FD57}" srcOrd="0" destOrd="0" presId="urn:microsoft.com/office/officeart/2005/8/layout/equation2"/>
    <dgm:cxn modelId="{35CB1F37-EB1E-46CA-A30D-20A858BCEF08}" type="presParOf" srcId="{5A79DBB5-FF35-45D5-8334-C4704D23FD57}" destId="{414CFAFD-92CB-44F0-9149-8C0A17485033}" srcOrd="0" destOrd="0" presId="urn:microsoft.com/office/officeart/2005/8/layout/equation2"/>
    <dgm:cxn modelId="{62B64879-989D-4221-845C-EC75889306F3}" type="presParOf" srcId="{5A79DBB5-FF35-45D5-8334-C4704D23FD57}" destId="{606C9B46-0BF4-418A-BE62-F4FBE68E9055}" srcOrd="1" destOrd="0" presId="urn:microsoft.com/office/officeart/2005/8/layout/equation2"/>
    <dgm:cxn modelId="{D8A400CF-E189-457E-A225-3A075A6DADC3}" type="presParOf" srcId="{5A79DBB5-FF35-45D5-8334-C4704D23FD57}" destId="{5C38C3A5-E21E-456F-8458-9D63667C9B77}" srcOrd="2" destOrd="0" presId="urn:microsoft.com/office/officeart/2005/8/layout/equation2"/>
    <dgm:cxn modelId="{EBBA1D00-E374-4938-9F37-0EAB1B089FAD}" type="presParOf" srcId="{5A79DBB5-FF35-45D5-8334-C4704D23FD57}" destId="{AD334BD3-3008-47BD-AFF3-AAB0F3DE2B24}" srcOrd="3" destOrd="0" presId="urn:microsoft.com/office/officeart/2005/8/layout/equation2"/>
    <dgm:cxn modelId="{85E79F74-26B4-4111-BEB6-8E2C1D25920F}" type="presParOf" srcId="{5A79DBB5-FF35-45D5-8334-C4704D23FD57}" destId="{4E1A5F17-8748-4A24-A262-526E71FCBDBB}" srcOrd="4" destOrd="0" presId="urn:microsoft.com/office/officeart/2005/8/layout/equation2"/>
    <dgm:cxn modelId="{627F8F38-6B8D-4944-9BE6-43A9F42D9EA9}" type="presParOf" srcId="{62B454A2-B3C8-4ED6-9F59-72968CD1786B}" destId="{29064881-7CAA-44E0-98A9-F3DD2CC23C86}" srcOrd="1" destOrd="0" presId="urn:microsoft.com/office/officeart/2005/8/layout/equation2"/>
    <dgm:cxn modelId="{71447CFB-EBD5-4260-8B2A-D0F0CAD013F2}" type="presParOf" srcId="{29064881-7CAA-44E0-98A9-F3DD2CC23C86}" destId="{1EA151AB-F020-4EA0-BE70-129363749FEA}" srcOrd="0" destOrd="0" presId="urn:microsoft.com/office/officeart/2005/8/layout/equation2"/>
    <dgm:cxn modelId="{445525CB-FACD-4135-9B58-AA57DCA41B6E}" type="presParOf" srcId="{62B454A2-B3C8-4ED6-9F59-72968CD1786B}" destId="{16906738-B4EF-4133-9111-341DFADA01F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36A2C7-392D-4761-8E60-A6570C6346C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E2A70DE-2B11-4998-B927-2F458881F78A}">
      <dgm:prSet phldrT="[Text]"/>
      <dgm:spPr/>
      <dgm:t>
        <a:bodyPr/>
        <a:lstStyle/>
        <a:p>
          <a:r>
            <a:rPr lang="cs-CZ" dirty="0"/>
            <a:t>Charakteristika </a:t>
          </a:r>
        </a:p>
      </dgm:t>
    </dgm:pt>
    <dgm:pt modelId="{96B349EE-B37F-444A-BFC5-2A65811261DD}" type="parTrans" cxnId="{67C4337A-6FFE-458A-A9AF-30F932B8C608}">
      <dgm:prSet/>
      <dgm:spPr/>
      <dgm:t>
        <a:bodyPr/>
        <a:lstStyle/>
        <a:p>
          <a:endParaRPr lang="cs-CZ"/>
        </a:p>
      </dgm:t>
    </dgm:pt>
    <dgm:pt modelId="{A462290C-16C3-47CD-BABF-A18FE883B44F}" type="sibTrans" cxnId="{67C4337A-6FFE-458A-A9AF-30F932B8C608}">
      <dgm:prSet/>
      <dgm:spPr/>
      <dgm:t>
        <a:bodyPr/>
        <a:lstStyle/>
        <a:p>
          <a:endParaRPr lang="cs-CZ"/>
        </a:p>
      </dgm:t>
    </dgm:pt>
    <dgm:pt modelId="{F3A64FCE-92A5-4E21-A43E-041DFE433860}">
      <dgm:prSet phldrT="[Text]"/>
      <dgm:spPr/>
      <dgm:t>
        <a:bodyPr/>
        <a:lstStyle/>
        <a:p>
          <a:r>
            <a:rPr lang="cs-CZ" dirty="0"/>
            <a:t>Spolehlivé dodávky</a:t>
          </a:r>
        </a:p>
      </dgm:t>
    </dgm:pt>
    <dgm:pt modelId="{CC4C0D8A-F4EB-4D69-9E5A-64642EB56BF3}" type="parTrans" cxnId="{1EB52F2A-BD09-4617-9352-658AB195F6C9}">
      <dgm:prSet/>
      <dgm:spPr/>
      <dgm:t>
        <a:bodyPr/>
        <a:lstStyle/>
        <a:p>
          <a:endParaRPr lang="cs-CZ"/>
        </a:p>
      </dgm:t>
    </dgm:pt>
    <dgm:pt modelId="{F665BA55-6228-4800-8C3D-2581CA301FF8}" type="sibTrans" cxnId="{1EB52F2A-BD09-4617-9352-658AB195F6C9}">
      <dgm:prSet/>
      <dgm:spPr/>
      <dgm:t>
        <a:bodyPr/>
        <a:lstStyle/>
        <a:p>
          <a:endParaRPr lang="cs-CZ"/>
        </a:p>
      </dgm:t>
    </dgm:pt>
    <dgm:pt modelId="{26B12827-6414-4E97-914D-AD3126268758}">
      <dgm:prSet phldrT="[Text]"/>
      <dgm:spPr/>
      <dgm:t>
        <a:bodyPr/>
        <a:lstStyle/>
        <a:p>
          <a:r>
            <a:rPr lang="cs-CZ" dirty="0"/>
            <a:t>Přínosy</a:t>
          </a:r>
        </a:p>
      </dgm:t>
    </dgm:pt>
    <dgm:pt modelId="{CDEF7543-BD8F-423B-A7C2-16D6C11A17A1}" type="parTrans" cxnId="{96656A82-2412-4A50-B044-C5A25F437314}">
      <dgm:prSet/>
      <dgm:spPr/>
      <dgm:t>
        <a:bodyPr/>
        <a:lstStyle/>
        <a:p>
          <a:endParaRPr lang="cs-CZ"/>
        </a:p>
      </dgm:t>
    </dgm:pt>
    <dgm:pt modelId="{D39FFEC2-5F11-4D7A-9522-D7FC580BA76A}" type="sibTrans" cxnId="{96656A82-2412-4A50-B044-C5A25F437314}">
      <dgm:prSet/>
      <dgm:spPr/>
      <dgm:t>
        <a:bodyPr/>
        <a:lstStyle/>
        <a:p>
          <a:endParaRPr lang="cs-CZ"/>
        </a:p>
      </dgm:t>
    </dgm:pt>
    <dgm:pt modelId="{9B550722-ECE7-4828-B46C-79F5E35C9015}">
      <dgm:prSet phldrT="[Text]"/>
      <dgm:spPr/>
      <dgm:t>
        <a:bodyPr/>
        <a:lstStyle/>
        <a:p>
          <a:r>
            <a:rPr lang="cs-CZ" dirty="0"/>
            <a:t>Navýšení produktivity</a:t>
          </a:r>
        </a:p>
      </dgm:t>
    </dgm:pt>
    <dgm:pt modelId="{29A8FC9D-C559-4A11-9099-39C904EC00A2}" type="parTrans" cxnId="{F2D4612C-3BAB-4F57-8A6F-85B44A9247D3}">
      <dgm:prSet/>
      <dgm:spPr/>
      <dgm:t>
        <a:bodyPr/>
        <a:lstStyle/>
        <a:p>
          <a:endParaRPr lang="cs-CZ"/>
        </a:p>
      </dgm:t>
    </dgm:pt>
    <dgm:pt modelId="{E9484BBC-9189-4141-858D-E1D70A00D754}" type="sibTrans" cxnId="{F2D4612C-3BAB-4F57-8A6F-85B44A9247D3}">
      <dgm:prSet/>
      <dgm:spPr/>
      <dgm:t>
        <a:bodyPr/>
        <a:lstStyle/>
        <a:p>
          <a:endParaRPr lang="cs-CZ"/>
        </a:p>
      </dgm:t>
    </dgm:pt>
    <dgm:pt modelId="{9DDBCE1E-9481-44A5-AFDC-DD65FCAD4591}">
      <dgm:prSet/>
      <dgm:spPr/>
      <dgm:t>
        <a:bodyPr/>
        <a:lstStyle/>
        <a:p>
          <a:r>
            <a:rPr lang="cs-CZ"/>
            <a:t>Snížení stavu zásob</a:t>
          </a:r>
          <a:endParaRPr lang="cs-CZ" dirty="0"/>
        </a:p>
      </dgm:t>
    </dgm:pt>
    <dgm:pt modelId="{04BFC648-093E-4D36-BE32-C016CC03BC41}" type="parTrans" cxnId="{46E01ABD-2D4B-4C22-A2C0-25407D070F73}">
      <dgm:prSet/>
      <dgm:spPr/>
      <dgm:t>
        <a:bodyPr/>
        <a:lstStyle/>
        <a:p>
          <a:endParaRPr lang="cs-CZ"/>
        </a:p>
      </dgm:t>
    </dgm:pt>
    <dgm:pt modelId="{31C8E225-5991-4487-8194-892A9EE317EF}" type="sibTrans" cxnId="{46E01ABD-2D4B-4C22-A2C0-25407D070F73}">
      <dgm:prSet/>
      <dgm:spPr/>
      <dgm:t>
        <a:bodyPr/>
        <a:lstStyle/>
        <a:p>
          <a:endParaRPr lang="cs-CZ"/>
        </a:p>
      </dgm:t>
    </dgm:pt>
    <dgm:pt modelId="{8CE2F5EF-B307-49CC-87D4-D8A71946D2BC}">
      <dgm:prSet/>
      <dgm:spPr/>
      <dgm:t>
        <a:bodyPr/>
        <a:lstStyle/>
        <a:p>
          <a:r>
            <a:rPr lang="cs-CZ"/>
            <a:t>Zkrácení dodávkového cyklu</a:t>
          </a:r>
          <a:endParaRPr lang="cs-CZ" dirty="0"/>
        </a:p>
      </dgm:t>
    </dgm:pt>
    <dgm:pt modelId="{D9EB0F69-FBFE-4BCC-BC07-D3E2756E9170}" type="parTrans" cxnId="{71A1C420-6701-4533-8E99-B33357F2052D}">
      <dgm:prSet/>
      <dgm:spPr/>
      <dgm:t>
        <a:bodyPr/>
        <a:lstStyle/>
        <a:p>
          <a:endParaRPr lang="cs-CZ"/>
        </a:p>
      </dgm:t>
    </dgm:pt>
    <dgm:pt modelId="{65499908-CF1B-4BD1-A70D-FD13D54B151D}" type="sibTrans" cxnId="{71A1C420-6701-4533-8E99-B33357F2052D}">
      <dgm:prSet/>
      <dgm:spPr/>
      <dgm:t>
        <a:bodyPr/>
        <a:lstStyle/>
        <a:p>
          <a:endParaRPr lang="cs-CZ"/>
        </a:p>
      </dgm:t>
    </dgm:pt>
    <dgm:pt modelId="{6761C684-769C-4501-BEDE-72139C58EACE}">
      <dgm:prSet/>
      <dgm:spPr/>
      <dgm:t>
        <a:bodyPr/>
        <a:lstStyle/>
        <a:p>
          <a:r>
            <a:rPr lang="cs-CZ" dirty="0"/>
            <a:t>Lepší obrátky zásob</a:t>
          </a:r>
        </a:p>
      </dgm:t>
    </dgm:pt>
    <dgm:pt modelId="{D9F3F913-D814-498C-833A-DE33AB76A03A}" type="parTrans" cxnId="{AC53E3B3-CB0F-42CD-9CBE-02C89B4D59FD}">
      <dgm:prSet/>
      <dgm:spPr/>
      <dgm:t>
        <a:bodyPr/>
        <a:lstStyle/>
        <a:p>
          <a:endParaRPr lang="cs-CZ"/>
        </a:p>
      </dgm:t>
    </dgm:pt>
    <dgm:pt modelId="{B9AFF317-8A59-4F37-B747-925563250250}" type="sibTrans" cxnId="{AC53E3B3-CB0F-42CD-9CBE-02C89B4D59FD}">
      <dgm:prSet/>
      <dgm:spPr/>
      <dgm:t>
        <a:bodyPr/>
        <a:lstStyle/>
        <a:p>
          <a:endParaRPr lang="cs-CZ"/>
        </a:p>
      </dgm:t>
    </dgm:pt>
    <dgm:pt modelId="{16645B05-9FB4-47D7-9C87-335F744B8F83}">
      <dgm:prSet phldrT="[Text]"/>
      <dgm:spPr/>
      <dgm:t>
        <a:bodyPr/>
        <a:lstStyle/>
        <a:p>
          <a:r>
            <a:rPr lang="cs-CZ" dirty="0"/>
            <a:t>Kontroly kvality</a:t>
          </a:r>
        </a:p>
      </dgm:t>
    </dgm:pt>
    <dgm:pt modelId="{8B1589BD-2D91-4A54-9BFB-B103E79D2F75}" type="parTrans" cxnId="{F0ABF438-83E8-4E7E-B9E3-CC9A4A9EE507}">
      <dgm:prSet/>
      <dgm:spPr/>
      <dgm:t>
        <a:bodyPr/>
        <a:lstStyle/>
        <a:p>
          <a:endParaRPr lang="cs-CZ"/>
        </a:p>
      </dgm:t>
    </dgm:pt>
    <dgm:pt modelId="{C7DD4842-8E93-4C64-807A-30056F3F8881}" type="sibTrans" cxnId="{F0ABF438-83E8-4E7E-B9E3-CC9A4A9EE507}">
      <dgm:prSet/>
      <dgm:spPr/>
      <dgm:t>
        <a:bodyPr/>
        <a:lstStyle/>
        <a:p>
          <a:endParaRPr lang="cs-CZ"/>
        </a:p>
      </dgm:t>
    </dgm:pt>
    <dgm:pt modelId="{7345B4A3-DAE4-453F-9E48-3B7FB014DF3A}">
      <dgm:prSet phldrT="[Text]"/>
      <dgm:spPr/>
      <dgm:t>
        <a:bodyPr/>
        <a:lstStyle/>
        <a:p>
          <a:r>
            <a:rPr lang="cs-CZ" dirty="0"/>
            <a:t>Spolehlivá komunikace</a:t>
          </a:r>
        </a:p>
      </dgm:t>
    </dgm:pt>
    <dgm:pt modelId="{AAA84664-34F8-4FE5-936A-EA86AD3E9E03}" type="parTrans" cxnId="{E7DAAE1F-9F96-4FC1-BE68-3C5CE58B0A03}">
      <dgm:prSet/>
      <dgm:spPr/>
      <dgm:t>
        <a:bodyPr/>
        <a:lstStyle/>
        <a:p>
          <a:endParaRPr lang="cs-CZ"/>
        </a:p>
      </dgm:t>
    </dgm:pt>
    <dgm:pt modelId="{B3688A80-05A6-4E24-BB15-4A3DACF4DC59}" type="sibTrans" cxnId="{E7DAAE1F-9F96-4FC1-BE68-3C5CE58B0A03}">
      <dgm:prSet/>
      <dgm:spPr/>
      <dgm:t>
        <a:bodyPr/>
        <a:lstStyle/>
        <a:p>
          <a:endParaRPr lang="cs-CZ"/>
        </a:p>
      </dgm:t>
    </dgm:pt>
    <dgm:pt modelId="{1972972B-7B26-4696-B3E4-310137DBF35C}">
      <dgm:prSet phldrT="[Text]"/>
      <dgm:spPr/>
      <dgm:t>
        <a:bodyPr/>
        <a:lstStyle/>
        <a:p>
          <a:r>
            <a:rPr lang="cs-CZ" dirty="0"/>
            <a:t>Úzké vazby mezi dodavateli </a:t>
          </a:r>
        </a:p>
      </dgm:t>
    </dgm:pt>
    <dgm:pt modelId="{ED02976C-D931-4BA2-BFFD-F85FDF1584FA}" type="parTrans" cxnId="{B80DB9FA-CFFF-45E8-80F1-C7F7F1F7E5C8}">
      <dgm:prSet/>
      <dgm:spPr/>
      <dgm:t>
        <a:bodyPr/>
        <a:lstStyle/>
        <a:p>
          <a:endParaRPr lang="cs-CZ"/>
        </a:p>
      </dgm:t>
    </dgm:pt>
    <dgm:pt modelId="{D8233A6E-4652-443F-B3FF-D873F0D23493}" type="sibTrans" cxnId="{B80DB9FA-CFFF-45E8-80F1-C7F7F1F7E5C8}">
      <dgm:prSet/>
      <dgm:spPr/>
      <dgm:t>
        <a:bodyPr/>
        <a:lstStyle/>
        <a:p>
          <a:endParaRPr lang="cs-CZ"/>
        </a:p>
      </dgm:t>
    </dgm:pt>
    <dgm:pt modelId="{981ADF4C-1719-4A26-8F9D-CAE8B55C8A5A}" type="pres">
      <dgm:prSet presAssocID="{BF36A2C7-392D-4761-8E60-A6570C6346C1}" presName="Name0" presStyleCnt="0">
        <dgm:presLayoutVars>
          <dgm:dir/>
          <dgm:animLvl val="lvl"/>
          <dgm:resizeHandles val="exact"/>
        </dgm:presLayoutVars>
      </dgm:prSet>
      <dgm:spPr/>
    </dgm:pt>
    <dgm:pt modelId="{84090B13-C610-4235-B83D-8737BE43F4F7}" type="pres">
      <dgm:prSet presAssocID="{AE2A70DE-2B11-4998-B927-2F458881F78A}" presName="composite" presStyleCnt="0"/>
      <dgm:spPr/>
    </dgm:pt>
    <dgm:pt modelId="{F65D21B4-B52A-4933-9E83-3761CDCBB98F}" type="pres">
      <dgm:prSet presAssocID="{AE2A70DE-2B11-4998-B927-2F458881F78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8B5FE87-5C23-498A-8E99-86CA5399875D}" type="pres">
      <dgm:prSet presAssocID="{AE2A70DE-2B11-4998-B927-2F458881F78A}" presName="desTx" presStyleLbl="alignAccFollowNode1" presStyleIdx="0" presStyleCnt="2">
        <dgm:presLayoutVars>
          <dgm:bulletEnabled val="1"/>
        </dgm:presLayoutVars>
      </dgm:prSet>
      <dgm:spPr/>
    </dgm:pt>
    <dgm:pt modelId="{E8D3C9E0-B051-489A-9846-279F6243CD66}" type="pres">
      <dgm:prSet presAssocID="{A462290C-16C3-47CD-BABF-A18FE883B44F}" presName="space" presStyleCnt="0"/>
      <dgm:spPr/>
    </dgm:pt>
    <dgm:pt modelId="{CEE69E0E-97CC-44D3-ACC3-1B3A8FBA6E7C}" type="pres">
      <dgm:prSet presAssocID="{26B12827-6414-4E97-914D-AD3126268758}" presName="composite" presStyleCnt="0"/>
      <dgm:spPr/>
    </dgm:pt>
    <dgm:pt modelId="{4AED3B8F-E5CF-4CDF-9B9A-F2C3C3BD19B0}" type="pres">
      <dgm:prSet presAssocID="{26B12827-6414-4E97-914D-AD3126268758}" presName="parTx" presStyleLbl="alignNode1" presStyleIdx="1" presStyleCnt="2" custLinFactNeighborX="1" custLinFactNeighborY="4830">
        <dgm:presLayoutVars>
          <dgm:chMax val="0"/>
          <dgm:chPref val="0"/>
          <dgm:bulletEnabled val="1"/>
        </dgm:presLayoutVars>
      </dgm:prSet>
      <dgm:spPr/>
    </dgm:pt>
    <dgm:pt modelId="{6CB4E22D-5637-4E81-B64F-A5EFFE89F822}" type="pres">
      <dgm:prSet presAssocID="{26B12827-6414-4E97-914D-AD3126268758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896F006-F2AB-4E95-842F-CFEADDEF4D07}" type="presOf" srcId="{AE2A70DE-2B11-4998-B927-2F458881F78A}" destId="{F65D21B4-B52A-4933-9E83-3761CDCBB98F}" srcOrd="0" destOrd="0" presId="urn:microsoft.com/office/officeart/2005/8/layout/hList1"/>
    <dgm:cxn modelId="{7BA94115-6148-4976-B8F5-44C2CD74AC05}" type="presOf" srcId="{9DDBCE1E-9481-44A5-AFDC-DD65FCAD4591}" destId="{6CB4E22D-5637-4E81-B64F-A5EFFE89F822}" srcOrd="0" destOrd="1" presId="urn:microsoft.com/office/officeart/2005/8/layout/hList1"/>
    <dgm:cxn modelId="{E7DAAE1F-9F96-4FC1-BE68-3C5CE58B0A03}" srcId="{AE2A70DE-2B11-4998-B927-2F458881F78A}" destId="{7345B4A3-DAE4-453F-9E48-3B7FB014DF3A}" srcOrd="2" destOrd="0" parTransId="{AAA84664-34F8-4FE5-936A-EA86AD3E9E03}" sibTransId="{B3688A80-05A6-4E24-BB15-4A3DACF4DC59}"/>
    <dgm:cxn modelId="{71A1C420-6701-4533-8E99-B33357F2052D}" srcId="{26B12827-6414-4E97-914D-AD3126268758}" destId="{8CE2F5EF-B307-49CC-87D4-D8A71946D2BC}" srcOrd="2" destOrd="0" parTransId="{D9EB0F69-FBFE-4BCC-BC07-D3E2756E9170}" sibTransId="{65499908-CF1B-4BD1-A70D-FD13D54B151D}"/>
    <dgm:cxn modelId="{1EB52F2A-BD09-4617-9352-658AB195F6C9}" srcId="{AE2A70DE-2B11-4998-B927-2F458881F78A}" destId="{F3A64FCE-92A5-4E21-A43E-041DFE433860}" srcOrd="0" destOrd="0" parTransId="{CC4C0D8A-F4EB-4D69-9E5A-64642EB56BF3}" sibTransId="{F665BA55-6228-4800-8C3D-2581CA301FF8}"/>
    <dgm:cxn modelId="{F2D4612C-3BAB-4F57-8A6F-85B44A9247D3}" srcId="{26B12827-6414-4E97-914D-AD3126268758}" destId="{9B550722-ECE7-4828-B46C-79F5E35C9015}" srcOrd="0" destOrd="0" parTransId="{29A8FC9D-C559-4A11-9099-39C904EC00A2}" sibTransId="{E9484BBC-9189-4141-858D-E1D70A00D754}"/>
    <dgm:cxn modelId="{4FDFC52C-2D27-419D-A5F3-29FCC82D62DA}" type="presOf" srcId="{16645B05-9FB4-47D7-9C87-335F744B8F83}" destId="{08B5FE87-5C23-498A-8E99-86CA5399875D}" srcOrd="0" destOrd="1" presId="urn:microsoft.com/office/officeart/2005/8/layout/hList1"/>
    <dgm:cxn modelId="{F0ABF438-83E8-4E7E-B9E3-CC9A4A9EE507}" srcId="{AE2A70DE-2B11-4998-B927-2F458881F78A}" destId="{16645B05-9FB4-47D7-9C87-335F744B8F83}" srcOrd="1" destOrd="0" parTransId="{8B1589BD-2D91-4A54-9BFB-B103E79D2F75}" sibTransId="{C7DD4842-8E93-4C64-807A-30056F3F8881}"/>
    <dgm:cxn modelId="{12D9DF5F-BCEA-4779-A384-9E1DED597A60}" type="presOf" srcId="{1972972B-7B26-4696-B3E4-310137DBF35C}" destId="{08B5FE87-5C23-498A-8E99-86CA5399875D}" srcOrd="0" destOrd="3" presId="urn:microsoft.com/office/officeart/2005/8/layout/hList1"/>
    <dgm:cxn modelId="{F47E2A62-54BF-4B5F-A34F-661A2A8E1908}" type="presOf" srcId="{7345B4A3-DAE4-453F-9E48-3B7FB014DF3A}" destId="{08B5FE87-5C23-498A-8E99-86CA5399875D}" srcOrd="0" destOrd="2" presId="urn:microsoft.com/office/officeart/2005/8/layout/hList1"/>
    <dgm:cxn modelId="{D9270A64-10EA-49D3-AE4A-1952072D957B}" type="presOf" srcId="{BF36A2C7-392D-4761-8E60-A6570C6346C1}" destId="{981ADF4C-1719-4A26-8F9D-CAE8B55C8A5A}" srcOrd="0" destOrd="0" presId="urn:microsoft.com/office/officeart/2005/8/layout/hList1"/>
    <dgm:cxn modelId="{67C4337A-6FFE-458A-A9AF-30F932B8C608}" srcId="{BF36A2C7-392D-4761-8E60-A6570C6346C1}" destId="{AE2A70DE-2B11-4998-B927-2F458881F78A}" srcOrd="0" destOrd="0" parTransId="{96B349EE-B37F-444A-BFC5-2A65811261DD}" sibTransId="{A462290C-16C3-47CD-BABF-A18FE883B44F}"/>
    <dgm:cxn modelId="{38624C7C-C8F3-4CDD-8942-8361F9624FA0}" type="presOf" srcId="{26B12827-6414-4E97-914D-AD3126268758}" destId="{4AED3B8F-E5CF-4CDF-9B9A-F2C3C3BD19B0}" srcOrd="0" destOrd="0" presId="urn:microsoft.com/office/officeart/2005/8/layout/hList1"/>
    <dgm:cxn modelId="{EA75FF81-AF7E-4F63-961B-4843014E444C}" type="presOf" srcId="{9B550722-ECE7-4828-B46C-79F5E35C9015}" destId="{6CB4E22D-5637-4E81-B64F-A5EFFE89F822}" srcOrd="0" destOrd="0" presId="urn:microsoft.com/office/officeart/2005/8/layout/hList1"/>
    <dgm:cxn modelId="{96656A82-2412-4A50-B044-C5A25F437314}" srcId="{BF36A2C7-392D-4761-8E60-A6570C6346C1}" destId="{26B12827-6414-4E97-914D-AD3126268758}" srcOrd="1" destOrd="0" parTransId="{CDEF7543-BD8F-423B-A7C2-16D6C11A17A1}" sibTransId="{D39FFEC2-5F11-4D7A-9522-D7FC580BA76A}"/>
    <dgm:cxn modelId="{B0A4438E-64B2-4F73-82E8-74B316224A5F}" type="presOf" srcId="{6761C684-769C-4501-BEDE-72139C58EACE}" destId="{6CB4E22D-5637-4E81-B64F-A5EFFE89F822}" srcOrd="0" destOrd="3" presId="urn:microsoft.com/office/officeart/2005/8/layout/hList1"/>
    <dgm:cxn modelId="{10F7DCB1-40AD-4C38-8E3D-A617E7168A5A}" type="presOf" srcId="{8CE2F5EF-B307-49CC-87D4-D8A71946D2BC}" destId="{6CB4E22D-5637-4E81-B64F-A5EFFE89F822}" srcOrd="0" destOrd="2" presId="urn:microsoft.com/office/officeart/2005/8/layout/hList1"/>
    <dgm:cxn modelId="{AC53E3B3-CB0F-42CD-9CBE-02C89B4D59FD}" srcId="{26B12827-6414-4E97-914D-AD3126268758}" destId="{6761C684-769C-4501-BEDE-72139C58EACE}" srcOrd="3" destOrd="0" parTransId="{D9F3F913-D814-498C-833A-DE33AB76A03A}" sibTransId="{B9AFF317-8A59-4F37-B747-925563250250}"/>
    <dgm:cxn modelId="{46E01ABD-2D4B-4C22-A2C0-25407D070F73}" srcId="{26B12827-6414-4E97-914D-AD3126268758}" destId="{9DDBCE1E-9481-44A5-AFDC-DD65FCAD4591}" srcOrd="1" destOrd="0" parTransId="{04BFC648-093E-4D36-BE32-C016CC03BC41}" sibTransId="{31C8E225-5991-4487-8194-892A9EE317EF}"/>
    <dgm:cxn modelId="{20CA41DD-2747-4985-8DFA-9FD8F02FB4E5}" type="presOf" srcId="{F3A64FCE-92A5-4E21-A43E-041DFE433860}" destId="{08B5FE87-5C23-498A-8E99-86CA5399875D}" srcOrd="0" destOrd="0" presId="urn:microsoft.com/office/officeart/2005/8/layout/hList1"/>
    <dgm:cxn modelId="{B80DB9FA-CFFF-45E8-80F1-C7F7F1F7E5C8}" srcId="{AE2A70DE-2B11-4998-B927-2F458881F78A}" destId="{1972972B-7B26-4696-B3E4-310137DBF35C}" srcOrd="3" destOrd="0" parTransId="{ED02976C-D931-4BA2-BFFD-F85FDF1584FA}" sibTransId="{D8233A6E-4652-443F-B3FF-D873F0D23493}"/>
    <dgm:cxn modelId="{B8B6DA53-D513-4407-836C-99D388CB8029}" type="presParOf" srcId="{981ADF4C-1719-4A26-8F9D-CAE8B55C8A5A}" destId="{84090B13-C610-4235-B83D-8737BE43F4F7}" srcOrd="0" destOrd="0" presId="urn:microsoft.com/office/officeart/2005/8/layout/hList1"/>
    <dgm:cxn modelId="{1CF28679-A7D7-46AA-A889-CB0E13CF211A}" type="presParOf" srcId="{84090B13-C610-4235-B83D-8737BE43F4F7}" destId="{F65D21B4-B52A-4933-9E83-3761CDCBB98F}" srcOrd="0" destOrd="0" presId="urn:microsoft.com/office/officeart/2005/8/layout/hList1"/>
    <dgm:cxn modelId="{FE1FD992-200E-4539-9320-38CB9F21CD85}" type="presParOf" srcId="{84090B13-C610-4235-B83D-8737BE43F4F7}" destId="{08B5FE87-5C23-498A-8E99-86CA5399875D}" srcOrd="1" destOrd="0" presId="urn:microsoft.com/office/officeart/2005/8/layout/hList1"/>
    <dgm:cxn modelId="{358B208F-EBF2-4F4B-9C90-6E22F39F19A9}" type="presParOf" srcId="{981ADF4C-1719-4A26-8F9D-CAE8B55C8A5A}" destId="{E8D3C9E0-B051-489A-9846-279F6243CD66}" srcOrd="1" destOrd="0" presId="urn:microsoft.com/office/officeart/2005/8/layout/hList1"/>
    <dgm:cxn modelId="{80E8B8F3-2385-42DF-AA75-64B365836317}" type="presParOf" srcId="{981ADF4C-1719-4A26-8F9D-CAE8B55C8A5A}" destId="{CEE69E0E-97CC-44D3-ACC3-1B3A8FBA6E7C}" srcOrd="2" destOrd="0" presId="urn:microsoft.com/office/officeart/2005/8/layout/hList1"/>
    <dgm:cxn modelId="{979DABAD-C2CA-4B7F-87A4-FDF62D31EA7B}" type="presParOf" srcId="{CEE69E0E-97CC-44D3-ACC3-1B3A8FBA6E7C}" destId="{4AED3B8F-E5CF-4CDF-9B9A-F2C3C3BD19B0}" srcOrd="0" destOrd="0" presId="urn:microsoft.com/office/officeart/2005/8/layout/hList1"/>
    <dgm:cxn modelId="{0C64931C-D226-407D-954F-55C8A601EBE4}" type="presParOf" srcId="{CEE69E0E-97CC-44D3-ACC3-1B3A8FBA6E7C}" destId="{6CB4E22D-5637-4E81-B64F-A5EFFE89F82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854D1A-1EA6-4602-9DE7-5F4FB06ACE6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98F616-593E-4EC7-9F45-240E3CA13448}">
      <dgm:prSet phldrT="[Text]"/>
      <dgm:spPr/>
      <dgm:t>
        <a:bodyPr/>
        <a:lstStyle/>
        <a:p>
          <a:r>
            <a:rPr lang="cs-CZ" dirty="0"/>
            <a:t>A</a:t>
          </a:r>
        </a:p>
      </dgm:t>
    </dgm:pt>
    <dgm:pt modelId="{E9460354-AECB-4BF3-8814-ED3B6FB86D2D}" type="parTrans" cxnId="{F178BC2D-FFDC-44E0-8E6C-CD26EF2B0155}">
      <dgm:prSet/>
      <dgm:spPr/>
      <dgm:t>
        <a:bodyPr/>
        <a:lstStyle/>
        <a:p>
          <a:endParaRPr lang="cs-CZ"/>
        </a:p>
      </dgm:t>
    </dgm:pt>
    <dgm:pt modelId="{B6D370EB-110A-4629-B1E1-AF37AEEF4495}" type="sibTrans" cxnId="{F178BC2D-FFDC-44E0-8E6C-CD26EF2B0155}">
      <dgm:prSet/>
      <dgm:spPr/>
      <dgm:t>
        <a:bodyPr/>
        <a:lstStyle/>
        <a:p>
          <a:endParaRPr lang="cs-CZ"/>
        </a:p>
      </dgm:t>
    </dgm:pt>
    <dgm:pt modelId="{92A6120F-B9F7-4D0E-9E74-2C9C8D53E1DD}">
      <dgm:prSet phldrT="[Text]"/>
      <dgm:spPr/>
      <dgm:t>
        <a:bodyPr/>
        <a:lstStyle/>
        <a:p>
          <a:r>
            <a:rPr lang="cs-CZ" dirty="0"/>
            <a:t>50-80% podíl hodnoty připadá na 5-15 % skladových zásob</a:t>
          </a:r>
        </a:p>
      </dgm:t>
    </dgm:pt>
    <dgm:pt modelId="{B9E4A052-F302-43BD-956A-3E4A663C249E}" type="parTrans" cxnId="{D9DF3860-FD89-4F26-9C7F-A7A8BE1C7CA6}">
      <dgm:prSet/>
      <dgm:spPr/>
      <dgm:t>
        <a:bodyPr/>
        <a:lstStyle/>
        <a:p>
          <a:endParaRPr lang="cs-CZ"/>
        </a:p>
      </dgm:t>
    </dgm:pt>
    <dgm:pt modelId="{E134D2F7-3A90-4AEC-B6FA-36CE2C13844F}" type="sibTrans" cxnId="{D9DF3860-FD89-4F26-9C7F-A7A8BE1C7CA6}">
      <dgm:prSet/>
      <dgm:spPr/>
      <dgm:t>
        <a:bodyPr/>
        <a:lstStyle/>
        <a:p>
          <a:endParaRPr lang="cs-CZ"/>
        </a:p>
      </dgm:t>
    </dgm:pt>
    <dgm:pt modelId="{B5E88534-738C-424F-922C-01D9CA047C17}">
      <dgm:prSet phldrT="[Text]"/>
      <dgm:spPr/>
      <dgm:t>
        <a:bodyPr/>
        <a:lstStyle/>
        <a:p>
          <a:r>
            <a:rPr lang="cs-CZ" dirty="0"/>
            <a:t>B</a:t>
          </a:r>
        </a:p>
      </dgm:t>
    </dgm:pt>
    <dgm:pt modelId="{9989C472-F721-41EA-BD3E-FFAFABAF5CB4}" type="parTrans" cxnId="{DBBEE5E9-D1BF-47EE-8DD8-D13F4809D735}">
      <dgm:prSet/>
      <dgm:spPr/>
      <dgm:t>
        <a:bodyPr/>
        <a:lstStyle/>
        <a:p>
          <a:endParaRPr lang="cs-CZ"/>
        </a:p>
      </dgm:t>
    </dgm:pt>
    <dgm:pt modelId="{CE765E8E-BCF5-4B04-8CEF-AFBAD6498280}" type="sibTrans" cxnId="{DBBEE5E9-D1BF-47EE-8DD8-D13F4809D735}">
      <dgm:prSet/>
      <dgm:spPr/>
      <dgm:t>
        <a:bodyPr/>
        <a:lstStyle/>
        <a:p>
          <a:endParaRPr lang="cs-CZ"/>
        </a:p>
      </dgm:t>
    </dgm:pt>
    <dgm:pt modelId="{30BE9753-7F7E-4C49-BA31-DE91CFFFAD48}">
      <dgm:prSet phldrT="[Text]"/>
      <dgm:spPr/>
      <dgm:t>
        <a:bodyPr/>
        <a:lstStyle/>
        <a:p>
          <a:r>
            <a:rPr lang="cs-CZ" dirty="0"/>
            <a:t>10-25% podíl hodnoty připadá na 30 % skladových zásob</a:t>
          </a:r>
        </a:p>
      </dgm:t>
    </dgm:pt>
    <dgm:pt modelId="{4B37D2C8-714D-4F26-B9FB-4B8BC6247434}" type="parTrans" cxnId="{D71D2F94-EE56-45D4-950D-49A84986A56E}">
      <dgm:prSet/>
      <dgm:spPr/>
      <dgm:t>
        <a:bodyPr/>
        <a:lstStyle/>
        <a:p>
          <a:endParaRPr lang="cs-CZ"/>
        </a:p>
      </dgm:t>
    </dgm:pt>
    <dgm:pt modelId="{137ADEF1-4986-49C7-8DBE-3AEA0D760094}" type="sibTrans" cxnId="{D71D2F94-EE56-45D4-950D-49A84986A56E}">
      <dgm:prSet/>
      <dgm:spPr/>
      <dgm:t>
        <a:bodyPr/>
        <a:lstStyle/>
        <a:p>
          <a:endParaRPr lang="cs-CZ"/>
        </a:p>
      </dgm:t>
    </dgm:pt>
    <dgm:pt modelId="{4EECD2B2-FDA5-4B3E-8FC4-0A57CAFBD3AC}">
      <dgm:prSet phldrT="[Text]"/>
      <dgm:spPr/>
      <dgm:t>
        <a:bodyPr/>
        <a:lstStyle/>
        <a:p>
          <a:r>
            <a:rPr lang="cs-CZ" dirty="0"/>
            <a:t>C</a:t>
          </a:r>
        </a:p>
      </dgm:t>
    </dgm:pt>
    <dgm:pt modelId="{7D8B0F26-C1C1-4408-B338-EB3C4E09D1CD}" type="parTrans" cxnId="{58DF34B5-6AB3-4B50-9616-93454C256404}">
      <dgm:prSet/>
      <dgm:spPr/>
      <dgm:t>
        <a:bodyPr/>
        <a:lstStyle/>
        <a:p>
          <a:endParaRPr lang="cs-CZ"/>
        </a:p>
      </dgm:t>
    </dgm:pt>
    <dgm:pt modelId="{261AF7C7-7AA5-4063-B504-350E18CE85BD}" type="sibTrans" cxnId="{58DF34B5-6AB3-4B50-9616-93454C256404}">
      <dgm:prSet/>
      <dgm:spPr/>
      <dgm:t>
        <a:bodyPr/>
        <a:lstStyle/>
        <a:p>
          <a:endParaRPr lang="cs-CZ"/>
        </a:p>
      </dgm:t>
    </dgm:pt>
    <dgm:pt modelId="{64C4BA1B-DB57-4C79-B7DC-F297A3EDAC56}">
      <dgm:prSet phldrT="[Text]"/>
      <dgm:spPr/>
      <dgm:t>
        <a:bodyPr/>
        <a:lstStyle/>
        <a:p>
          <a:r>
            <a:rPr lang="cs-CZ" dirty="0"/>
            <a:t>5-15% podíl hodnoty připadá na 50-80% skladových zásob</a:t>
          </a:r>
        </a:p>
      </dgm:t>
    </dgm:pt>
    <dgm:pt modelId="{8B20AFE7-50ED-45D1-96D2-6D95FE508958}" type="parTrans" cxnId="{6A1555B3-072E-476A-9D8D-EAB654FC6CA6}">
      <dgm:prSet/>
      <dgm:spPr/>
      <dgm:t>
        <a:bodyPr/>
        <a:lstStyle/>
        <a:p>
          <a:endParaRPr lang="cs-CZ"/>
        </a:p>
      </dgm:t>
    </dgm:pt>
    <dgm:pt modelId="{2BDB0F1D-10D9-47B1-86E5-B75734B6F26B}" type="sibTrans" cxnId="{6A1555B3-072E-476A-9D8D-EAB654FC6CA6}">
      <dgm:prSet/>
      <dgm:spPr/>
      <dgm:t>
        <a:bodyPr/>
        <a:lstStyle/>
        <a:p>
          <a:endParaRPr lang="cs-CZ"/>
        </a:p>
      </dgm:t>
    </dgm:pt>
    <dgm:pt modelId="{D25AEDAA-1BE5-4095-B3F7-140DE0D653EC}" type="pres">
      <dgm:prSet presAssocID="{C3854D1A-1EA6-4602-9DE7-5F4FB06ACE68}" presName="linearFlow" presStyleCnt="0">
        <dgm:presLayoutVars>
          <dgm:dir/>
          <dgm:animLvl val="lvl"/>
          <dgm:resizeHandles val="exact"/>
        </dgm:presLayoutVars>
      </dgm:prSet>
      <dgm:spPr/>
    </dgm:pt>
    <dgm:pt modelId="{8AC6E7F0-1899-42B6-853A-4BEE8EFB421C}" type="pres">
      <dgm:prSet presAssocID="{7298F616-593E-4EC7-9F45-240E3CA13448}" presName="composite" presStyleCnt="0"/>
      <dgm:spPr/>
    </dgm:pt>
    <dgm:pt modelId="{B0111C03-7B06-489B-B0B8-E6327C846A7B}" type="pres">
      <dgm:prSet presAssocID="{7298F616-593E-4EC7-9F45-240E3CA1344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A4E8A0B-11F9-4FE9-BE48-83897FD172E2}" type="pres">
      <dgm:prSet presAssocID="{7298F616-593E-4EC7-9F45-240E3CA13448}" presName="descendantText" presStyleLbl="alignAcc1" presStyleIdx="0" presStyleCnt="3">
        <dgm:presLayoutVars>
          <dgm:bulletEnabled val="1"/>
        </dgm:presLayoutVars>
      </dgm:prSet>
      <dgm:spPr/>
    </dgm:pt>
    <dgm:pt modelId="{86E59C66-E0F8-40E8-AE26-973F32237105}" type="pres">
      <dgm:prSet presAssocID="{B6D370EB-110A-4629-B1E1-AF37AEEF4495}" presName="sp" presStyleCnt="0"/>
      <dgm:spPr/>
    </dgm:pt>
    <dgm:pt modelId="{2A7AE738-3342-44E8-8BE4-C78E7BA3F875}" type="pres">
      <dgm:prSet presAssocID="{B5E88534-738C-424F-922C-01D9CA047C17}" presName="composite" presStyleCnt="0"/>
      <dgm:spPr/>
    </dgm:pt>
    <dgm:pt modelId="{9F85BBA7-EA91-45B4-B906-63AEBC96A90A}" type="pres">
      <dgm:prSet presAssocID="{B5E88534-738C-424F-922C-01D9CA047C1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FCCAB67-0D42-414B-B28B-9EBE27FBC94D}" type="pres">
      <dgm:prSet presAssocID="{B5E88534-738C-424F-922C-01D9CA047C17}" presName="descendantText" presStyleLbl="alignAcc1" presStyleIdx="1" presStyleCnt="3">
        <dgm:presLayoutVars>
          <dgm:bulletEnabled val="1"/>
        </dgm:presLayoutVars>
      </dgm:prSet>
      <dgm:spPr/>
    </dgm:pt>
    <dgm:pt modelId="{05A4B8FC-8C4F-48D8-A8CA-C55D097E8596}" type="pres">
      <dgm:prSet presAssocID="{CE765E8E-BCF5-4B04-8CEF-AFBAD6498280}" presName="sp" presStyleCnt="0"/>
      <dgm:spPr/>
    </dgm:pt>
    <dgm:pt modelId="{72E9A471-E2A0-44C1-81A2-E786760BA234}" type="pres">
      <dgm:prSet presAssocID="{4EECD2B2-FDA5-4B3E-8FC4-0A57CAFBD3AC}" presName="composite" presStyleCnt="0"/>
      <dgm:spPr/>
    </dgm:pt>
    <dgm:pt modelId="{8ED7CC14-E1BB-49BB-9731-8CDC1758FAFF}" type="pres">
      <dgm:prSet presAssocID="{4EECD2B2-FDA5-4B3E-8FC4-0A57CAFBD3A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A1912F9-A12E-47B5-A58A-9F6CF0166F21}" type="pres">
      <dgm:prSet presAssocID="{4EECD2B2-FDA5-4B3E-8FC4-0A57CAFBD3AC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C26670A-C2C4-4A15-A89B-4AAE844BE9CC}" type="presOf" srcId="{4EECD2B2-FDA5-4B3E-8FC4-0A57CAFBD3AC}" destId="{8ED7CC14-E1BB-49BB-9731-8CDC1758FAFF}" srcOrd="0" destOrd="0" presId="urn:microsoft.com/office/officeart/2005/8/layout/chevron2"/>
    <dgm:cxn modelId="{2B0B3324-F101-4796-8DBD-32D01088E8FF}" type="presOf" srcId="{C3854D1A-1EA6-4602-9DE7-5F4FB06ACE68}" destId="{D25AEDAA-1BE5-4095-B3F7-140DE0D653EC}" srcOrd="0" destOrd="0" presId="urn:microsoft.com/office/officeart/2005/8/layout/chevron2"/>
    <dgm:cxn modelId="{1E0C0126-4D2B-4B16-B858-B6526854DA65}" type="presOf" srcId="{7298F616-593E-4EC7-9F45-240E3CA13448}" destId="{B0111C03-7B06-489B-B0B8-E6327C846A7B}" srcOrd="0" destOrd="0" presId="urn:microsoft.com/office/officeart/2005/8/layout/chevron2"/>
    <dgm:cxn modelId="{F178BC2D-FFDC-44E0-8E6C-CD26EF2B0155}" srcId="{C3854D1A-1EA6-4602-9DE7-5F4FB06ACE68}" destId="{7298F616-593E-4EC7-9F45-240E3CA13448}" srcOrd="0" destOrd="0" parTransId="{E9460354-AECB-4BF3-8814-ED3B6FB86D2D}" sibTransId="{B6D370EB-110A-4629-B1E1-AF37AEEF4495}"/>
    <dgm:cxn modelId="{D9DF3860-FD89-4F26-9C7F-A7A8BE1C7CA6}" srcId="{7298F616-593E-4EC7-9F45-240E3CA13448}" destId="{92A6120F-B9F7-4D0E-9E74-2C9C8D53E1DD}" srcOrd="0" destOrd="0" parTransId="{B9E4A052-F302-43BD-956A-3E4A663C249E}" sibTransId="{E134D2F7-3A90-4AEC-B6FA-36CE2C13844F}"/>
    <dgm:cxn modelId="{64BC1346-6960-4E7C-8BFC-97716DB42557}" type="presOf" srcId="{B5E88534-738C-424F-922C-01D9CA047C17}" destId="{9F85BBA7-EA91-45B4-B906-63AEBC96A90A}" srcOrd="0" destOrd="0" presId="urn:microsoft.com/office/officeart/2005/8/layout/chevron2"/>
    <dgm:cxn modelId="{A21A0455-BCF2-4643-81E2-AA13D7A6175F}" type="presOf" srcId="{30BE9753-7F7E-4C49-BA31-DE91CFFFAD48}" destId="{4FCCAB67-0D42-414B-B28B-9EBE27FBC94D}" srcOrd="0" destOrd="0" presId="urn:microsoft.com/office/officeart/2005/8/layout/chevron2"/>
    <dgm:cxn modelId="{D71D2F94-EE56-45D4-950D-49A84986A56E}" srcId="{B5E88534-738C-424F-922C-01D9CA047C17}" destId="{30BE9753-7F7E-4C49-BA31-DE91CFFFAD48}" srcOrd="0" destOrd="0" parTransId="{4B37D2C8-714D-4F26-B9FB-4B8BC6247434}" sibTransId="{137ADEF1-4986-49C7-8DBE-3AEA0D760094}"/>
    <dgm:cxn modelId="{6A1555B3-072E-476A-9D8D-EAB654FC6CA6}" srcId="{4EECD2B2-FDA5-4B3E-8FC4-0A57CAFBD3AC}" destId="{64C4BA1B-DB57-4C79-B7DC-F297A3EDAC56}" srcOrd="0" destOrd="0" parTransId="{8B20AFE7-50ED-45D1-96D2-6D95FE508958}" sibTransId="{2BDB0F1D-10D9-47B1-86E5-B75734B6F26B}"/>
    <dgm:cxn modelId="{58DF34B5-6AB3-4B50-9616-93454C256404}" srcId="{C3854D1A-1EA6-4602-9DE7-5F4FB06ACE68}" destId="{4EECD2B2-FDA5-4B3E-8FC4-0A57CAFBD3AC}" srcOrd="2" destOrd="0" parTransId="{7D8B0F26-C1C1-4408-B338-EB3C4E09D1CD}" sibTransId="{261AF7C7-7AA5-4063-B504-350E18CE85BD}"/>
    <dgm:cxn modelId="{6D3937E4-4386-43E7-BF01-522453F26C60}" type="presOf" srcId="{64C4BA1B-DB57-4C79-B7DC-F297A3EDAC56}" destId="{CA1912F9-A12E-47B5-A58A-9F6CF0166F21}" srcOrd="0" destOrd="0" presId="urn:microsoft.com/office/officeart/2005/8/layout/chevron2"/>
    <dgm:cxn modelId="{DBBEE5E9-D1BF-47EE-8DD8-D13F4809D735}" srcId="{C3854D1A-1EA6-4602-9DE7-5F4FB06ACE68}" destId="{B5E88534-738C-424F-922C-01D9CA047C17}" srcOrd="1" destOrd="0" parTransId="{9989C472-F721-41EA-BD3E-FFAFABAF5CB4}" sibTransId="{CE765E8E-BCF5-4B04-8CEF-AFBAD6498280}"/>
    <dgm:cxn modelId="{305899FA-97C0-4F85-9481-077BC6E23130}" type="presOf" srcId="{92A6120F-B9F7-4D0E-9E74-2C9C8D53E1DD}" destId="{5A4E8A0B-11F9-4FE9-BE48-83897FD172E2}" srcOrd="0" destOrd="0" presId="urn:microsoft.com/office/officeart/2005/8/layout/chevron2"/>
    <dgm:cxn modelId="{3A1755FC-DCD6-45C8-981F-B9BF7AFD5158}" type="presParOf" srcId="{D25AEDAA-1BE5-4095-B3F7-140DE0D653EC}" destId="{8AC6E7F0-1899-42B6-853A-4BEE8EFB421C}" srcOrd="0" destOrd="0" presId="urn:microsoft.com/office/officeart/2005/8/layout/chevron2"/>
    <dgm:cxn modelId="{9D221391-36B2-405E-813E-36BDA5D1B333}" type="presParOf" srcId="{8AC6E7F0-1899-42B6-853A-4BEE8EFB421C}" destId="{B0111C03-7B06-489B-B0B8-E6327C846A7B}" srcOrd="0" destOrd="0" presId="urn:microsoft.com/office/officeart/2005/8/layout/chevron2"/>
    <dgm:cxn modelId="{A87EFBCA-AEFA-4EAE-B69F-96C116BBCB6C}" type="presParOf" srcId="{8AC6E7F0-1899-42B6-853A-4BEE8EFB421C}" destId="{5A4E8A0B-11F9-4FE9-BE48-83897FD172E2}" srcOrd="1" destOrd="0" presId="urn:microsoft.com/office/officeart/2005/8/layout/chevron2"/>
    <dgm:cxn modelId="{C89F4309-C613-4EB2-B536-952BE4D8C9F6}" type="presParOf" srcId="{D25AEDAA-1BE5-4095-B3F7-140DE0D653EC}" destId="{86E59C66-E0F8-40E8-AE26-973F32237105}" srcOrd="1" destOrd="0" presId="urn:microsoft.com/office/officeart/2005/8/layout/chevron2"/>
    <dgm:cxn modelId="{7645E1FA-034B-42BC-BAE7-69B492DD59C9}" type="presParOf" srcId="{D25AEDAA-1BE5-4095-B3F7-140DE0D653EC}" destId="{2A7AE738-3342-44E8-8BE4-C78E7BA3F875}" srcOrd="2" destOrd="0" presId="urn:microsoft.com/office/officeart/2005/8/layout/chevron2"/>
    <dgm:cxn modelId="{A68F0762-B4F8-43D1-BFEE-1366B797D76B}" type="presParOf" srcId="{2A7AE738-3342-44E8-8BE4-C78E7BA3F875}" destId="{9F85BBA7-EA91-45B4-B906-63AEBC96A90A}" srcOrd="0" destOrd="0" presId="urn:microsoft.com/office/officeart/2005/8/layout/chevron2"/>
    <dgm:cxn modelId="{B2D58CAF-1D49-4E4A-BE67-78F0DCC5D394}" type="presParOf" srcId="{2A7AE738-3342-44E8-8BE4-C78E7BA3F875}" destId="{4FCCAB67-0D42-414B-B28B-9EBE27FBC94D}" srcOrd="1" destOrd="0" presId="urn:microsoft.com/office/officeart/2005/8/layout/chevron2"/>
    <dgm:cxn modelId="{11727250-4184-4F4B-81D0-C60219A31668}" type="presParOf" srcId="{D25AEDAA-1BE5-4095-B3F7-140DE0D653EC}" destId="{05A4B8FC-8C4F-48D8-A8CA-C55D097E8596}" srcOrd="3" destOrd="0" presId="urn:microsoft.com/office/officeart/2005/8/layout/chevron2"/>
    <dgm:cxn modelId="{13BC342D-1998-4B16-A901-7BBD5964CA27}" type="presParOf" srcId="{D25AEDAA-1BE5-4095-B3F7-140DE0D653EC}" destId="{72E9A471-E2A0-44C1-81A2-E786760BA234}" srcOrd="4" destOrd="0" presId="urn:microsoft.com/office/officeart/2005/8/layout/chevron2"/>
    <dgm:cxn modelId="{94E27C65-CB8A-4A65-BAAD-CF44F24918C9}" type="presParOf" srcId="{72E9A471-E2A0-44C1-81A2-E786760BA234}" destId="{8ED7CC14-E1BB-49BB-9731-8CDC1758FAFF}" srcOrd="0" destOrd="0" presId="urn:microsoft.com/office/officeart/2005/8/layout/chevron2"/>
    <dgm:cxn modelId="{2E218E65-1F91-4819-8A4B-CBF10D869E46}" type="presParOf" srcId="{72E9A471-E2A0-44C1-81A2-E786760BA234}" destId="{CA1912F9-A12E-47B5-A58A-9F6CF0166F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66B489-DF1E-4876-BB8A-27FC5EB8DEF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D003D8D-7F2A-4B95-AF37-A01B461A06E6}">
      <dgm:prSet phldrT="[Text]"/>
      <dgm:spPr/>
      <dgm:t>
        <a:bodyPr/>
        <a:lstStyle/>
        <a:p>
          <a:r>
            <a:rPr lang="cs-CZ" dirty="0"/>
            <a:t>X</a:t>
          </a:r>
        </a:p>
      </dgm:t>
    </dgm:pt>
    <dgm:pt modelId="{728B3181-45BA-4640-B250-45ACB215E1EE}" type="parTrans" cxnId="{8636FBB2-B71A-4A54-9870-B7A9314D268F}">
      <dgm:prSet/>
      <dgm:spPr/>
      <dgm:t>
        <a:bodyPr/>
        <a:lstStyle/>
        <a:p>
          <a:endParaRPr lang="cs-CZ"/>
        </a:p>
      </dgm:t>
    </dgm:pt>
    <dgm:pt modelId="{BBD3C833-6FDF-421F-B154-748DA4FD11CB}" type="sibTrans" cxnId="{8636FBB2-B71A-4A54-9870-B7A9314D268F}">
      <dgm:prSet/>
      <dgm:spPr/>
      <dgm:t>
        <a:bodyPr/>
        <a:lstStyle/>
        <a:p>
          <a:endParaRPr lang="cs-CZ"/>
        </a:p>
      </dgm:t>
    </dgm:pt>
    <dgm:pt modelId="{46B404E2-C4E5-4F43-A489-D2C27F0BB611}">
      <dgm:prSet phldrT="[Text]"/>
      <dgm:spPr/>
      <dgm:t>
        <a:bodyPr/>
        <a:lstStyle/>
        <a:p>
          <a:r>
            <a:rPr lang="cs-CZ" dirty="0"/>
            <a:t>Konstantní spotřeba při malých příležitostných výkyvech (plynulost)</a:t>
          </a:r>
        </a:p>
      </dgm:t>
    </dgm:pt>
    <dgm:pt modelId="{1DF071CE-E97B-453B-BC3A-FB0E334BB2D5}" type="parTrans" cxnId="{1E6A3727-D788-49F1-B52C-4034A75EB198}">
      <dgm:prSet/>
      <dgm:spPr/>
      <dgm:t>
        <a:bodyPr/>
        <a:lstStyle/>
        <a:p>
          <a:endParaRPr lang="cs-CZ"/>
        </a:p>
      </dgm:t>
    </dgm:pt>
    <dgm:pt modelId="{D90413BB-F6EE-4E9F-87AE-F6DCAC53240D}" type="sibTrans" cxnId="{1E6A3727-D788-49F1-B52C-4034A75EB198}">
      <dgm:prSet/>
      <dgm:spPr/>
      <dgm:t>
        <a:bodyPr/>
        <a:lstStyle/>
        <a:p>
          <a:endParaRPr lang="cs-CZ"/>
        </a:p>
      </dgm:t>
    </dgm:pt>
    <dgm:pt modelId="{72500065-DD0E-4DE5-89DB-8108073B5D44}">
      <dgm:prSet phldrT="[Text]"/>
      <dgm:spPr/>
      <dgm:t>
        <a:bodyPr/>
        <a:lstStyle/>
        <a:p>
          <a:r>
            <a:rPr lang="cs-CZ" dirty="0"/>
            <a:t>Y</a:t>
          </a:r>
        </a:p>
      </dgm:t>
    </dgm:pt>
    <dgm:pt modelId="{778B3C58-F820-4759-8C2E-CDEE0E9D3171}" type="parTrans" cxnId="{9B08E39E-011A-4531-B3D9-62B7A8917B8C}">
      <dgm:prSet/>
      <dgm:spPr/>
      <dgm:t>
        <a:bodyPr/>
        <a:lstStyle/>
        <a:p>
          <a:endParaRPr lang="cs-CZ"/>
        </a:p>
      </dgm:t>
    </dgm:pt>
    <dgm:pt modelId="{E32B9E23-F85F-47F9-A45E-5B5F9A054405}" type="sibTrans" cxnId="{9B08E39E-011A-4531-B3D9-62B7A8917B8C}">
      <dgm:prSet/>
      <dgm:spPr/>
      <dgm:t>
        <a:bodyPr/>
        <a:lstStyle/>
        <a:p>
          <a:endParaRPr lang="cs-CZ"/>
        </a:p>
      </dgm:t>
    </dgm:pt>
    <dgm:pt modelId="{2FDEA8CE-7288-450E-8F28-979848074E7B}">
      <dgm:prSet phldrT="[Text]"/>
      <dgm:spPr/>
      <dgm:t>
        <a:bodyPr/>
        <a:lstStyle/>
        <a:p>
          <a:r>
            <a:rPr lang="cs-CZ" dirty="0"/>
            <a:t>Spotřeba se silnějšími výkyvy, sezónní kolísání (částečně plynulá spotřeba)</a:t>
          </a:r>
        </a:p>
      </dgm:t>
    </dgm:pt>
    <dgm:pt modelId="{A02B7270-9719-43A4-9A1D-89324D084582}" type="parTrans" cxnId="{1DD98679-CCA8-4291-A142-BE3EA11B7A72}">
      <dgm:prSet/>
      <dgm:spPr/>
      <dgm:t>
        <a:bodyPr/>
        <a:lstStyle/>
        <a:p>
          <a:endParaRPr lang="cs-CZ"/>
        </a:p>
      </dgm:t>
    </dgm:pt>
    <dgm:pt modelId="{6CBDA90E-9464-4BCD-9868-7E3A34DC64FD}" type="sibTrans" cxnId="{1DD98679-CCA8-4291-A142-BE3EA11B7A72}">
      <dgm:prSet/>
      <dgm:spPr/>
      <dgm:t>
        <a:bodyPr/>
        <a:lstStyle/>
        <a:p>
          <a:endParaRPr lang="cs-CZ"/>
        </a:p>
      </dgm:t>
    </dgm:pt>
    <dgm:pt modelId="{076E5258-0806-49AE-8B3C-22E4BC22B5F4}">
      <dgm:prSet phldrT="[Text]"/>
      <dgm:spPr/>
      <dgm:t>
        <a:bodyPr/>
        <a:lstStyle/>
        <a:p>
          <a:r>
            <a:rPr lang="cs-CZ" dirty="0"/>
            <a:t>Z</a:t>
          </a:r>
        </a:p>
      </dgm:t>
    </dgm:pt>
    <dgm:pt modelId="{C43EAFAB-7594-4E79-A4A5-D83A5B91C0A5}" type="parTrans" cxnId="{17DC82FE-5F26-4A7B-82F4-903DC4F1B3CB}">
      <dgm:prSet/>
      <dgm:spPr/>
      <dgm:t>
        <a:bodyPr/>
        <a:lstStyle/>
        <a:p>
          <a:endParaRPr lang="cs-CZ"/>
        </a:p>
      </dgm:t>
    </dgm:pt>
    <dgm:pt modelId="{0BED6636-9572-4688-A947-BDC127EC89E0}" type="sibTrans" cxnId="{17DC82FE-5F26-4A7B-82F4-903DC4F1B3CB}">
      <dgm:prSet/>
      <dgm:spPr/>
      <dgm:t>
        <a:bodyPr/>
        <a:lstStyle/>
        <a:p>
          <a:endParaRPr lang="cs-CZ"/>
        </a:p>
      </dgm:t>
    </dgm:pt>
    <dgm:pt modelId="{C9A1B509-B735-48B9-B51E-8CC126D62F8D}">
      <dgm:prSet phldrT="[Text]"/>
      <dgm:spPr/>
      <dgm:t>
        <a:bodyPr/>
        <a:lstStyle/>
        <a:p>
          <a:r>
            <a:rPr lang="cs-CZ" dirty="0"/>
            <a:t>Nepravidelná spotřeba, nízká přesnost předpovědi (náhodná spotřeba)</a:t>
          </a:r>
        </a:p>
      </dgm:t>
    </dgm:pt>
    <dgm:pt modelId="{AAB9663F-E3FF-467D-93FC-8202DBF2315B}" type="parTrans" cxnId="{4A94AD7E-D568-415E-8E87-234D0612976F}">
      <dgm:prSet/>
      <dgm:spPr/>
      <dgm:t>
        <a:bodyPr/>
        <a:lstStyle/>
        <a:p>
          <a:endParaRPr lang="cs-CZ"/>
        </a:p>
      </dgm:t>
    </dgm:pt>
    <dgm:pt modelId="{343F1AE2-E5E1-44E5-93FF-6FF7EF36F8D7}" type="sibTrans" cxnId="{4A94AD7E-D568-415E-8E87-234D0612976F}">
      <dgm:prSet/>
      <dgm:spPr/>
      <dgm:t>
        <a:bodyPr/>
        <a:lstStyle/>
        <a:p>
          <a:endParaRPr lang="cs-CZ"/>
        </a:p>
      </dgm:t>
    </dgm:pt>
    <dgm:pt modelId="{15D9AC16-1437-412D-A64B-784EC4B2B420}" type="pres">
      <dgm:prSet presAssocID="{C766B489-DF1E-4876-BB8A-27FC5EB8DEF8}" presName="linearFlow" presStyleCnt="0">
        <dgm:presLayoutVars>
          <dgm:dir/>
          <dgm:animLvl val="lvl"/>
          <dgm:resizeHandles val="exact"/>
        </dgm:presLayoutVars>
      </dgm:prSet>
      <dgm:spPr/>
    </dgm:pt>
    <dgm:pt modelId="{9B4D36F6-9CF8-4939-9CB8-54FD5E81E0CC}" type="pres">
      <dgm:prSet presAssocID="{7D003D8D-7F2A-4B95-AF37-A01B461A06E6}" presName="composite" presStyleCnt="0"/>
      <dgm:spPr/>
    </dgm:pt>
    <dgm:pt modelId="{79065C9A-C100-47F3-B317-7FFACE3F2031}" type="pres">
      <dgm:prSet presAssocID="{7D003D8D-7F2A-4B95-AF37-A01B461A06E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9C99949A-DD37-494A-88C2-B8A4D91ABAF5}" type="pres">
      <dgm:prSet presAssocID="{7D003D8D-7F2A-4B95-AF37-A01B461A06E6}" presName="descendantText" presStyleLbl="alignAcc1" presStyleIdx="0" presStyleCnt="3">
        <dgm:presLayoutVars>
          <dgm:bulletEnabled val="1"/>
        </dgm:presLayoutVars>
      </dgm:prSet>
      <dgm:spPr/>
    </dgm:pt>
    <dgm:pt modelId="{F9CE834C-772C-4778-81F0-4089483629FC}" type="pres">
      <dgm:prSet presAssocID="{BBD3C833-6FDF-421F-B154-748DA4FD11CB}" presName="sp" presStyleCnt="0"/>
      <dgm:spPr/>
    </dgm:pt>
    <dgm:pt modelId="{F2BCB9F6-2E7E-4780-9D9B-EC44CEFF1CA7}" type="pres">
      <dgm:prSet presAssocID="{72500065-DD0E-4DE5-89DB-8108073B5D44}" presName="composite" presStyleCnt="0"/>
      <dgm:spPr/>
    </dgm:pt>
    <dgm:pt modelId="{1441C54E-AE2A-423F-97B9-4DC4BF13ED99}" type="pres">
      <dgm:prSet presAssocID="{72500065-DD0E-4DE5-89DB-8108073B5D4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5409642-32EC-4DCC-A292-7784D38CB239}" type="pres">
      <dgm:prSet presAssocID="{72500065-DD0E-4DE5-89DB-8108073B5D44}" presName="descendantText" presStyleLbl="alignAcc1" presStyleIdx="1" presStyleCnt="3">
        <dgm:presLayoutVars>
          <dgm:bulletEnabled val="1"/>
        </dgm:presLayoutVars>
      </dgm:prSet>
      <dgm:spPr/>
    </dgm:pt>
    <dgm:pt modelId="{9B33CEB8-224B-4F8A-B5D7-F6CD893ECEF1}" type="pres">
      <dgm:prSet presAssocID="{E32B9E23-F85F-47F9-A45E-5B5F9A054405}" presName="sp" presStyleCnt="0"/>
      <dgm:spPr/>
    </dgm:pt>
    <dgm:pt modelId="{C821BC7B-08C0-4E33-B85A-BE2C7B9E2B6D}" type="pres">
      <dgm:prSet presAssocID="{076E5258-0806-49AE-8B3C-22E4BC22B5F4}" presName="composite" presStyleCnt="0"/>
      <dgm:spPr/>
    </dgm:pt>
    <dgm:pt modelId="{9E2036D1-D7B7-4C69-8640-49EE6C000BC7}" type="pres">
      <dgm:prSet presAssocID="{076E5258-0806-49AE-8B3C-22E4BC22B5F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90E1B68-0DC4-47AA-A13A-570CE3A98D4B}" type="pres">
      <dgm:prSet presAssocID="{076E5258-0806-49AE-8B3C-22E4BC22B5F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1E6A3727-D788-49F1-B52C-4034A75EB198}" srcId="{7D003D8D-7F2A-4B95-AF37-A01B461A06E6}" destId="{46B404E2-C4E5-4F43-A489-D2C27F0BB611}" srcOrd="0" destOrd="0" parTransId="{1DF071CE-E97B-453B-BC3A-FB0E334BB2D5}" sibTransId="{D90413BB-F6EE-4E9F-87AE-F6DCAC53240D}"/>
    <dgm:cxn modelId="{51DB6F49-581E-41D6-B25A-6183DB4E1C9D}" type="presOf" srcId="{46B404E2-C4E5-4F43-A489-D2C27F0BB611}" destId="{9C99949A-DD37-494A-88C2-B8A4D91ABAF5}" srcOrd="0" destOrd="0" presId="urn:microsoft.com/office/officeart/2005/8/layout/chevron2"/>
    <dgm:cxn modelId="{1DD98679-CCA8-4291-A142-BE3EA11B7A72}" srcId="{72500065-DD0E-4DE5-89DB-8108073B5D44}" destId="{2FDEA8CE-7288-450E-8F28-979848074E7B}" srcOrd="0" destOrd="0" parTransId="{A02B7270-9719-43A4-9A1D-89324D084582}" sibTransId="{6CBDA90E-9464-4BCD-9868-7E3A34DC64FD}"/>
    <dgm:cxn modelId="{4A94AD7E-D568-415E-8E87-234D0612976F}" srcId="{076E5258-0806-49AE-8B3C-22E4BC22B5F4}" destId="{C9A1B509-B735-48B9-B51E-8CC126D62F8D}" srcOrd="0" destOrd="0" parTransId="{AAB9663F-E3FF-467D-93FC-8202DBF2315B}" sibTransId="{343F1AE2-E5E1-44E5-93FF-6FF7EF36F8D7}"/>
    <dgm:cxn modelId="{37394C7F-9AD5-4329-8896-B794D94BD024}" type="presOf" srcId="{076E5258-0806-49AE-8B3C-22E4BC22B5F4}" destId="{9E2036D1-D7B7-4C69-8640-49EE6C000BC7}" srcOrd="0" destOrd="0" presId="urn:microsoft.com/office/officeart/2005/8/layout/chevron2"/>
    <dgm:cxn modelId="{9B08E39E-011A-4531-B3D9-62B7A8917B8C}" srcId="{C766B489-DF1E-4876-BB8A-27FC5EB8DEF8}" destId="{72500065-DD0E-4DE5-89DB-8108073B5D44}" srcOrd="1" destOrd="0" parTransId="{778B3C58-F820-4759-8C2E-CDEE0E9D3171}" sibTransId="{E32B9E23-F85F-47F9-A45E-5B5F9A054405}"/>
    <dgm:cxn modelId="{8636FBB2-B71A-4A54-9870-B7A9314D268F}" srcId="{C766B489-DF1E-4876-BB8A-27FC5EB8DEF8}" destId="{7D003D8D-7F2A-4B95-AF37-A01B461A06E6}" srcOrd="0" destOrd="0" parTransId="{728B3181-45BA-4640-B250-45ACB215E1EE}" sibTransId="{BBD3C833-6FDF-421F-B154-748DA4FD11CB}"/>
    <dgm:cxn modelId="{637D43B6-4CBF-4D3D-9B34-12E8B712FBDF}" type="presOf" srcId="{72500065-DD0E-4DE5-89DB-8108073B5D44}" destId="{1441C54E-AE2A-423F-97B9-4DC4BF13ED99}" srcOrd="0" destOrd="0" presId="urn:microsoft.com/office/officeart/2005/8/layout/chevron2"/>
    <dgm:cxn modelId="{763C92BB-1862-467C-99AF-F48A581D02F3}" type="presOf" srcId="{C766B489-DF1E-4876-BB8A-27FC5EB8DEF8}" destId="{15D9AC16-1437-412D-A64B-784EC4B2B420}" srcOrd="0" destOrd="0" presId="urn:microsoft.com/office/officeart/2005/8/layout/chevron2"/>
    <dgm:cxn modelId="{C3C688C6-1873-49A4-92FD-14E97DB00C8D}" type="presOf" srcId="{2FDEA8CE-7288-450E-8F28-979848074E7B}" destId="{85409642-32EC-4DCC-A292-7784D38CB239}" srcOrd="0" destOrd="0" presId="urn:microsoft.com/office/officeart/2005/8/layout/chevron2"/>
    <dgm:cxn modelId="{F38341E4-9AFA-46D2-A362-1AB2228FD219}" type="presOf" srcId="{C9A1B509-B735-48B9-B51E-8CC126D62F8D}" destId="{C90E1B68-0DC4-47AA-A13A-570CE3A98D4B}" srcOrd="0" destOrd="0" presId="urn:microsoft.com/office/officeart/2005/8/layout/chevron2"/>
    <dgm:cxn modelId="{DE68F1EA-AB96-44BC-B4A3-B3AF8F0E68E0}" type="presOf" srcId="{7D003D8D-7F2A-4B95-AF37-A01B461A06E6}" destId="{79065C9A-C100-47F3-B317-7FFACE3F2031}" srcOrd="0" destOrd="0" presId="urn:microsoft.com/office/officeart/2005/8/layout/chevron2"/>
    <dgm:cxn modelId="{17DC82FE-5F26-4A7B-82F4-903DC4F1B3CB}" srcId="{C766B489-DF1E-4876-BB8A-27FC5EB8DEF8}" destId="{076E5258-0806-49AE-8B3C-22E4BC22B5F4}" srcOrd="2" destOrd="0" parTransId="{C43EAFAB-7594-4E79-A4A5-D83A5B91C0A5}" sibTransId="{0BED6636-9572-4688-A947-BDC127EC89E0}"/>
    <dgm:cxn modelId="{0A010728-5F6D-4BB3-80BC-59BEF42F3F39}" type="presParOf" srcId="{15D9AC16-1437-412D-A64B-784EC4B2B420}" destId="{9B4D36F6-9CF8-4939-9CB8-54FD5E81E0CC}" srcOrd="0" destOrd="0" presId="urn:microsoft.com/office/officeart/2005/8/layout/chevron2"/>
    <dgm:cxn modelId="{EF845642-C4A2-497A-8F91-6588B9569068}" type="presParOf" srcId="{9B4D36F6-9CF8-4939-9CB8-54FD5E81E0CC}" destId="{79065C9A-C100-47F3-B317-7FFACE3F2031}" srcOrd="0" destOrd="0" presId="urn:microsoft.com/office/officeart/2005/8/layout/chevron2"/>
    <dgm:cxn modelId="{188BDB01-7E27-4C26-AB6C-6DC8488FCC1B}" type="presParOf" srcId="{9B4D36F6-9CF8-4939-9CB8-54FD5E81E0CC}" destId="{9C99949A-DD37-494A-88C2-B8A4D91ABAF5}" srcOrd="1" destOrd="0" presId="urn:microsoft.com/office/officeart/2005/8/layout/chevron2"/>
    <dgm:cxn modelId="{009B0DE5-245D-458C-B98B-E7ED24876D77}" type="presParOf" srcId="{15D9AC16-1437-412D-A64B-784EC4B2B420}" destId="{F9CE834C-772C-4778-81F0-4089483629FC}" srcOrd="1" destOrd="0" presId="urn:microsoft.com/office/officeart/2005/8/layout/chevron2"/>
    <dgm:cxn modelId="{4F530421-3151-47A8-928F-F5FF2A082DE8}" type="presParOf" srcId="{15D9AC16-1437-412D-A64B-784EC4B2B420}" destId="{F2BCB9F6-2E7E-4780-9D9B-EC44CEFF1CA7}" srcOrd="2" destOrd="0" presId="urn:microsoft.com/office/officeart/2005/8/layout/chevron2"/>
    <dgm:cxn modelId="{FE4607E5-CAE0-452F-823C-1EF336AF191A}" type="presParOf" srcId="{F2BCB9F6-2E7E-4780-9D9B-EC44CEFF1CA7}" destId="{1441C54E-AE2A-423F-97B9-4DC4BF13ED99}" srcOrd="0" destOrd="0" presId="urn:microsoft.com/office/officeart/2005/8/layout/chevron2"/>
    <dgm:cxn modelId="{F84B9997-CCFE-4F29-8697-D374E1B8CCD1}" type="presParOf" srcId="{F2BCB9F6-2E7E-4780-9D9B-EC44CEFF1CA7}" destId="{85409642-32EC-4DCC-A292-7784D38CB239}" srcOrd="1" destOrd="0" presId="urn:microsoft.com/office/officeart/2005/8/layout/chevron2"/>
    <dgm:cxn modelId="{9F4A25A1-D957-412B-B4C5-01EF55B9ED36}" type="presParOf" srcId="{15D9AC16-1437-412D-A64B-784EC4B2B420}" destId="{9B33CEB8-224B-4F8A-B5D7-F6CD893ECEF1}" srcOrd="3" destOrd="0" presId="urn:microsoft.com/office/officeart/2005/8/layout/chevron2"/>
    <dgm:cxn modelId="{34D6C453-1E3F-4281-B57D-992506ADDBB0}" type="presParOf" srcId="{15D9AC16-1437-412D-A64B-784EC4B2B420}" destId="{C821BC7B-08C0-4E33-B85A-BE2C7B9E2B6D}" srcOrd="4" destOrd="0" presId="urn:microsoft.com/office/officeart/2005/8/layout/chevron2"/>
    <dgm:cxn modelId="{6170193D-E636-4A5A-87AA-EE512F41BA13}" type="presParOf" srcId="{C821BC7B-08C0-4E33-B85A-BE2C7B9E2B6D}" destId="{9E2036D1-D7B7-4C69-8640-49EE6C000BC7}" srcOrd="0" destOrd="0" presId="urn:microsoft.com/office/officeart/2005/8/layout/chevron2"/>
    <dgm:cxn modelId="{91869157-BAAC-475E-8039-A6F80FAB7BED}" type="presParOf" srcId="{C821BC7B-08C0-4E33-B85A-BE2C7B9E2B6D}" destId="{C90E1B68-0DC4-47AA-A13A-570CE3A98D4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4CFAFD-92CB-44F0-9149-8C0A17485033}">
      <dsp:nvSpPr>
        <dsp:cNvPr id="0" name=""/>
        <dsp:cNvSpPr/>
      </dsp:nvSpPr>
      <dsp:spPr>
        <a:xfrm>
          <a:off x="613104" y="1800"/>
          <a:ext cx="1649052" cy="16490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Pevné</a:t>
          </a:r>
        </a:p>
      </dsp:txBody>
      <dsp:txXfrm>
        <a:off x="854602" y="243298"/>
        <a:ext cx="1166056" cy="1166056"/>
      </dsp:txXfrm>
    </dsp:sp>
    <dsp:sp modelId="{5C38C3A5-E21E-456F-8458-9D63667C9B77}">
      <dsp:nvSpPr>
        <dsp:cNvPr id="0" name=""/>
        <dsp:cNvSpPr/>
      </dsp:nvSpPr>
      <dsp:spPr>
        <a:xfrm>
          <a:off x="959405" y="1784756"/>
          <a:ext cx="956450" cy="95645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1086182" y="2150502"/>
        <a:ext cx="702896" cy="224958"/>
      </dsp:txXfrm>
    </dsp:sp>
    <dsp:sp modelId="{4E1A5F17-8748-4A24-A262-526E71FCBDBB}">
      <dsp:nvSpPr>
        <dsp:cNvPr id="0" name=""/>
        <dsp:cNvSpPr/>
      </dsp:nvSpPr>
      <dsp:spPr>
        <a:xfrm>
          <a:off x="613104" y="2875109"/>
          <a:ext cx="1649052" cy="16490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Proměnné </a:t>
          </a:r>
        </a:p>
      </dsp:txBody>
      <dsp:txXfrm>
        <a:off x="854602" y="3116607"/>
        <a:ext cx="1166056" cy="1166056"/>
      </dsp:txXfrm>
    </dsp:sp>
    <dsp:sp modelId="{29064881-7CAA-44E0-98A9-F3DD2CC23C86}">
      <dsp:nvSpPr>
        <dsp:cNvPr id="0" name=""/>
        <dsp:cNvSpPr/>
      </dsp:nvSpPr>
      <dsp:spPr>
        <a:xfrm>
          <a:off x="2509515" y="1956257"/>
          <a:ext cx="524398" cy="6134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2509515" y="2078946"/>
        <a:ext cx="367079" cy="368069"/>
      </dsp:txXfrm>
    </dsp:sp>
    <dsp:sp modelId="{16906738-B4EF-4133-9111-341DFADA01F5}">
      <dsp:nvSpPr>
        <dsp:cNvPr id="0" name=""/>
        <dsp:cNvSpPr/>
      </dsp:nvSpPr>
      <dsp:spPr>
        <a:xfrm>
          <a:off x="3251589" y="613928"/>
          <a:ext cx="3298105" cy="32981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Množství</a:t>
          </a:r>
        </a:p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Okamžik objednání</a:t>
          </a:r>
        </a:p>
      </dsp:txBody>
      <dsp:txXfrm>
        <a:off x="3734585" y="1096924"/>
        <a:ext cx="2332113" cy="2332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D21B4-B52A-4933-9E83-3761CDCBB98F}">
      <dsp:nvSpPr>
        <dsp:cNvPr id="0" name=""/>
        <dsp:cNvSpPr/>
      </dsp:nvSpPr>
      <dsp:spPr>
        <a:xfrm>
          <a:off x="39" y="352175"/>
          <a:ext cx="3814414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Charakteristika </a:t>
          </a:r>
        </a:p>
      </dsp:txBody>
      <dsp:txXfrm>
        <a:off x="39" y="352175"/>
        <a:ext cx="3814414" cy="892800"/>
      </dsp:txXfrm>
    </dsp:sp>
    <dsp:sp modelId="{08B5FE87-5C23-498A-8E99-86CA5399875D}">
      <dsp:nvSpPr>
        <dsp:cNvPr id="0" name=""/>
        <dsp:cNvSpPr/>
      </dsp:nvSpPr>
      <dsp:spPr>
        <a:xfrm>
          <a:off x="39" y="1244976"/>
          <a:ext cx="3814414" cy="32336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 dirty="0"/>
            <a:t>Spolehlivé dodávky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 dirty="0"/>
            <a:t>Kontroly kvality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 dirty="0"/>
            <a:t>Spolehlivá komunikace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 dirty="0"/>
            <a:t>Úzké vazby mezi dodavateli </a:t>
          </a:r>
        </a:p>
      </dsp:txBody>
      <dsp:txXfrm>
        <a:off x="39" y="1244976"/>
        <a:ext cx="3814414" cy="3233610"/>
      </dsp:txXfrm>
    </dsp:sp>
    <dsp:sp modelId="{4AED3B8F-E5CF-4CDF-9B9A-F2C3C3BD19B0}">
      <dsp:nvSpPr>
        <dsp:cNvPr id="0" name=""/>
        <dsp:cNvSpPr/>
      </dsp:nvSpPr>
      <dsp:spPr>
        <a:xfrm>
          <a:off x="4348510" y="395298"/>
          <a:ext cx="3814414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Přínosy</a:t>
          </a:r>
        </a:p>
      </dsp:txBody>
      <dsp:txXfrm>
        <a:off x="4348510" y="395298"/>
        <a:ext cx="3814414" cy="892800"/>
      </dsp:txXfrm>
    </dsp:sp>
    <dsp:sp modelId="{6CB4E22D-5637-4E81-B64F-A5EFFE89F822}">
      <dsp:nvSpPr>
        <dsp:cNvPr id="0" name=""/>
        <dsp:cNvSpPr/>
      </dsp:nvSpPr>
      <dsp:spPr>
        <a:xfrm>
          <a:off x="4348471" y="1244976"/>
          <a:ext cx="3814414" cy="32336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 dirty="0"/>
            <a:t>Navýšení produktivity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Snížení stavu zásob</a:t>
          </a:r>
          <a:endParaRPr lang="cs-CZ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Zkrácení dodávkového cyklu</a:t>
          </a:r>
          <a:endParaRPr lang="cs-CZ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 dirty="0"/>
            <a:t>Lepší obrátky zásob</a:t>
          </a:r>
        </a:p>
      </dsp:txBody>
      <dsp:txXfrm>
        <a:off x="4348471" y="1244976"/>
        <a:ext cx="3814414" cy="32336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11C03-7B06-489B-B0B8-E6327C846A7B}">
      <dsp:nvSpPr>
        <dsp:cNvPr id="0" name=""/>
        <dsp:cNvSpPr/>
      </dsp:nvSpPr>
      <dsp:spPr>
        <a:xfrm rot="5400000">
          <a:off x="-208550" y="210712"/>
          <a:ext cx="1390338" cy="9732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A</a:t>
          </a:r>
        </a:p>
      </dsp:txBody>
      <dsp:txXfrm rot="-5400000">
        <a:off x="1" y="488779"/>
        <a:ext cx="973236" cy="417102"/>
      </dsp:txXfrm>
    </dsp:sp>
    <dsp:sp modelId="{5A4E8A0B-11F9-4FE9-BE48-83897FD172E2}">
      <dsp:nvSpPr>
        <dsp:cNvPr id="0" name=""/>
        <dsp:cNvSpPr/>
      </dsp:nvSpPr>
      <dsp:spPr>
        <a:xfrm rot="5400000">
          <a:off x="2239795" y="-1264397"/>
          <a:ext cx="903719" cy="34368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50-80% podíl hodnoty připadá na 5-15 % skladových zásob</a:t>
          </a:r>
        </a:p>
      </dsp:txBody>
      <dsp:txXfrm rot="-5400000">
        <a:off x="973236" y="46278"/>
        <a:ext cx="3392722" cy="815487"/>
      </dsp:txXfrm>
    </dsp:sp>
    <dsp:sp modelId="{9F85BBA7-EA91-45B4-B906-63AEBC96A90A}">
      <dsp:nvSpPr>
        <dsp:cNvPr id="0" name=""/>
        <dsp:cNvSpPr/>
      </dsp:nvSpPr>
      <dsp:spPr>
        <a:xfrm rot="5400000">
          <a:off x="-208550" y="1404093"/>
          <a:ext cx="1390338" cy="9732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B</a:t>
          </a:r>
        </a:p>
      </dsp:txBody>
      <dsp:txXfrm rot="-5400000">
        <a:off x="1" y="1682160"/>
        <a:ext cx="973236" cy="417102"/>
      </dsp:txXfrm>
    </dsp:sp>
    <dsp:sp modelId="{4FCCAB67-0D42-414B-B28B-9EBE27FBC94D}">
      <dsp:nvSpPr>
        <dsp:cNvPr id="0" name=""/>
        <dsp:cNvSpPr/>
      </dsp:nvSpPr>
      <dsp:spPr>
        <a:xfrm rot="5400000">
          <a:off x="2239795" y="-71016"/>
          <a:ext cx="903719" cy="34368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10-25% podíl hodnoty připadá na 30 % skladových zásob</a:t>
          </a:r>
        </a:p>
      </dsp:txBody>
      <dsp:txXfrm rot="-5400000">
        <a:off x="973236" y="1239659"/>
        <a:ext cx="3392722" cy="815487"/>
      </dsp:txXfrm>
    </dsp:sp>
    <dsp:sp modelId="{8ED7CC14-E1BB-49BB-9731-8CDC1758FAFF}">
      <dsp:nvSpPr>
        <dsp:cNvPr id="0" name=""/>
        <dsp:cNvSpPr/>
      </dsp:nvSpPr>
      <dsp:spPr>
        <a:xfrm rot="5400000">
          <a:off x="-208550" y="2597475"/>
          <a:ext cx="1390338" cy="9732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C</a:t>
          </a:r>
        </a:p>
      </dsp:txBody>
      <dsp:txXfrm rot="-5400000">
        <a:off x="1" y="2875542"/>
        <a:ext cx="973236" cy="417102"/>
      </dsp:txXfrm>
    </dsp:sp>
    <dsp:sp modelId="{CA1912F9-A12E-47B5-A58A-9F6CF0166F21}">
      <dsp:nvSpPr>
        <dsp:cNvPr id="0" name=""/>
        <dsp:cNvSpPr/>
      </dsp:nvSpPr>
      <dsp:spPr>
        <a:xfrm rot="5400000">
          <a:off x="2239795" y="1122365"/>
          <a:ext cx="903719" cy="34368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5-15% podíl hodnoty připadá na 50-80% skladových zásob</a:t>
          </a:r>
        </a:p>
      </dsp:txBody>
      <dsp:txXfrm rot="-5400000">
        <a:off x="973236" y="2433040"/>
        <a:ext cx="3392722" cy="8154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65C9A-C100-47F3-B317-7FFACE3F2031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X</a:t>
          </a:r>
        </a:p>
      </dsp:txBody>
      <dsp:txXfrm rot="-5400000">
        <a:off x="1" y="573596"/>
        <a:ext cx="1146297" cy="491270"/>
      </dsp:txXfrm>
    </dsp:sp>
    <dsp:sp modelId="{9C99949A-DD37-494A-88C2-B8A4D91ABAF5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kern="1200" dirty="0"/>
            <a:t>Konstantní spotřeba při malých příležitostných výkyvech (plynulost)</a:t>
          </a:r>
        </a:p>
      </dsp:txBody>
      <dsp:txXfrm rot="-5400000">
        <a:off x="1146298" y="52408"/>
        <a:ext cx="7031341" cy="960496"/>
      </dsp:txXfrm>
    </dsp:sp>
    <dsp:sp modelId="{1441C54E-AE2A-423F-97B9-4DC4BF13ED99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Y</a:t>
          </a:r>
        </a:p>
      </dsp:txBody>
      <dsp:txXfrm rot="-5400000">
        <a:off x="1" y="2017346"/>
        <a:ext cx="1146297" cy="491270"/>
      </dsp:txXfrm>
    </dsp:sp>
    <dsp:sp modelId="{85409642-32EC-4DCC-A292-7784D38CB239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kern="1200" dirty="0"/>
            <a:t>Spotřeba se silnějšími výkyvy, sezónní kolísání (částečně plynulá spotřeba)</a:t>
          </a:r>
        </a:p>
      </dsp:txBody>
      <dsp:txXfrm rot="-5400000">
        <a:off x="1146298" y="1496158"/>
        <a:ext cx="7031341" cy="960496"/>
      </dsp:txXfrm>
    </dsp:sp>
    <dsp:sp modelId="{9E2036D1-D7B7-4C69-8640-49EE6C000BC7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Z</a:t>
          </a:r>
        </a:p>
      </dsp:txBody>
      <dsp:txXfrm rot="-5400000">
        <a:off x="1" y="3461096"/>
        <a:ext cx="1146297" cy="491270"/>
      </dsp:txXfrm>
    </dsp:sp>
    <dsp:sp modelId="{C90E1B68-0DC4-47AA-A13A-570CE3A98D4B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kern="1200" dirty="0"/>
            <a:t>Nepravidelná spotřeba, nízká přesnost předpovědi (náhodná spotřeba)</a:t>
          </a:r>
        </a:p>
      </dsp:txBody>
      <dsp:txXfrm rot="-5400000">
        <a:off x="1146298" y="2939908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B9237-BD5A-4800-8479-612774C55B54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FAB48-F6BC-4458-B70D-A1DE383D4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34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6030" y="2611212"/>
            <a:ext cx="6718685" cy="1071686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Metody a směry v logistice zásobování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605044" y="4287811"/>
            <a:ext cx="6718685" cy="1944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9635" y="352417"/>
            <a:ext cx="1448187" cy="1315020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C9C7CB19-F455-4D2C-A48E-69B6CF600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21075"/>
              </p:ext>
            </p:extLst>
          </p:nvPr>
        </p:nvGraphicFramePr>
        <p:xfrm>
          <a:off x="887295" y="3608964"/>
          <a:ext cx="4080631" cy="2035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0631">
                  <a:extLst>
                    <a:ext uri="{9D8B030D-6E8A-4147-A177-3AD203B41FA5}">
                      <a16:colId xmlns:a16="http://schemas.microsoft.com/office/drawing/2014/main" val="4125972825"/>
                    </a:ext>
                  </a:extLst>
                </a:gridCol>
              </a:tblGrid>
              <a:tr h="2035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Orálková Alena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UČO: M20050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Logistický management 2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084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271DB-F357-4804-B2DA-5B9D51DBE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ABC analýza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59BC5421-ABC2-4F2A-80B3-E4E732B22B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402110"/>
              </p:ext>
            </p:extLst>
          </p:nvPr>
        </p:nvGraphicFramePr>
        <p:xfrm>
          <a:off x="457199" y="1600201"/>
          <a:ext cx="4410075" cy="3781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Obrázek 7">
            <a:extLst>
              <a:ext uri="{FF2B5EF4-FFF2-40B4-BE49-F238E27FC236}">
                <a16:creationId xmlns:a16="http://schemas.microsoft.com/office/drawing/2014/main" id="{9FB6027E-17C4-488F-A8DA-9AB4FE7817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1820863"/>
            <a:ext cx="3889252" cy="314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14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0DB94E-A894-4592-A65C-EC674B7D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XYZ analýza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FEFE457-8372-4252-9BAA-8329C2C9F8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4705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1502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C9754-CE20-460B-BE3B-2758CFE25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Matice ABC/XYZ </a:t>
            </a:r>
          </a:p>
        </p:txBody>
      </p:sp>
      <p:graphicFrame>
        <p:nvGraphicFramePr>
          <p:cNvPr id="3" name="Tabulka 4">
            <a:extLst>
              <a:ext uri="{FF2B5EF4-FFF2-40B4-BE49-F238E27FC236}">
                <a16:creationId xmlns:a16="http://schemas.microsoft.com/office/drawing/2014/main" id="{A20AD323-FA6F-413F-92D0-130DED8D6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209823"/>
              </p:ext>
            </p:extLst>
          </p:nvPr>
        </p:nvGraphicFramePr>
        <p:xfrm>
          <a:off x="457200" y="1287303"/>
          <a:ext cx="8229600" cy="3427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666">
                  <a:extLst>
                    <a:ext uri="{9D8B030D-6E8A-4147-A177-3AD203B41FA5}">
                      <a16:colId xmlns:a16="http://schemas.microsoft.com/office/drawing/2014/main" val="3213173585"/>
                    </a:ext>
                  </a:extLst>
                </a:gridCol>
                <a:gridCol w="2556034">
                  <a:extLst>
                    <a:ext uri="{9D8B030D-6E8A-4147-A177-3AD203B41FA5}">
                      <a16:colId xmlns:a16="http://schemas.microsoft.com/office/drawing/2014/main" val="3087279598"/>
                    </a:ext>
                  </a:extLst>
                </a:gridCol>
                <a:gridCol w="2486025">
                  <a:extLst>
                    <a:ext uri="{9D8B030D-6E8A-4147-A177-3AD203B41FA5}">
                      <a16:colId xmlns:a16="http://schemas.microsoft.com/office/drawing/2014/main" val="3211013300"/>
                    </a:ext>
                  </a:extLst>
                </a:gridCol>
                <a:gridCol w="2428875">
                  <a:extLst>
                    <a:ext uri="{9D8B030D-6E8A-4147-A177-3AD203B41FA5}">
                      <a16:colId xmlns:a16="http://schemas.microsoft.com/office/drawing/2014/main" val="1862048175"/>
                    </a:ext>
                  </a:extLst>
                </a:gridCol>
              </a:tblGrid>
              <a:tr h="574784"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958041"/>
                  </a:ext>
                </a:extLst>
              </a:tr>
              <a:tr h="950929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bg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Velký podíl na obratu</a:t>
                      </a:r>
                    </a:p>
                    <a:p>
                      <a:pPr algn="ctr"/>
                      <a:r>
                        <a:rPr lang="cs-CZ" dirty="0"/>
                        <a:t>Pravidelná spotřeba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Střední podíl na obratu</a:t>
                      </a:r>
                    </a:p>
                    <a:p>
                      <a:pPr algn="ctr"/>
                      <a:r>
                        <a:rPr lang="cs-CZ" dirty="0"/>
                        <a:t>Pravidelná spotřeba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Malý podíl na obratu</a:t>
                      </a:r>
                    </a:p>
                    <a:p>
                      <a:pPr algn="ctr"/>
                      <a:r>
                        <a:rPr lang="cs-CZ" dirty="0"/>
                        <a:t>Pravidelná spotřeba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8343140"/>
                  </a:ext>
                </a:extLst>
              </a:tr>
              <a:tr h="950929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bg1"/>
                          </a:solidFill>
                        </a:rPr>
                        <a:t>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Velký podíl na obratu</a:t>
                      </a:r>
                    </a:p>
                    <a:p>
                      <a:pPr algn="ctr"/>
                      <a:r>
                        <a:rPr lang="cs-CZ" dirty="0"/>
                        <a:t>Spotřeba s výkyvy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Střední podíl na obratu</a:t>
                      </a:r>
                    </a:p>
                    <a:p>
                      <a:pPr algn="ctr"/>
                      <a:r>
                        <a:rPr lang="cs-CZ" dirty="0"/>
                        <a:t>Spotřeba s výkyvy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Malý podíl na obratu</a:t>
                      </a:r>
                    </a:p>
                    <a:p>
                      <a:pPr algn="ctr"/>
                      <a:r>
                        <a:rPr lang="cs-CZ" dirty="0"/>
                        <a:t>Spotřeba s výkyvy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4054580"/>
                  </a:ext>
                </a:extLst>
              </a:tr>
              <a:tr h="950929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bg1"/>
                          </a:solidFill>
                        </a:rPr>
                        <a:t>Z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Velký podíl na obratu</a:t>
                      </a:r>
                    </a:p>
                    <a:p>
                      <a:pPr algn="ctr"/>
                      <a:r>
                        <a:rPr lang="cs-CZ" dirty="0"/>
                        <a:t>Nepravidelná spotřeba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Střední podíl na obratu</a:t>
                      </a:r>
                    </a:p>
                    <a:p>
                      <a:pPr algn="ctr"/>
                      <a:r>
                        <a:rPr lang="cs-CZ" dirty="0"/>
                        <a:t>Nepravidelná spotřeba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Malý podíl na obratu</a:t>
                      </a:r>
                    </a:p>
                    <a:p>
                      <a:pPr algn="ctr"/>
                      <a:r>
                        <a:rPr lang="cs-CZ" dirty="0"/>
                        <a:t>Nepravidelná spotřeba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0801682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752D30FE-B70A-424C-9CE3-0A406D08A72B}"/>
              </a:ext>
            </a:extLst>
          </p:cNvPr>
          <p:cNvSpPr txBox="1"/>
          <p:nvPr/>
        </p:nvSpPr>
        <p:spPr>
          <a:xfrm>
            <a:off x="457200" y="4895850"/>
            <a:ext cx="7448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AX – vhodné použití systému JIT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CZ – dodání na jednorázovou objednávku</a:t>
            </a:r>
          </a:p>
        </p:txBody>
      </p:sp>
    </p:spTree>
    <p:extLst>
      <p:ext uri="{BB962C8B-B14F-4D97-AF65-F5344CB8AC3E}">
        <p14:creationId xmlns:p14="http://schemas.microsoft.com/office/powerpoint/2010/main" val="3895449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8E288-E3D3-4D75-B6B3-4AE2380F8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9F3BA2-E9D1-4A7C-91B6-3DBF20B72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1600200"/>
            <a:ext cx="8439150" cy="4525963"/>
          </a:xfrm>
        </p:spPr>
        <p:txBody>
          <a:bodyPr>
            <a:normAutofit/>
          </a:bodyPr>
          <a:lstStyle/>
          <a:p>
            <a:r>
              <a:rPr lang="cs-CZ" sz="2400" dirty="0">
                <a:cs typeface="Times New Roman" panose="02020603050405020304" pitchFamily="18" charset="0"/>
              </a:rPr>
              <a:t>JUROVÁ, Marie. </a:t>
            </a:r>
            <a:r>
              <a:rPr lang="cs-CZ" sz="2400" i="1" dirty="0">
                <a:cs typeface="Times New Roman" panose="02020603050405020304" pitchFamily="18" charset="0"/>
              </a:rPr>
              <a:t>Výrobní a logistické procesy v podnikání</a:t>
            </a:r>
            <a:r>
              <a:rPr lang="cs-CZ" sz="2400" dirty="0">
                <a:cs typeface="Times New Roman" panose="02020603050405020304" pitchFamily="18" charset="0"/>
              </a:rPr>
              <a:t>. Praha: Grada </a:t>
            </a:r>
            <a:r>
              <a:rPr lang="cs-CZ" sz="2400" dirty="0" err="1">
                <a:cs typeface="Times New Roman" panose="02020603050405020304" pitchFamily="18" charset="0"/>
              </a:rPr>
              <a:t>Publishing</a:t>
            </a:r>
            <a:r>
              <a:rPr lang="cs-CZ" sz="2400" dirty="0">
                <a:cs typeface="Times New Roman" panose="02020603050405020304" pitchFamily="18" charset="0"/>
              </a:rPr>
              <a:t>, 2016, 254 s. ISBN 978-80-247-5717-9.</a:t>
            </a:r>
            <a:endParaRPr lang="cs-CZ" sz="2400" dirty="0"/>
          </a:p>
          <a:p>
            <a:r>
              <a:rPr lang="cs-CZ" sz="2400" dirty="0"/>
              <a:t>TICHÝ, Jaromír. Logistické systémy. Vydání první. Praha: Vysoká škola finanční a správní, a.s., 2021. 127 stran. </a:t>
            </a:r>
            <a:r>
              <a:rPr lang="cs-CZ" sz="2400" dirty="0" err="1"/>
              <a:t>Educopress</a:t>
            </a:r>
            <a:r>
              <a:rPr lang="cs-CZ" sz="2400" dirty="0"/>
              <a:t>. ISBN 978-80-7408-225-2.</a:t>
            </a:r>
          </a:p>
          <a:p>
            <a:r>
              <a:rPr lang="cs-CZ" sz="2400" dirty="0">
                <a:cs typeface="Times New Roman" panose="02020603050405020304" pitchFamily="18" charset="0"/>
              </a:rPr>
              <a:t>TOMEK, Gustav a Věra VÁVROVÁ. </a:t>
            </a:r>
            <a:r>
              <a:rPr lang="cs-CZ" sz="2400" i="1" dirty="0">
                <a:cs typeface="Times New Roman" panose="02020603050405020304" pitchFamily="18" charset="0"/>
              </a:rPr>
              <a:t>Řízení výroby a nákupu</a:t>
            </a:r>
            <a:r>
              <a:rPr lang="cs-CZ" sz="2400" dirty="0">
                <a:cs typeface="Times New Roman" panose="02020603050405020304" pitchFamily="18" charset="0"/>
              </a:rPr>
              <a:t>. Praha: Grada </a:t>
            </a:r>
            <a:r>
              <a:rPr lang="cs-CZ" sz="2400" dirty="0" err="1">
                <a:cs typeface="Times New Roman" panose="02020603050405020304" pitchFamily="18" charset="0"/>
              </a:rPr>
              <a:t>Publishing</a:t>
            </a:r>
            <a:r>
              <a:rPr lang="cs-CZ" sz="2400" dirty="0">
                <a:cs typeface="Times New Roman" panose="02020603050405020304" pitchFamily="18" charset="0"/>
              </a:rPr>
              <a:t>, 2007, 378 s. ISBN 978-80-247-1479-0.</a:t>
            </a:r>
            <a:endParaRPr lang="cs-CZ" sz="2400" dirty="0"/>
          </a:p>
          <a:p>
            <a:r>
              <a:rPr lang="cs-CZ" sz="2400" dirty="0"/>
              <a:t>UKOSZOVÁ, Xenie. Logistika pro obchod a marketing. 1. vydání. Jesenice: </a:t>
            </a:r>
            <a:r>
              <a:rPr lang="cs-CZ" sz="2400" dirty="0" err="1"/>
              <a:t>Ekopress</a:t>
            </a:r>
            <a:r>
              <a:rPr lang="cs-CZ" sz="2400" dirty="0"/>
              <a:t>, 2020. 146 stran. ISBN 978-80-87865-59-0.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6989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77496-5427-98C0-1BC7-F51A44D85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6838"/>
            <a:ext cx="8229600" cy="1143000"/>
          </a:xfrm>
        </p:spPr>
        <p:txBody>
          <a:bodyPr/>
          <a:lstStyle/>
          <a:p>
            <a:r>
              <a:rPr lang="cs-CZ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358752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BCA31-FB77-47A3-8B67-13CB451A4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9065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DEEDC7-2286-461C-8976-1F2D1DEC6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820" y="1958753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Zásobování</a:t>
            </a:r>
          </a:p>
          <a:p>
            <a:r>
              <a:rPr lang="cs-CZ" dirty="0"/>
              <a:t>Metody zásobování</a:t>
            </a:r>
          </a:p>
          <a:p>
            <a:r>
              <a:rPr lang="cs-CZ" dirty="0"/>
              <a:t>Objednací systémy</a:t>
            </a:r>
          </a:p>
          <a:p>
            <a:r>
              <a:rPr lang="cs-CZ" dirty="0"/>
              <a:t>Koncept JIT</a:t>
            </a:r>
          </a:p>
          <a:p>
            <a:r>
              <a:rPr lang="cs-CZ" dirty="0"/>
              <a:t>ABC a XYZ analýza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8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ABD8C-54AA-4D6E-944E-3EF4162F9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Zásobování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4BF6E4-9727-453B-90F8-E6E5691C0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Zásobování zajištuje plynulost procesů ve firmě</a:t>
            </a:r>
          </a:p>
          <a:p>
            <a:r>
              <a:rPr lang="cs-CZ" dirty="0"/>
              <a:t>Náklady na udržování zásob </a:t>
            </a:r>
          </a:p>
          <a:p>
            <a:pPr lvl="2"/>
            <a:r>
              <a:rPr lang="cs-CZ" dirty="0"/>
              <a:t>Náklady vázané v zásobách</a:t>
            </a:r>
          </a:p>
          <a:p>
            <a:pPr lvl="2"/>
            <a:r>
              <a:rPr lang="cs-CZ" dirty="0"/>
              <a:t>Skladovací náklady</a:t>
            </a:r>
          </a:p>
          <a:p>
            <a:pPr lvl="2"/>
            <a:r>
              <a:rPr lang="cs-CZ" dirty="0"/>
              <a:t>Náklady na pořízení zásob</a:t>
            </a:r>
          </a:p>
          <a:p>
            <a:pPr lvl="2"/>
            <a:r>
              <a:rPr lang="cs-CZ" dirty="0"/>
              <a:t>Náklady na likvidaci zastaralého zboží 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Mají zahrnovat pouze ty náklady, které se mění v souvislosti s množství zásob na skladě</a:t>
            </a:r>
          </a:p>
        </p:txBody>
      </p:sp>
    </p:spTree>
    <p:extLst>
      <p:ext uri="{BB962C8B-B14F-4D97-AF65-F5344CB8AC3E}">
        <p14:creationId xmlns:p14="http://schemas.microsoft.com/office/powerpoint/2010/main" val="264933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B8FE8D-447E-4CA3-AC72-E1DDC5CB4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Metody v zásobování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57B792-218B-4DFE-9534-2CEA5998B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Metoda přímé odvolávky</a:t>
            </a:r>
          </a:p>
          <a:p>
            <a:pPr lvl="1"/>
            <a:r>
              <a:rPr lang="cs-CZ" sz="2400" dirty="0"/>
              <a:t>Požadavek na základě objednávky od zákazníka</a:t>
            </a:r>
          </a:p>
          <a:p>
            <a:r>
              <a:rPr lang="cs-CZ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Metoda sbližování dodavatelů a odběratelů </a:t>
            </a:r>
          </a:p>
          <a:p>
            <a:pPr lvl="1"/>
            <a:r>
              <a:rPr lang="cs-CZ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Umístění dodavatele do provozní blízkosti odběratele</a:t>
            </a:r>
            <a:endParaRPr lang="cs-CZ" sz="24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Metoda společného řízení zásob </a:t>
            </a:r>
          </a:p>
          <a:p>
            <a:pPr lvl="1"/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Synchronizace zásobování výroby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1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9DC8B-A26C-4A9B-A450-D5CCDA926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Závislá X Nezávislá poptávka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D5A43D-FA67-4904-BCD4-9D491B115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Závislá poptávka</a:t>
            </a:r>
          </a:p>
          <a:p>
            <a:pPr lvl="2"/>
            <a:r>
              <a:rPr lang="cs-CZ" dirty="0"/>
              <a:t>Jde odvodit z poptávky po jiném zboží </a:t>
            </a:r>
          </a:p>
          <a:p>
            <a:pPr lvl="2"/>
            <a:r>
              <a:rPr lang="cs-CZ" dirty="0"/>
              <a:t>Lze ji stanovit se 100 % jistotou</a:t>
            </a:r>
          </a:p>
          <a:p>
            <a:pPr lvl="2"/>
            <a:r>
              <a:rPr lang="cs-CZ" dirty="0"/>
              <a:t>Výroba strojů potřebuje určité díly k sestavení stroje</a:t>
            </a:r>
          </a:p>
          <a:p>
            <a:pPr lvl="2"/>
            <a:r>
              <a:rPr lang="cs-CZ" dirty="0"/>
              <a:t>Tuto poptávku lze naplánovat (kusovník)</a:t>
            </a:r>
          </a:p>
          <a:p>
            <a:r>
              <a:rPr lang="cs-CZ" dirty="0"/>
              <a:t>Nezávislá poptávka </a:t>
            </a:r>
          </a:p>
          <a:p>
            <a:pPr lvl="2"/>
            <a:r>
              <a:rPr lang="cs-CZ" dirty="0"/>
              <a:t>Vzniká libovolně, nemá vztah k poptávce po jiných druzích výrobků (zboží v obchodě)</a:t>
            </a:r>
          </a:p>
          <a:p>
            <a:pPr lvl="2"/>
            <a:r>
              <a:rPr lang="cs-CZ" dirty="0"/>
              <a:t>Nelze ji stanovit se 100 % jistotou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502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5A89C-0756-43FD-A15C-C227B6C9E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Objednací systémy 1/2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975B236-C61D-407C-85AA-9CD16B74BD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7278610"/>
              </p:ext>
            </p:extLst>
          </p:nvPr>
        </p:nvGraphicFramePr>
        <p:xfrm>
          <a:off x="1076325" y="1376362"/>
          <a:ext cx="716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9682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B9B6EBF7-7926-47D1-8AE9-2F71D9BF0D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533749"/>
              </p:ext>
            </p:extLst>
          </p:nvPr>
        </p:nvGraphicFramePr>
        <p:xfrm>
          <a:off x="517125" y="2122487"/>
          <a:ext cx="8109750" cy="295302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03250">
                  <a:extLst>
                    <a:ext uri="{9D8B030D-6E8A-4147-A177-3AD203B41FA5}">
                      <a16:colId xmlns:a16="http://schemas.microsoft.com/office/drawing/2014/main" val="3291824003"/>
                    </a:ext>
                  </a:extLst>
                </a:gridCol>
                <a:gridCol w="2703250">
                  <a:extLst>
                    <a:ext uri="{9D8B030D-6E8A-4147-A177-3AD203B41FA5}">
                      <a16:colId xmlns:a16="http://schemas.microsoft.com/office/drawing/2014/main" val="2484647050"/>
                    </a:ext>
                  </a:extLst>
                </a:gridCol>
                <a:gridCol w="2703250">
                  <a:extLst>
                    <a:ext uri="{9D8B030D-6E8A-4147-A177-3AD203B41FA5}">
                      <a16:colId xmlns:a16="http://schemas.microsoft.com/office/drawing/2014/main" val="1287185020"/>
                    </a:ext>
                  </a:extLst>
                </a:gridCol>
              </a:tblGrid>
              <a:tr h="87667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Pevné objednací </a:t>
                      </a:r>
                    </a:p>
                    <a:p>
                      <a:r>
                        <a:rPr lang="cs-CZ" dirty="0"/>
                        <a:t>množství </a:t>
                      </a: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Proměnné objednací množství (doplněné do plna) </a:t>
                      </a: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00603"/>
                  </a:ext>
                </a:extLst>
              </a:tr>
              <a:tr h="1019311">
                <a:tc>
                  <a:txBody>
                    <a:bodyPr/>
                    <a:lstStyle/>
                    <a:p>
                      <a:r>
                        <a:rPr lang="cs-CZ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Objednávání v proměnných okamžicích </a:t>
                      </a:r>
                      <a:r>
                        <a:rPr lang="cs-CZ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BQ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BS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999841"/>
                  </a:ext>
                </a:extLst>
              </a:tr>
              <a:tr h="1019311">
                <a:tc>
                  <a:txBody>
                    <a:bodyPr/>
                    <a:lstStyle/>
                    <a:p>
                      <a:r>
                        <a:rPr lang="cs-CZ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Objednávání v pevných okamžicích </a:t>
                      </a:r>
                      <a:r>
                        <a:rPr lang="cs-CZ" dirty="0">
                          <a:ln>
                            <a:solidFill>
                              <a:schemeClr val="tx1"/>
                            </a:solidFill>
                          </a:ln>
                        </a:rPr>
                        <a:t>s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err="1"/>
                        <a:t>sQ</a:t>
                      </a:r>
                      <a:endParaRPr lang="cs-CZ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err="1"/>
                        <a:t>sS</a:t>
                      </a:r>
                      <a:endParaRPr lang="cs-CZ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312894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8B141FD4-D720-421E-8CF4-2A902C46B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133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Objednací systémy 2/2</a:t>
            </a:r>
          </a:p>
        </p:txBody>
      </p:sp>
    </p:spTree>
    <p:extLst>
      <p:ext uri="{BB962C8B-B14F-4D97-AF65-F5344CB8AC3E}">
        <p14:creationId xmlns:p14="http://schemas.microsoft.com/office/powerpoint/2010/main" val="2233153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AE262-5FC5-1065-384D-974358A3E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" y="655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BQ </a:t>
            </a:r>
            <a:r>
              <a:rPr lang="cs-CZ" dirty="0"/>
              <a:t>- hladina klesne na úroveň B, objedná se konstantní množství Q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C18461F-DE4C-8FA8-80A8-E3B51AC862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7106" y="2114583"/>
            <a:ext cx="6859587" cy="3973479"/>
          </a:xfrm>
        </p:spPr>
      </p:pic>
    </p:spTree>
    <p:extLst>
      <p:ext uri="{BB962C8B-B14F-4D97-AF65-F5344CB8AC3E}">
        <p14:creationId xmlns:p14="http://schemas.microsoft.com/office/powerpoint/2010/main" val="4206313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9E579-127E-446D-AE96-D3EE693E4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JIT – Just in </a:t>
            </a:r>
            <a:r>
              <a:rPr lang="cs-CZ" dirty="0" err="1">
                <a:solidFill>
                  <a:srgbClr val="FF0000"/>
                </a:solidFill>
              </a:rPr>
              <a:t>time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9E7A3BC-2FAD-4C28-AA7B-8774328C4D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5327349"/>
              </p:ext>
            </p:extLst>
          </p:nvPr>
        </p:nvGraphicFramePr>
        <p:xfrm>
          <a:off x="457200" y="1013619"/>
          <a:ext cx="8162926" cy="4830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0581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498</Words>
  <Application>Microsoft Office PowerPoint</Application>
  <PresentationFormat>Předvádění na obrazovce (4:3)</PresentationFormat>
  <Paragraphs>112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Metody a směry v logistice zásobování </vt:lpstr>
      <vt:lpstr>Obsah</vt:lpstr>
      <vt:lpstr>Zásobování</vt:lpstr>
      <vt:lpstr>Metody v zásobování</vt:lpstr>
      <vt:lpstr>Závislá X Nezávislá poptávka</vt:lpstr>
      <vt:lpstr>Objednací systémy 1/2</vt:lpstr>
      <vt:lpstr>Objednací systémy 2/2</vt:lpstr>
      <vt:lpstr>BQ - hladina klesne na úroveň B, objedná se konstantní množství Q</vt:lpstr>
      <vt:lpstr>JIT – Just in time</vt:lpstr>
      <vt:lpstr>ABC analýza</vt:lpstr>
      <vt:lpstr>XYZ analýza </vt:lpstr>
      <vt:lpstr>Matice ABC/XYZ </vt:lpstr>
      <vt:lpstr>Zdroje </vt:lpstr>
      <vt:lpstr>Děkuji za pozornost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Rössler Miroslav</dc:creator>
  <cp:lastModifiedBy>ORÁLKOVÁ Alena</cp:lastModifiedBy>
  <cp:revision>103</cp:revision>
  <dcterms:created xsi:type="dcterms:W3CDTF">2012-07-19T22:32:54Z</dcterms:created>
  <dcterms:modified xsi:type="dcterms:W3CDTF">2022-05-10T15:27:44Z</dcterms:modified>
</cp:coreProperties>
</file>