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1"/>
    <p:restoredTop sz="94651"/>
  </p:normalViewPr>
  <p:slideViewPr>
    <p:cSldViewPr snapToGrid="0" snapToObjects="1">
      <p:cViewPr>
        <p:scale>
          <a:sx n="95" d="100"/>
          <a:sy n="95" d="100"/>
        </p:scale>
        <p:origin x="14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1823-1FEC-DF4E-8B4D-E1A70CEDD315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9235-1EB3-5F4B-B09D-508F4683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E33BAB-E486-DE4C-9632-B89BE17EA0F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A9CC3C-806C-354C-A7CA-3E8324C23A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1470" y="5085867"/>
            <a:ext cx="7772400" cy="1463040"/>
          </a:xfrm>
        </p:spPr>
        <p:txBody>
          <a:bodyPr/>
          <a:lstStyle/>
          <a:p>
            <a:r>
              <a:rPr lang="en-US" dirty="0" err="1" smtClean="0"/>
              <a:t>Moderní</a:t>
            </a:r>
            <a:r>
              <a:rPr lang="en-US" dirty="0" smtClean="0"/>
              <a:t> trendy v </a:t>
            </a:r>
            <a:r>
              <a:rPr lang="en-US" dirty="0" err="1" smtClean="0"/>
              <a:t>logistice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FILIP MATĚJ </a:t>
            </a:r>
            <a:r>
              <a:rPr lang="mr-IN" dirty="0" smtClean="0"/>
              <a:t>–</a:t>
            </a:r>
            <a:r>
              <a:rPr lang="en-US" dirty="0" smtClean="0"/>
              <a:t> M20049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577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ŠTÍHLÉ SKLADY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64578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Využití</a:t>
            </a:r>
            <a:r>
              <a:rPr lang="en-US" sz="2000" dirty="0" smtClean="0"/>
              <a:t> </a:t>
            </a:r>
            <a:r>
              <a:rPr lang="en-US" sz="2000" dirty="0" err="1" smtClean="0"/>
              <a:t>inteligentních</a:t>
            </a:r>
            <a:r>
              <a:rPr lang="en-US" sz="2000" dirty="0" smtClean="0"/>
              <a:t> </a:t>
            </a:r>
            <a:r>
              <a:rPr lang="en-US" sz="2000" dirty="0" err="1" smtClean="0"/>
              <a:t>skladů</a:t>
            </a:r>
            <a:r>
              <a:rPr lang="en-US" sz="2000" dirty="0" smtClean="0"/>
              <a:t> s </a:t>
            </a:r>
            <a:r>
              <a:rPr lang="en-US" sz="2000" dirty="0" err="1" smtClean="0"/>
              <a:t>automatizovaným</a:t>
            </a:r>
            <a:r>
              <a:rPr lang="en-US" sz="2000" dirty="0" smtClean="0"/>
              <a:t> </a:t>
            </a:r>
            <a:r>
              <a:rPr lang="en-US" sz="2000" dirty="0" err="1" smtClean="0"/>
              <a:t>řídícím</a:t>
            </a:r>
            <a:r>
              <a:rPr lang="en-US" sz="2000" dirty="0" smtClean="0"/>
              <a:t> </a:t>
            </a:r>
            <a:r>
              <a:rPr lang="en-US" sz="2000" dirty="0" err="1" smtClean="0"/>
              <a:t>systémem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Koncept</a:t>
            </a:r>
            <a:r>
              <a:rPr lang="en-US" sz="2000" dirty="0" smtClean="0"/>
              <a:t> </a:t>
            </a:r>
            <a:r>
              <a:rPr lang="en-US" sz="2000" dirty="0" err="1" smtClean="0"/>
              <a:t>štíhlého</a:t>
            </a:r>
            <a:r>
              <a:rPr lang="en-US" sz="2000" dirty="0" smtClean="0"/>
              <a:t> (lean) </a:t>
            </a:r>
            <a:r>
              <a:rPr lang="en-US" sz="2000" dirty="0" err="1" smtClean="0"/>
              <a:t>řízení</a:t>
            </a:r>
            <a:r>
              <a:rPr lang="en-US" sz="2000" dirty="0" smtClean="0"/>
              <a:t> </a:t>
            </a:r>
            <a:r>
              <a:rPr lang="en-US" sz="2000" dirty="0" err="1" smtClean="0"/>
              <a:t>zásob</a:t>
            </a:r>
            <a:r>
              <a:rPr lang="en-US" sz="2000" dirty="0" smtClean="0"/>
              <a:t> a </a:t>
            </a:r>
            <a:r>
              <a:rPr lang="en-US" sz="2000" dirty="0" err="1" smtClean="0"/>
              <a:t>skladových</a:t>
            </a:r>
            <a:r>
              <a:rPr lang="en-US" sz="2000" dirty="0" smtClean="0"/>
              <a:t> </a:t>
            </a:r>
            <a:r>
              <a:rPr lang="en-US" sz="2000" dirty="0" err="1" smtClean="0"/>
              <a:t>procesů</a:t>
            </a:r>
            <a:r>
              <a:rPr lang="en-US" sz="2000" dirty="0" smtClean="0"/>
              <a:t> se </a:t>
            </a:r>
            <a:r>
              <a:rPr lang="en-US" sz="2000" dirty="0" err="1" smtClean="0"/>
              <a:t>zaměřuje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odstranění</a:t>
            </a:r>
            <a:r>
              <a:rPr lang="en-US" sz="2000" dirty="0" smtClean="0"/>
              <a:t> </a:t>
            </a:r>
            <a:r>
              <a:rPr lang="en-US" sz="2000" dirty="0" err="1" smtClean="0"/>
              <a:t>něžádoucích</a:t>
            </a:r>
            <a:r>
              <a:rPr lang="en-US" sz="2000" dirty="0" smtClean="0"/>
              <a:t> </a:t>
            </a:r>
            <a:r>
              <a:rPr lang="en-US" sz="2000" dirty="0" err="1" smtClean="0"/>
              <a:t>účinků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odpadu</a:t>
            </a:r>
            <a:r>
              <a:rPr lang="en-US" sz="2000" dirty="0" smtClean="0"/>
              <a:t>, variability a </a:t>
            </a:r>
            <a:r>
              <a:rPr lang="en-US" sz="2000" dirty="0" err="1" smtClean="0"/>
              <a:t>neflexibilnosti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Metodologie</a:t>
            </a:r>
            <a:r>
              <a:rPr lang="en-US" sz="2000" dirty="0" smtClean="0"/>
              <a:t> </a:t>
            </a:r>
            <a:r>
              <a:rPr lang="en-US" sz="2000" dirty="0" err="1" smtClean="0"/>
              <a:t>zahrnuje</a:t>
            </a:r>
            <a:r>
              <a:rPr lang="en-US" sz="2000" dirty="0" smtClean="0"/>
              <a:t> </a:t>
            </a:r>
            <a:r>
              <a:rPr lang="en-US" sz="2000" dirty="0" err="1" smtClean="0"/>
              <a:t>zejména</a:t>
            </a:r>
            <a:r>
              <a:rPr lang="en-US" sz="2000" dirty="0"/>
              <a:t> </a:t>
            </a:r>
            <a:r>
              <a:rPr lang="en-US" sz="2000" dirty="0" err="1" smtClean="0"/>
              <a:t>eliminaci</a:t>
            </a:r>
            <a:r>
              <a:rPr lang="en-US" sz="2000" dirty="0" smtClean="0"/>
              <a:t> </a:t>
            </a:r>
            <a:r>
              <a:rPr lang="en-US" sz="2000" dirty="0" err="1" smtClean="0"/>
              <a:t>zbytečného</a:t>
            </a:r>
            <a:r>
              <a:rPr lang="en-US" sz="2000" dirty="0" smtClean="0"/>
              <a:t> </a:t>
            </a:r>
            <a:r>
              <a:rPr lang="en-US" sz="2000" dirty="0" err="1" smtClean="0"/>
              <a:t>chození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skladu</a:t>
            </a:r>
            <a:r>
              <a:rPr lang="en-US" sz="2000" dirty="0" smtClean="0"/>
              <a:t>, </a:t>
            </a:r>
            <a:r>
              <a:rPr lang="en-US" sz="2000" dirty="0" err="1" smtClean="0"/>
              <a:t>odstranění</a:t>
            </a:r>
            <a:r>
              <a:rPr lang="en-US" sz="2000" dirty="0" smtClean="0"/>
              <a:t> </a:t>
            </a:r>
            <a:r>
              <a:rPr lang="en-US" sz="2000" dirty="0" err="1" smtClean="0"/>
              <a:t>zdlouhavého</a:t>
            </a:r>
            <a:r>
              <a:rPr lang="en-US" sz="2000" dirty="0" smtClean="0"/>
              <a:t> </a:t>
            </a:r>
            <a:r>
              <a:rPr lang="en-US" sz="2000" dirty="0" err="1" smtClean="0"/>
              <a:t>vyhledávání</a:t>
            </a:r>
            <a:r>
              <a:rPr lang="en-US" sz="2000" dirty="0" smtClean="0"/>
              <a:t> </a:t>
            </a:r>
            <a:r>
              <a:rPr lang="en-US" sz="2000" dirty="0" err="1" smtClean="0"/>
              <a:t>zboží</a:t>
            </a:r>
            <a:r>
              <a:rPr lang="en-US" sz="2000" dirty="0" smtClean="0"/>
              <a:t>, </a:t>
            </a:r>
            <a:r>
              <a:rPr lang="en-US" sz="2000" dirty="0" err="1" smtClean="0"/>
              <a:t>odstranění</a:t>
            </a:r>
            <a:r>
              <a:rPr lang="en-US" sz="2000" dirty="0" smtClean="0"/>
              <a:t> </a:t>
            </a:r>
            <a:r>
              <a:rPr lang="en-US" sz="2000" dirty="0" err="1" smtClean="0"/>
              <a:t>chyb</a:t>
            </a:r>
            <a:r>
              <a:rPr lang="en-US" sz="2000" dirty="0" smtClean="0"/>
              <a:t> </a:t>
            </a:r>
            <a:r>
              <a:rPr lang="en-US" sz="2000" dirty="0" err="1" smtClean="0"/>
              <a:t>při</a:t>
            </a:r>
            <a:r>
              <a:rPr lang="en-US" sz="2000" dirty="0" smtClean="0"/>
              <a:t> </a:t>
            </a:r>
            <a:r>
              <a:rPr lang="en-US" sz="2000" dirty="0" err="1" smtClean="0"/>
              <a:t>vychystávání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Využívání</a:t>
            </a:r>
            <a:r>
              <a:rPr lang="en-US" sz="2000" dirty="0" smtClean="0"/>
              <a:t> </a:t>
            </a:r>
            <a:r>
              <a:rPr lang="en-US" sz="2000" dirty="0" err="1" smtClean="0"/>
              <a:t>dynamických</a:t>
            </a:r>
            <a:r>
              <a:rPr lang="en-US" sz="2000" dirty="0" smtClean="0"/>
              <a:t> </a:t>
            </a:r>
            <a:r>
              <a:rPr lang="en-US" sz="2000" dirty="0" err="1" smtClean="0"/>
              <a:t>nasklaďnovacích</a:t>
            </a:r>
            <a:r>
              <a:rPr lang="en-US" sz="2000" dirty="0" smtClean="0"/>
              <a:t> </a:t>
            </a:r>
            <a:r>
              <a:rPr lang="en-US" sz="2000" dirty="0" err="1" smtClean="0"/>
              <a:t>postupů</a:t>
            </a:r>
            <a:r>
              <a:rPr lang="en-US" sz="2000" dirty="0" smtClean="0"/>
              <a:t>, </a:t>
            </a:r>
            <a:r>
              <a:rPr lang="en-US" sz="2000" dirty="0" err="1" smtClean="0"/>
              <a:t>automatizované</a:t>
            </a:r>
            <a:r>
              <a:rPr lang="en-US" sz="2000" dirty="0" smtClean="0"/>
              <a:t> </a:t>
            </a:r>
            <a:r>
              <a:rPr lang="en-US" sz="2000" dirty="0" err="1" smtClean="0"/>
              <a:t>doplňování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zásob</a:t>
            </a:r>
            <a:r>
              <a:rPr lang="en-US" sz="2000" dirty="0" smtClean="0"/>
              <a:t> a </a:t>
            </a:r>
            <a:r>
              <a:rPr lang="en-US" sz="2000" dirty="0" err="1" smtClean="0"/>
              <a:t>hybridní</a:t>
            </a:r>
            <a:r>
              <a:rPr lang="en-US" sz="2000" dirty="0" smtClean="0"/>
              <a:t> </a:t>
            </a:r>
            <a:r>
              <a:rPr lang="en-US" sz="2000" dirty="0" err="1" smtClean="0"/>
              <a:t>vychystávací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strategie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32" y="2070198"/>
            <a:ext cx="4516275" cy="27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577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VYUŽITÍ DRONŮ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4752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Budoucnost</a:t>
            </a:r>
            <a:r>
              <a:rPr lang="en-US" sz="2000" dirty="0" smtClean="0"/>
              <a:t> v </a:t>
            </a:r>
            <a:r>
              <a:rPr lang="en-US" sz="2000" dirty="0" err="1" smtClean="0"/>
              <a:t>dopravě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kratí</a:t>
            </a:r>
            <a:r>
              <a:rPr lang="en-US" sz="2000" dirty="0" smtClean="0"/>
              <a:t> </a:t>
            </a:r>
            <a:r>
              <a:rPr lang="en-US" sz="2000" dirty="0" err="1" smtClean="0"/>
              <a:t>vzdálenosti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Již</a:t>
            </a:r>
            <a:r>
              <a:rPr lang="en-US" sz="2000" dirty="0" smtClean="0"/>
              <a:t> v </a:t>
            </a:r>
            <a:r>
              <a:rPr lang="en-US" sz="2000" dirty="0" err="1" smtClean="0"/>
              <a:t>provozu</a:t>
            </a:r>
            <a:r>
              <a:rPr lang="en-US" sz="2000" dirty="0" smtClean="0"/>
              <a:t> </a:t>
            </a:r>
            <a:r>
              <a:rPr lang="en-US" sz="2000" dirty="0" err="1" smtClean="0"/>
              <a:t>například</a:t>
            </a:r>
            <a:r>
              <a:rPr lang="en-US" sz="2000" dirty="0" smtClean="0"/>
              <a:t> v </a:t>
            </a:r>
            <a:r>
              <a:rPr lang="en-US" sz="2000" dirty="0" err="1" smtClean="0"/>
              <a:t>Německu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Úspora</a:t>
            </a:r>
            <a:r>
              <a:rPr lang="en-US" sz="2000" dirty="0" smtClean="0"/>
              <a:t> </a:t>
            </a:r>
            <a:r>
              <a:rPr lang="en-US" sz="2000" dirty="0" err="1" smtClean="0"/>
              <a:t>času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zatížení</a:t>
            </a:r>
            <a:r>
              <a:rPr lang="en-US" sz="2000" dirty="0" smtClean="0"/>
              <a:t> </a:t>
            </a:r>
            <a:r>
              <a:rPr lang="en-US" sz="2000" dirty="0" err="1" smtClean="0"/>
              <a:t>dopravy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Problémy</a:t>
            </a:r>
            <a:r>
              <a:rPr lang="en-US" sz="2000" dirty="0" smtClean="0"/>
              <a:t> s </a:t>
            </a:r>
            <a:r>
              <a:rPr lang="en-US" sz="2000" dirty="0" err="1" smtClean="0"/>
              <a:t>legislativou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hlukem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Doprava</a:t>
            </a:r>
            <a:r>
              <a:rPr lang="en-US" sz="2000" dirty="0" smtClean="0"/>
              <a:t>, </a:t>
            </a:r>
            <a:r>
              <a:rPr lang="en-US" sz="2000" dirty="0" err="1" smtClean="0"/>
              <a:t>která</a:t>
            </a:r>
            <a:r>
              <a:rPr lang="en-US" sz="2000" dirty="0" smtClean="0"/>
              <a:t> </a:t>
            </a:r>
            <a:r>
              <a:rPr lang="en-US" sz="2000" dirty="0" err="1" smtClean="0"/>
              <a:t>šetří</a:t>
            </a:r>
            <a:r>
              <a:rPr lang="en-US" sz="2000" dirty="0" smtClean="0"/>
              <a:t> </a:t>
            </a:r>
            <a:r>
              <a:rPr lang="en-US" sz="2000" dirty="0" err="1" smtClean="0"/>
              <a:t>životní</a:t>
            </a:r>
            <a:r>
              <a:rPr lang="en-US" sz="2000" dirty="0" smtClean="0"/>
              <a:t> </a:t>
            </a:r>
            <a:r>
              <a:rPr lang="en-US" sz="2000" dirty="0" err="1" smtClean="0"/>
              <a:t>prostředí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69" y="1379995"/>
            <a:ext cx="649877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2938" y="2414588"/>
            <a:ext cx="6713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smtClean="0"/>
              <a:t>DĚKUJI VÁM ZA POZORNOST!</a:t>
            </a:r>
            <a:endParaRPr lang="cs-CZ" sz="5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5485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ZDROJE: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96247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https://</a:t>
            </a:r>
            <a:r>
              <a:rPr lang="en-US" sz="2000" dirty="0" err="1" smtClean="0"/>
              <a:t>logistika.ekonom.cz</a:t>
            </a:r>
            <a:r>
              <a:rPr lang="en-US" sz="2000" dirty="0" smtClean="0"/>
              <a:t>/c1-66400420-top-10-technologickych-trendu-v-logistice-a-scm-pro-pristi-roky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https://</a:t>
            </a:r>
            <a:r>
              <a:rPr lang="en-US" sz="2000" dirty="0" err="1" smtClean="0"/>
              <a:t>www.logistickaakademie.cz</a:t>
            </a:r>
            <a:r>
              <a:rPr lang="en-US" sz="2000" dirty="0" smtClean="0"/>
              <a:t>/blog/</a:t>
            </a:r>
            <a:r>
              <a:rPr lang="en-US" sz="2000" dirty="0" err="1" smtClean="0"/>
              <a:t>diskutovana-temata</a:t>
            </a:r>
            <a:r>
              <a:rPr lang="en-US" sz="2000" dirty="0" smtClean="0"/>
              <a:t>/5-trendu-moderni-logistiky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https://</a:t>
            </a:r>
            <a:r>
              <a:rPr lang="en-US" sz="2000" dirty="0" err="1" smtClean="0"/>
              <a:t>www.systemonline.cz</a:t>
            </a:r>
            <a:r>
              <a:rPr lang="en-US" sz="2000" dirty="0" smtClean="0"/>
              <a:t>/it-pro-</a:t>
            </a:r>
            <a:r>
              <a:rPr lang="en-US" sz="2000" dirty="0" err="1" smtClean="0"/>
              <a:t>logistiku</a:t>
            </a:r>
            <a:r>
              <a:rPr lang="en-US" sz="2000" dirty="0" smtClean="0"/>
              <a:t>/trendy-</a:t>
            </a:r>
            <a:r>
              <a:rPr lang="en-US" sz="2000" dirty="0" err="1" smtClean="0"/>
              <a:t>ktere</a:t>
            </a:r>
            <a:r>
              <a:rPr lang="en-US" sz="2000" dirty="0" smtClean="0"/>
              <a:t>-</a:t>
            </a:r>
            <a:r>
              <a:rPr lang="en-US" sz="2000" dirty="0" err="1" smtClean="0"/>
              <a:t>budou</a:t>
            </a:r>
            <a:r>
              <a:rPr lang="en-US" sz="2000" dirty="0" smtClean="0"/>
              <a:t>-</a:t>
            </a:r>
            <a:r>
              <a:rPr lang="en-US" sz="2000" dirty="0" err="1" smtClean="0"/>
              <a:t>utvaret</a:t>
            </a:r>
            <a:r>
              <a:rPr lang="en-US" sz="2000" dirty="0" smtClean="0"/>
              <a:t>-</a:t>
            </a:r>
            <a:r>
              <a:rPr lang="en-US" sz="2000" dirty="0" err="1" smtClean="0"/>
              <a:t>logistiku</a:t>
            </a:r>
            <a:r>
              <a:rPr lang="en-US" sz="2000" dirty="0" smtClean="0"/>
              <a:t>-v-</a:t>
            </a:r>
            <a:r>
              <a:rPr lang="en-US" sz="2000" dirty="0" err="1" smtClean="0"/>
              <a:t>budoucnosti.htm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https://</a:t>
            </a:r>
            <a:r>
              <a:rPr lang="en-US" sz="2000" dirty="0" err="1"/>
              <a:t>www.edizone.cz</a:t>
            </a:r>
            <a:r>
              <a:rPr lang="en-US" sz="2000" dirty="0"/>
              <a:t>/</a:t>
            </a:r>
            <a:r>
              <a:rPr lang="en-US" sz="2000" dirty="0" err="1"/>
              <a:t>sklady</a:t>
            </a:r>
            <a:r>
              <a:rPr lang="en-US" sz="2000" dirty="0"/>
              <a:t>-a-</a:t>
            </a:r>
            <a:r>
              <a:rPr lang="en-US" sz="2000" dirty="0" err="1"/>
              <a:t>logistika</a:t>
            </a:r>
            <a:r>
              <a:rPr lang="en-US" sz="2000" dirty="0"/>
              <a:t>/zlata-era-automatizace-prichazi-trendy-v-logistice-pro-rok-2021</a:t>
            </a:r>
            <a:r>
              <a:rPr lang="en-US" sz="2000" dirty="0" smtClean="0"/>
              <a:t>/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https://</a:t>
            </a:r>
            <a:r>
              <a:rPr lang="en-US" sz="2000" dirty="0" err="1"/>
              <a:t>www.anasoft.com</a:t>
            </a:r>
            <a:r>
              <a:rPr lang="en-US" sz="2000" dirty="0"/>
              <a:t>/</a:t>
            </a:r>
            <a:r>
              <a:rPr lang="en-US" sz="2000" dirty="0" err="1"/>
              <a:t>emans</a:t>
            </a:r>
            <a:r>
              <a:rPr lang="en-US" sz="2000" dirty="0"/>
              <a:t>/</a:t>
            </a:r>
            <a:r>
              <a:rPr lang="en-US" sz="2000" dirty="0" err="1"/>
              <a:t>cz</a:t>
            </a:r>
            <a:r>
              <a:rPr lang="en-US" sz="2000" dirty="0"/>
              <a:t>/home/</a:t>
            </a:r>
            <a:r>
              <a:rPr lang="en-US" sz="2000" dirty="0" err="1"/>
              <a:t>Novinky</a:t>
            </a:r>
            <a:r>
              <a:rPr lang="en-US" sz="2000" dirty="0"/>
              <a:t>-blog/Blog/predikce-inovace-trendy-logistika-zasobovani-2021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3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112145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smtClean="0"/>
              <a:t>SPOKOJENÝ ZÁKAZNÍK = KLÍČ K ÚSPĚCHU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10338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Trendy v </a:t>
            </a:r>
            <a:r>
              <a:rPr lang="en-US" sz="2000" dirty="0" err="1" smtClean="0"/>
              <a:t>logistice</a:t>
            </a:r>
            <a:r>
              <a:rPr lang="en-US" sz="2000" dirty="0" smtClean="0"/>
              <a:t> </a:t>
            </a:r>
            <a:r>
              <a:rPr lang="en-US" sz="2000" dirty="0" err="1" smtClean="0"/>
              <a:t>určuje</a:t>
            </a:r>
            <a:r>
              <a:rPr lang="en-US" sz="2000" dirty="0" smtClean="0"/>
              <a:t> </a:t>
            </a:r>
            <a:r>
              <a:rPr lang="en-US" sz="2000" dirty="0" err="1" smtClean="0"/>
              <a:t>spokojenost</a:t>
            </a:r>
            <a:r>
              <a:rPr lang="en-US" sz="2000" dirty="0" smtClean="0"/>
              <a:t> </a:t>
            </a:r>
            <a:r>
              <a:rPr lang="en-US" sz="2000" dirty="0" err="1" smtClean="0"/>
              <a:t>zákazníků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Nároky</a:t>
            </a:r>
            <a:r>
              <a:rPr lang="en-US" sz="2000" dirty="0" smtClean="0"/>
              <a:t> </a:t>
            </a:r>
            <a:r>
              <a:rPr lang="en-US" sz="2000" dirty="0" err="1" smtClean="0"/>
              <a:t>zákazníků</a:t>
            </a:r>
            <a:r>
              <a:rPr lang="en-US" sz="2000" dirty="0" smtClean="0"/>
              <a:t> </a:t>
            </a:r>
            <a:r>
              <a:rPr lang="en-US" sz="2000" dirty="0" err="1" smtClean="0"/>
              <a:t>stále</a:t>
            </a:r>
            <a:r>
              <a:rPr lang="en-US" sz="2000" dirty="0" smtClean="0"/>
              <a:t> </a:t>
            </a:r>
            <a:r>
              <a:rPr lang="en-US" sz="2000" dirty="0" err="1" smtClean="0"/>
              <a:t>rostou</a:t>
            </a:r>
            <a:r>
              <a:rPr lang="en-US" sz="2000" dirty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firmy</a:t>
            </a:r>
            <a:r>
              <a:rPr lang="en-US" sz="2000" dirty="0" smtClean="0"/>
              <a:t> se </a:t>
            </a:r>
            <a:r>
              <a:rPr lang="en-US" sz="2000" dirty="0" err="1" smtClean="0"/>
              <a:t>musejí</a:t>
            </a:r>
            <a:r>
              <a:rPr lang="en-US" sz="2000" dirty="0" smtClean="0"/>
              <a:t> </a:t>
            </a:r>
            <a:r>
              <a:rPr lang="en-US" sz="2000" dirty="0" err="1" smtClean="0"/>
              <a:t>přizpůsobit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Zákazník</a:t>
            </a:r>
            <a:r>
              <a:rPr lang="en-US" sz="2000" dirty="0" smtClean="0"/>
              <a:t> </a:t>
            </a:r>
            <a:r>
              <a:rPr lang="en-US" sz="2000" dirty="0" err="1" smtClean="0"/>
              <a:t>chce</a:t>
            </a:r>
            <a:r>
              <a:rPr lang="en-US" sz="2000" dirty="0" smtClean="0"/>
              <a:t> </a:t>
            </a:r>
            <a:r>
              <a:rPr lang="en-US" sz="2000" dirty="0" err="1" smtClean="0"/>
              <a:t>mít</a:t>
            </a:r>
            <a:r>
              <a:rPr lang="en-US" sz="2000" dirty="0" smtClean="0"/>
              <a:t> </a:t>
            </a:r>
            <a:r>
              <a:rPr lang="en-US" sz="2000" dirty="0" err="1" smtClean="0"/>
              <a:t>zboží</a:t>
            </a:r>
            <a:r>
              <a:rPr lang="en-US" sz="2000" dirty="0" smtClean="0"/>
              <a:t> u </a:t>
            </a:r>
            <a:r>
              <a:rPr lang="en-US" sz="2000" dirty="0" err="1" smtClean="0"/>
              <a:t>sebe</a:t>
            </a:r>
            <a:r>
              <a:rPr lang="en-US" sz="2000" dirty="0" smtClean="0"/>
              <a:t> </a:t>
            </a:r>
            <a:r>
              <a:rPr lang="en-US" sz="2000" dirty="0" err="1" smtClean="0"/>
              <a:t>ideálně</a:t>
            </a:r>
            <a:r>
              <a:rPr lang="en-US" sz="2000" dirty="0" smtClean="0"/>
              <a:t> </a:t>
            </a:r>
            <a:r>
              <a:rPr lang="en-US" sz="2000" dirty="0" err="1" smtClean="0"/>
              <a:t>ihned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Na </a:t>
            </a:r>
            <a:r>
              <a:rPr lang="en-US" sz="2000" dirty="0" err="1" smtClean="0"/>
              <a:t>firmy</a:t>
            </a:r>
            <a:r>
              <a:rPr lang="en-US" sz="2000" dirty="0" smtClean="0"/>
              <a:t> </a:t>
            </a:r>
            <a:r>
              <a:rPr lang="en-US" sz="2000" dirty="0" err="1" smtClean="0"/>
              <a:t>roste</a:t>
            </a:r>
            <a:r>
              <a:rPr lang="en-US" sz="2000" dirty="0" smtClean="0"/>
              <a:t> </a:t>
            </a:r>
            <a:r>
              <a:rPr lang="en-US" sz="2000" dirty="0" err="1" smtClean="0"/>
              <a:t>tlak</a:t>
            </a:r>
            <a:r>
              <a:rPr lang="en-US" sz="2000" dirty="0" smtClean="0"/>
              <a:t>, proto </a:t>
            </a:r>
            <a:r>
              <a:rPr lang="en-US" sz="2000" dirty="0" err="1" smtClean="0"/>
              <a:t>musejí</a:t>
            </a:r>
            <a:r>
              <a:rPr lang="en-US" sz="2000" dirty="0" smtClean="0"/>
              <a:t> </a:t>
            </a:r>
            <a:r>
              <a:rPr lang="en-US" sz="2000" dirty="0" err="1" smtClean="0"/>
              <a:t>pomocí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digitalizace</a:t>
            </a:r>
            <a:r>
              <a:rPr lang="en-US" sz="2000" dirty="0" smtClean="0"/>
              <a:t> </a:t>
            </a:r>
            <a:r>
              <a:rPr lang="en-US" sz="2000" dirty="0" err="1" smtClean="0"/>
              <a:t>zákazníkům</a:t>
            </a:r>
            <a:r>
              <a:rPr lang="en-US" sz="2000" dirty="0" smtClean="0"/>
              <a:t> </a:t>
            </a:r>
            <a:r>
              <a:rPr lang="en-US" sz="2000" dirty="0" err="1" smtClean="0"/>
              <a:t>poskytovat</a:t>
            </a:r>
            <a:r>
              <a:rPr lang="en-US" sz="2000" dirty="0" smtClean="0"/>
              <a:t>: </a:t>
            </a:r>
            <a:r>
              <a:rPr lang="en-US" sz="2000" dirty="0" err="1" smtClean="0"/>
              <a:t>rychlejší</a:t>
            </a:r>
            <a:r>
              <a:rPr lang="en-US" sz="2000" dirty="0" smtClean="0"/>
              <a:t> </a:t>
            </a:r>
            <a:r>
              <a:rPr lang="en-US" sz="2000" dirty="0" err="1" smtClean="0"/>
              <a:t>doručení</a:t>
            </a:r>
            <a:r>
              <a:rPr lang="en-US" sz="2000" dirty="0" smtClean="0"/>
              <a:t>, </a:t>
            </a:r>
            <a:r>
              <a:rPr lang="en-US" sz="2000" dirty="0" err="1" smtClean="0"/>
              <a:t>přesné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informace</a:t>
            </a:r>
            <a:r>
              <a:rPr lang="en-US" sz="2000" dirty="0" smtClean="0"/>
              <a:t> o </a:t>
            </a:r>
            <a:r>
              <a:rPr lang="en-US" sz="2000" dirty="0" err="1" smtClean="0"/>
              <a:t>času</a:t>
            </a:r>
            <a:r>
              <a:rPr lang="en-US" sz="2000" dirty="0" smtClean="0"/>
              <a:t> </a:t>
            </a:r>
            <a:r>
              <a:rPr lang="en-US" sz="2000" dirty="0" err="1" smtClean="0"/>
              <a:t>doručení</a:t>
            </a:r>
            <a:r>
              <a:rPr lang="en-US" sz="2000" dirty="0" smtClean="0"/>
              <a:t> a </a:t>
            </a:r>
            <a:r>
              <a:rPr lang="en-US" sz="2000" dirty="0" err="1" smtClean="0"/>
              <a:t>poloze</a:t>
            </a:r>
            <a:r>
              <a:rPr lang="en-US" sz="2000" dirty="0" smtClean="0"/>
              <a:t> </a:t>
            </a:r>
            <a:r>
              <a:rPr lang="en-US" sz="2000" dirty="0" err="1" smtClean="0"/>
              <a:t>zásilky</a:t>
            </a:r>
            <a:r>
              <a:rPr lang="en-US" sz="2000" dirty="0" smtClean="0"/>
              <a:t>, </a:t>
            </a:r>
            <a:r>
              <a:rPr lang="en-US" sz="2000" dirty="0" err="1" smtClean="0"/>
              <a:t>hustou</a:t>
            </a:r>
            <a:r>
              <a:rPr lang="en-US" sz="2000" dirty="0" smtClean="0"/>
              <a:t> </a:t>
            </a:r>
            <a:r>
              <a:rPr lang="en-US" sz="2000" dirty="0" err="1" smtClean="0"/>
              <a:t>síť</a:t>
            </a:r>
            <a:r>
              <a:rPr lang="en-US" sz="2000" dirty="0" smtClean="0"/>
              <a:t> </a:t>
            </a:r>
            <a:r>
              <a:rPr lang="en-US" sz="2000" dirty="0" err="1" smtClean="0"/>
              <a:t>výdejen</a:t>
            </a:r>
            <a:r>
              <a:rPr lang="en-US" sz="2000" dirty="0" smtClean="0"/>
              <a:t> </a:t>
            </a:r>
            <a:r>
              <a:rPr lang="en-US" sz="2000" dirty="0" err="1" smtClean="0"/>
              <a:t>zboží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01" y="4034241"/>
            <a:ext cx="6451821" cy="24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6871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MODEL 3PL, 4PL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68711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Logistika nabízí od svého počátku v podstatě 3 funkční modely:</a:t>
            </a:r>
          </a:p>
          <a:p>
            <a:endParaRPr lang="cs-CZ" sz="2000" dirty="0" smtClean="0"/>
          </a:p>
          <a:p>
            <a:pPr marL="285750" indent="-285750">
              <a:buFont typeface="Arial" charset="0"/>
              <a:buChar char="•"/>
            </a:pPr>
            <a:r>
              <a:rPr lang="cs-CZ" sz="2000" dirty="0" smtClean="0"/>
              <a:t>Model 1PL: výrobce si logistické </a:t>
            </a:r>
            <a:r>
              <a:rPr lang="cs-CZ" sz="2000" dirty="0"/>
              <a:t>služby zajišťoval ve vlastní </a:t>
            </a:r>
            <a:r>
              <a:rPr lang="cs-CZ" sz="2000" dirty="0" smtClean="0"/>
              <a:t>režii</a:t>
            </a:r>
          </a:p>
          <a:p>
            <a:pPr marL="285750" indent="-285750">
              <a:buFont typeface="Arial" charset="0"/>
              <a:buChar char="•"/>
            </a:pPr>
            <a:endParaRPr lang="cs-CZ" sz="2000" dirty="0"/>
          </a:p>
          <a:p>
            <a:pPr marL="285750" indent="-285750">
              <a:buFont typeface="Arial" charset="0"/>
              <a:buChar char="•"/>
            </a:pPr>
            <a:r>
              <a:rPr lang="cs-CZ" sz="2000" dirty="0" smtClean="0"/>
              <a:t>Model 2PL: na </a:t>
            </a:r>
            <a:r>
              <a:rPr lang="cs-CZ" sz="2000" dirty="0"/>
              <a:t>přelomu sedmdesátých a osmdesátých let minulého </a:t>
            </a:r>
            <a:r>
              <a:rPr lang="cs-CZ" sz="2000" dirty="0" smtClean="0"/>
              <a:t>století outsourcing </a:t>
            </a:r>
            <a:r>
              <a:rPr lang="cs-CZ" sz="2000" dirty="0"/>
              <a:t>jednotlivých služeb. </a:t>
            </a:r>
            <a:endParaRPr lang="cs-CZ" sz="2000" dirty="0" smtClean="0"/>
          </a:p>
          <a:p>
            <a:pPr marL="285750" indent="-285750">
              <a:buFont typeface="Arial" charset="0"/>
              <a:buChar char="•"/>
            </a:pPr>
            <a:endParaRPr lang="cs-CZ" sz="2000" dirty="0"/>
          </a:p>
          <a:p>
            <a:pPr marL="285750" indent="-285750">
              <a:buFont typeface="Arial" charset="0"/>
              <a:buChar char="•"/>
            </a:pPr>
            <a:r>
              <a:rPr lang="cs-CZ" sz="2000" dirty="0" smtClean="0"/>
              <a:t>Model 3PL: principy</a:t>
            </a:r>
            <a:r>
              <a:rPr lang="cs-CZ" sz="2000" dirty="0"/>
              <a:t>, kde se předmětem outsourcingu stává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celý </a:t>
            </a:r>
            <a:r>
              <a:rPr lang="cs-CZ" sz="2000" dirty="0"/>
              <a:t>řetězec výkonné logistiky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cs-CZ" sz="2000" dirty="0"/>
          </a:p>
          <a:p>
            <a:pPr marL="285750" indent="-285750">
              <a:buFont typeface="Arial" charset="0"/>
              <a:buChar char="•"/>
            </a:pPr>
            <a:r>
              <a:rPr lang="cs-CZ" sz="2000" dirty="0" smtClean="0"/>
              <a:t>Model 4PL: na </a:t>
            </a:r>
            <a:r>
              <a:rPr lang="cs-CZ" sz="2000" dirty="0"/>
              <a:t>globální </a:t>
            </a:r>
            <a:r>
              <a:rPr lang="cs-CZ" sz="2000" dirty="0" smtClean="0"/>
              <a:t>úrovni, </a:t>
            </a:r>
            <a:r>
              <a:rPr lang="cs-CZ" sz="2000" dirty="0"/>
              <a:t>kdy výrobce </a:t>
            </a:r>
            <a:r>
              <a:rPr lang="cs-CZ" sz="2000" dirty="0" err="1"/>
              <a:t>neoutsourcuje</a:t>
            </a:r>
            <a:r>
              <a:rPr lang="cs-CZ" sz="2000" dirty="0"/>
              <a:t> pouze výkonnou logistiku, ale i její </a:t>
            </a:r>
            <a:r>
              <a:rPr lang="cs-CZ" sz="2000" dirty="0" smtClean="0"/>
              <a:t>řízení - především </a:t>
            </a:r>
            <a:r>
              <a:rPr lang="cs-CZ" sz="2000" dirty="0"/>
              <a:t>globální logističtí provideři.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117333"/>
            <a:ext cx="4535815" cy="45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8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5485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DIGITALIZACE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56586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Nástroje</a:t>
            </a:r>
            <a:r>
              <a:rPr lang="en-US" sz="2000" dirty="0" smtClean="0"/>
              <a:t>, </a:t>
            </a:r>
            <a:r>
              <a:rPr lang="en-US" sz="2000" dirty="0" err="1" smtClean="0"/>
              <a:t>které</a:t>
            </a:r>
            <a:r>
              <a:rPr lang="en-US" sz="2000" dirty="0" smtClean="0"/>
              <a:t> </a:t>
            </a:r>
            <a:r>
              <a:rPr lang="en-US" sz="2000" dirty="0" err="1" smtClean="0"/>
              <a:t>poohou</a:t>
            </a:r>
            <a:r>
              <a:rPr lang="en-US" sz="2000" dirty="0" smtClean="0"/>
              <a:t> </a:t>
            </a:r>
            <a:r>
              <a:rPr lang="en-US" sz="2000" dirty="0" err="1" smtClean="0"/>
              <a:t>překonat</a:t>
            </a:r>
            <a:r>
              <a:rPr lang="en-US" sz="2000" dirty="0" smtClean="0"/>
              <a:t> </a:t>
            </a:r>
            <a:r>
              <a:rPr lang="en-US" sz="2000" dirty="0" err="1" smtClean="0"/>
              <a:t>konkurenci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Zvyšování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rychlosti</a:t>
            </a:r>
            <a:r>
              <a:rPr lang="en-US" sz="2000" dirty="0" smtClean="0"/>
              <a:t> I </a:t>
            </a:r>
            <a:r>
              <a:rPr lang="en-US" sz="2000" dirty="0" err="1" smtClean="0"/>
              <a:t>přesnosti</a:t>
            </a:r>
            <a:r>
              <a:rPr lang="en-US" sz="2000" dirty="0" smtClean="0"/>
              <a:t> </a:t>
            </a:r>
            <a:r>
              <a:rPr lang="en-US" sz="2000" dirty="0" err="1" smtClean="0"/>
              <a:t>operací</a:t>
            </a:r>
            <a:r>
              <a:rPr lang="en-US" sz="2000" dirty="0" smtClean="0"/>
              <a:t> </a:t>
            </a:r>
            <a:r>
              <a:rPr lang="en-US" sz="2000" dirty="0" err="1" smtClean="0"/>
              <a:t>dodavatelského</a:t>
            </a:r>
            <a:r>
              <a:rPr lang="en-US" sz="2000" dirty="0" smtClean="0"/>
              <a:t> </a:t>
            </a:r>
            <a:r>
              <a:rPr lang="en-US" sz="2000" dirty="0" err="1" smtClean="0"/>
              <a:t>řetězce</a:t>
            </a:r>
            <a:r>
              <a:rPr lang="en-US" sz="2000" dirty="0" smtClean="0"/>
              <a:t> a </a:t>
            </a:r>
            <a:r>
              <a:rPr lang="en-US" sz="2000" dirty="0" err="1" smtClean="0"/>
              <a:t>zároveň</a:t>
            </a:r>
            <a:r>
              <a:rPr lang="en-US" sz="2000" dirty="0" smtClean="0"/>
              <a:t> </a:t>
            </a:r>
            <a:r>
              <a:rPr lang="en-US" sz="2000" dirty="0" err="1" smtClean="0"/>
              <a:t>snižování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chybovosti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Jedná</a:t>
            </a:r>
            <a:r>
              <a:rPr lang="en-US" sz="2000" dirty="0" smtClean="0"/>
              <a:t> se o </a:t>
            </a:r>
            <a:r>
              <a:rPr lang="en-US" sz="2000" dirty="0" err="1" smtClean="0"/>
              <a:t>nákladé</a:t>
            </a:r>
            <a:r>
              <a:rPr lang="en-US" sz="2000" dirty="0" smtClean="0"/>
              <a:t> </a:t>
            </a:r>
            <a:r>
              <a:rPr lang="en-US" sz="2000" dirty="0" err="1" smtClean="0"/>
              <a:t>operace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Internet </a:t>
            </a:r>
            <a:r>
              <a:rPr lang="en-US" sz="2000" dirty="0" err="1" smtClean="0"/>
              <a:t>věcí</a:t>
            </a:r>
            <a:r>
              <a:rPr lang="en-US" sz="2000" dirty="0" smtClean="0"/>
              <a:t> (</a:t>
            </a:r>
            <a:r>
              <a:rPr lang="en-US" sz="2000" dirty="0" err="1" smtClean="0"/>
              <a:t>IoT</a:t>
            </a:r>
            <a:r>
              <a:rPr lang="en-US" sz="2000" dirty="0" smtClean="0"/>
              <a:t>)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vytvořít</a:t>
            </a:r>
            <a:r>
              <a:rPr lang="en-US" sz="2000" dirty="0" smtClean="0"/>
              <a:t> v </a:t>
            </a:r>
            <a:r>
              <a:rPr lang="en-US" sz="2000" dirty="0" err="1" smtClean="0"/>
              <a:t>podstatě</a:t>
            </a:r>
            <a:r>
              <a:rPr lang="en-US" sz="2000" dirty="0" smtClean="0"/>
              <a:t> z </a:t>
            </a:r>
            <a:r>
              <a:rPr lang="en-US" sz="2000" dirty="0" err="1" smtClean="0"/>
              <a:t>čehokoliv</a:t>
            </a:r>
            <a:r>
              <a:rPr lang="en-US" sz="2000" dirty="0" smtClean="0"/>
              <a:t> </a:t>
            </a:r>
            <a:r>
              <a:rPr lang="en-US" sz="2000" dirty="0" err="1" smtClean="0"/>
              <a:t>chytré</a:t>
            </a:r>
            <a:r>
              <a:rPr lang="en-US" sz="2000" dirty="0" smtClean="0"/>
              <a:t> </a:t>
            </a:r>
            <a:r>
              <a:rPr lang="en-US" sz="2000" dirty="0" err="1" smtClean="0"/>
              <a:t>zařízení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Technologie</a:t>
            </a:r>
            <a:r>
              <a:rPr lang="en-US" sz="2000" dirty="0" smtClean="0"/>
              <a:t> Smart </a:t>
            </a:r>
            <a:r>
              <a:rPr lang="en-US" sz="2000" dirty="0" err="1" smtClean="0"/>
              <a:t>Shipmnets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zásilky</a:t>
            </a:r>
            <a:r>
              <a:rPr lang="en-US" sz="2000" dirty="0" smtClean="0"/>
              <a:t> </a:t>
            </a:r>
            <a:r>
              <a:rPr lang="en-US" sz="2000" dirty="0" err="1" smtClean="0"/>
              <a:t>jsou</a:t>
            </a:r>
            <a:r>
              <a:rPr lang="en-US" sz="2000" dirty="0" smtClean="0"/>
              <a:t> </a:t>
            </a:r>
            <a:r>
              <a:rPr lang="en-US" sz="2000" dirty="0" err="1" smtClean="0"/>
              <a:t>vybaveny</a:t>
            </a:r>
            <a:r>
              <a:rPr lang="en-US" sz="2000" dirty="0" smtClean="0"/>
              <a:t> </a:t>
            </a:r>
            <a:r>
              <a:rPr lang="en-US" sz="2000" dirty="0" err="1" smtClean="0"/>
              <a:t>chytrými</a:t>
            </a:r>
            <a:r>
              <a:rPr lang="en-US" sz="2000" dirty="0" smtClean="0"/>
              <a:t> </a:t>
            </a:r>
            <a:r>
              <a:rPr lang="en-US" sz="2000" dirty="0" err="1" smtClean="0"/>
              <a:t>zařízeními</a:t>
            </a:r>
            <a:r>
              <a:rPr lang="en-US" sz="2000" dirty="0" smtClean="0"/>
              <a:t>, </a:t>
            </a:r>
            <a:r>
              <a:rPr lang="en-US" sz="2000" dirty="0" err="1" smtClean="0"/>
              <a:t>které</a:t>
            </a:r>
            <a:r>
              <a:rPr lang="en-US" sz="2000" dirty="0" smtClean="0"/>
              <a:t> </a:t>
            </a:r>
            <a:r>
              <a:rPr lang="en-US" sz="2000" dirty="0" err="1" smtClean="0"/>
              <a:t>monitorují</a:t>
            </a:r>
            <a:r>
              <a:rPr lang="en-US" sz="2000" dirty="0" smtClean="0"/>
              <a:t> </a:t>
            </a:r>
            <a:r>
              <a:rPr lang="en-US" sz="2000" dirty="0" err="1" smtClean="0"/>
              <a:t>polohu</a:t>
            </a:r>
            <a:r>
              <a:rPr lang="en-US" sz="2000" dirty="0" smtClean="0"/>
              <a:t>, </a:t>
            </a:r>
            <a:r>
              <a:rPr lang="en-US" sz="2000" dirty="0" err="1" smtClean="0"/>
              <a:t>teplotu</a:t>
            </a:r>
            <a:r>
              <a:rPr lang="en-US" sz="2000" dirty="0" smtClean="0"/>
              <a:t>, </a:t>
            </a:r>
            <a:r>
              <a:rPr lang="en-US" sz="2000" dirty="0" err="1" smtClean="0"/>
              <a:t>otřesy</a:t>
            </a:r>
            <a:r>
              <a:rPr lang="en-US" sz="2000" dirty="0" smtClean="0"/>
              <a:t> </a:t>
            </a:r>
            <a:r>
              <a:rPr lang="en-US" sz="2000" dirty="0" err="1" smtClean="0"/>
              <a:t>nebo</a:t>
            </a:r>
            <a:r>
              <a:rPr lang="en-US" sz="2000" dirty="0" smtClean="0"/>
              <a:t> </a:t>
            </a:r>
            <a:r>
              <a:rPr lang="en-US" sz="2000" dirty="0" err="1" smtClean="0"/>
              <a:t>světlo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aby se </a:t>
            </a:r>
            <a:r>
              <a:rPr lang="en-US" sz="2000" dirty="0" err="1" smtClean="0"/>
              <a:t>zásilka</a:t>
            </a:r>
            <a:r>
              <a:rPr lang="en-US" sz="2000" dirty="0" smtClean="0"/>
              <a:t> </a:t>
            </a:r>
            <a:r>
              <a:rPr lang="en-US" sz="2000" dirty="0" err="1" smtClean="0"/>
              <a:t>nepoškodila</a:t>
            </a:r>
            <a:r>
              <a:rPr lang="en-US" sz="2000" dirty="0" smtClean="0"/>
              <a:t> (</a:t>
            </a:r>
            <a:r>
              <a:rPr lang="en-US" sz="2000" dirty="0" err="1" smtClean="0"/>
              <a:t>podobné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skladech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22188"/>
            <a:ext cx="5988424" cy="33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11521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smtClean="0"/>
              <a:t>ROBOTIZACE A UMĚLÁ INTELIGENCE (AI)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103728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err="1" smtClean="0"/>
              <a:t>Jedním</a:t>
            </a:r>
            <a:r>
              <a:rPr lang="en-US" sz="2000" dirty="0" smtClean="0"/>
              <a:t> z </a:t>
            </a:r>
            <a:r>
              <a:rPr lang="en-US" sz="2000" dirty="0" err="1" smtClean="0"/>
              <a:t>největších</a:t>
            </a:r>
            <a:r>
              <a:rPr lang="en-US" sz="2000" dirty="0" smtClean="0"/>
              <a:t> </a:t>
            </a:r>
            <a:r>
              <a:rPr lang="en-US" sz="2000" dirty="0" err="1" smtClean="0"/>
              <a:t>trendů</a:t>
            </a:r>
            <a:r>
              <a:rPr lang="en-US" sz="2000" dirty="0" smtClean="0"/>
              <a:t> </a:t>
            </a:r>
            <a:r>
              <a:rPr lang="en-US" sz="2000" dirty="0" err="1" smtClean="0"/>
              <a:t>jsou</a:t>
            </a:r>
            <a:r>
              <a:rPr lang="en-US" sz="2000" dirty="0" smtClean="0"/>
              <a:t> </a:t>
            </a:r>
            <a:r>
              <a:rPr lang="en-US" sz="2000" dirty="0" err="1" smtClean="0"/>
              <a:t>sklady</a:t>
            </a:r>
            <a:r>
              <a:rPr lang="en-US" sz="2000" dirty="0" smtClean="0"/>
              <a:t> bez </a:t>
            </a:r>
            <a:r>
              <a:rPr lang="en-US" sz="2000" dirty="0" err="1" smtClean="0"/>
              <a:t>lidské</a:t>
            </a:r>
            <a:r>
              <a:rPr lang="en-US" sz="2000" dirty="0" smtClean="0"/>
              <a:t> </a:t>
            </a:r>
            <a:r>
              <a:rPr lang="en-US" sz="2000" dirty="0" err="1" smtClean="0"/>
              <a:t>obsluhy</a:t>
            </a:r>
            <a:r>
              <a:rPr lang="en-US" sz="2000" dirty="0" smtClean="0"/>
              <a:t>, </a:t>
            </a:r>
            <a:r>
              <a:rPr lang="en-US" sz="2000" dirty="0" err="1" smtClean="0"/>
              <a:t>autonomní</a:t>
            </a:r>
            <a:r>
              <a:rPr lang="en-US" sz="2000" dirty="0" smtClean="0"/>
              <a:t> </a:t>
            </a:r>
            <a:r>
              <a:rPr lang="en-US" sz="2000" dirty="0" err="1" smtClean="0"/>
              <a:t>přeprava</a:t>
            </a:r>
            <a:r>
              <a:rPr lang="en-US" sz="2000" dirty="0" smtClean="0"/>
              <a:t> </a:t>
            </a:r>
            <a:r>
              <a:rPr lang="en-US" sz="2000" dirty="0" err="1" smtClean="0"/>
              <a:t>nebo</a:t>
            </a:r>
            <a:r>
              <a:rPr lang="en-US" sz="2000" dirty="0" smtClean="0"/>
              <a:t> </a:t>
            </a:r>
            <a:r>
              <a:rPr lang="en-US" sz="2000" dirty="0" err="1" smtClean="0"/>
              <a:t>rozpoznání</a:t>
            </a:r>
            <a:r>
              <a:rPr lang="en-US" sz="2000" dirty="0" smtClean="0"/>
              <a:t> gest a </a:t>
            </a:r>
            <a:r>
              <a:rPr lang="en-US" sz="2000" dirty="0" err="1" smtClean="0"/>
              <a:t>řeči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err="1"/>
              <a:t>Zavedení</a:t>
            </a:r>
            <a:r>
              <a:rPr lang="en-US" sz="2000" dirty="0"/>
              <a:t> </a:t>
            </a:r>
            <a:r>
              <a:rPr lang="en-US" sz="2000" dirty="0" err="1"/>
              <a:t>robotů</a:t>
            </a:r>
            <a:r>
              <a:rPr lang="en-US" sz="2000" dirty="0"/>
              <a:t> </a:t>
            </a:r>
            <a:r>
              <a:rPr lang="en-US" sz="2000" dirty="0" err="1"/>
              <a:t>snížilo</a:t>
            </a:r>
            <a:r>
              <a:rPr lang="en-US" sz="2000" dirty="0"/>
              <a:t> </a:t>
            </a:r>
            <a:r>
              <a:rPr lang="en-US" sz="2000" dirty="0" err="1"/>
              <a:t>potřebu</a:t>
            </a:r>
            <a:r>
              <a:rPr lang="en-US" sz="2000" dirty="0"/>
              <a:t> </a:t>
            </a:r>
            <a:r>
              <a:rPr lang="en-US" sz="2000" dirty="0" err="1"/>
              <a:t>pracovních</a:t>
            </a:r>
            <a:r>
              <a:rPr lang="en-US" sz="2000" dirty="0"/>
              <a:t> </a:t>
            </a:r>
            <a:r>
              <a:rPr lang="en-US" sz="2000" dirty="0" err="1"/>
              <a:t>sil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skladech</a:t>
            </a:r>
            <a:r>
              <a:rPr lang="en-US" sz="2000" dirty="0"/>
              <a:t> </a:t>
            </a:r>
            <a:r>
              <a:rPr lang="en-US" sz="2000" dirty="0" err="1"/>
              <a:t>obchodní</a:t>
            </a:r>
            <a:r>
              <a:rPr lang="en-US" sz="2000" dirty="0"/>
              <a:t> </a:t>
            </a:r>
            <a:r>
              <a:rPr lang="en-US" sz="2000" dirty="0" err="1"/>
              <a:t>společnosti</a:t>
            </a:r>
            <a:r>
              <a:rPr lang="en-US" sz="2000" dirty="0"/>
              <a:t> Alibaba o 70 </a:t>
            </a:r>
            <a:r>
              <a:rPr lang="en-US" sz="2000" dirty="0" smtClean="0"/>
              <a:t>%.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err="1"/>
              <a:t>Britský</a:t>
            </a:r>
            <a:r>
              <a:rPr lang="en-US" sz="2000" dirty="0"/>
              <a:t> online </a:t>
            </a:r>
            <a:r>
              <a:rPr lang="en-US" sz="2000" dirty="0" err="1"/>
              <a:t>obchod</a:t>
            </a:r>
            <a:r>
              <a:rPr lang="en-US" sz="2000" dirty="0"/>
              <a:t> s </a:t>
            </a:r>
            <a:r>
              <a:rPr lang="en-US" sz="2000" dirty="0" err="1"/>
              <a:t>potravinami</a:t>
            </a:r>
            <a:r>
              <a:rPr lang="en-US" sz="2000" dirty="0"/>
              <a:t> </a:t>
            </a:r>
            <a:r>
              <a:rPr lang="en-US" sz="2000" dirty="0" err="1"/>
              <a:t>Ocado</a:t>
            </a:r>
            <a:r>
              <a:rPr lang="en-US" sz="2000" dirty="0"/>
              <a:t> </a:t>
            </a:r>
            <a:r>
              <a:rPr lang="en-US" sz="2000" dirty="0" err="1"/>
              <a:t>využívá</a:t>
            </a:r>
            <a:r>
              <a:rPr lang="en-US" sz="2000" dirty="0"/>
              <a:t> </a:t>
            </a:r>
            <a:r>
              <a:rPr lang="en-US" sz="2000" dirty="0" err="1"/>
              <a:t>automatizovaný</a:t>
            </a:r>
            <a:r>
              <a:rPr lang="en-US" sz="2000" dirty="0"/>
              <a:t> </a:t>
            </a:r>
            <a:r>
              <a:rPr lang="en-US" sz="2000" dirty="0" err="1"/>
              <a:t>sklad</a:t>
            </a:r>
            <a:r>
              <a:rPr lang="en-US" sz="2000" dirty="0"/>
              <a:t> </a:t>
            </a:r>
            <a:r>
              <a:rPr lang="en-US" sz="2000" dirty="0" err="1"/>
              <a:t>nové</a:t>
            </a:r>
            <a:r>
              <a:rPr lang="en-US" sz="2000" dirty="0"/>
              <a:t> </a:t>
            </a:r>
            <a:r>
              <a:rPr lang="en-US" sz="2000" dirty="0" err="1"/>
              <a:t>koncepce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je </a:t>
            </a:r>
            <a:r>
              <a:rPr lang="en-US" sz="2000" dirty="0" err="1"/>
              <a:t>obsluhován</a:t>
            </a:r>
            <a:r>
              <a:rPr lang="en-US" sz="2000" dirty="0"/>
              <a:t> </a:t>
            </a:r>
            <a:r>
              <a:rPr lang="en-US" sz="2000" dirty="0" err="1"/>
              <a:t>roboty</a:t>
            </a:r>
            <a:r>
              <a:rPr lang="en-US" sz="2000" dirty="0"/>
              <a:t>, </a:t>
            </a:r>
            <a:r>
              <a:rPr lang="en-US" sz="2000" dirty="0" err="1"/>
              <a:t>nemá</a:t>
            </a:r>
            <a:r>
              <a:rPr lang="en-US" sz="2000" dirty="0"/>
              <a:t> </a:t>
            </a:r>
            <a:r>
              <a:rPr lang="en-US" sz="2000" dirty="0" err="1"/>
              <a:t>žádné</a:t>
            </a:r>
            <a:r>
              <a:rPr lang="en-US" sz="2000" dirty="0"/>
              <a:t> </a:t>
            </a:r>
            <a:r>
              <a:rPr lang="en-US" sz="2000" dirty="0" err="1"/>
              <a:t>uličky</a:t>
            </a:r>
            <a:r>
              <a:rPr lang="en-US" sz="2000" dirty="0"/>
              <a:t> a </a:t>
            </a:r>
            <a:r>
              <a:rPr lang="en-US" sz="2000" dirty="0" err="1"/>
              <a:t>podlahovou</a:t>
            </a:r>
            <a:r>
              <a:rPr lang="en-US" sz="2000" dirty="0"/>
              <a:t> </a:t>
            </a:r>
            <a:r>
              <a:rPr lang="en-US" sz="2000" dirty="0" err="1"/>
              <a:t>plochu</a:t>
            </a:r>
            <a:r>
              <a:rPr lang="en-US" sz="2000" dirty="0"/>
              <a:t> </a:t>
            </a:r>
            <a:r>
              <a:rPr lang="en-US" sz="2000" dirty="0" err="1"/>
              <a:t>tvoří</a:t>
            </a:r>
            <a:r>
              <a:rPr lang="en-US" sz="2000" dirty="0"/>
              <a:t> </a:t>
            </a:r>
            <a:r>
              <a:rPr lang="en-US" sz="2000" dirty="0" err="1"/>
              <a:t>zásobníky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/>
              <a:t>RightHand</a:t>
            </a:r>
            <a:r>
              <a:rPr lang="en-US" sz="2000" dirty="0" smtClean="0"/>
              <a:t> </a:t>
            </a:r>
            <a:r>
              <a:rPr lang="en-US" sz="2000" dirty="0"/>
              <a:t>Robotics se </a:t>
            </a:r>
            <a:r>
              <a:rPr lang="en-US" sz="2000" dirty="0" err="1"/>
              <a:t>pyšní</a:t>
            </a:r>
            <a:r>
              <a:rPr lang="en-US" sz="2000" dirty="0"/>
              <a:t> </a:t>
            </a:r>
            <a:r>
              <a:rPr lang="en-US" sz="2000" dirty="0" err="1"/>
              <a:t>údajně</a:t>
            </a:r>
            <a:r>
              <a:rPr lang="en-US" sz="2000" dirty="0"/>
              <a:t> </a:t>
            </a:r>
            <a:r>
              <a:rPr lang="en-US" sz="2000" dirty="0" err="1"/>
              <a:t>světovým</a:t>
            </a:r>
            <a:r>
              <a:rPr lang="en-US" sz="2000" dirty="0"/>
              <a:t> </a:t>
            </a:r>
            <a:r>
              <a:rPr lang="en-US" sz="2000" dirty="0" err="1"/>
              <a:t>rekordem</a:t>
            </a:r>
            <a:r>
              <a:rPr lang="en-US" sz="2000" dirty="0"/>
              <a:t> – </a:t>
            </a:r>
            <a:r>
              <a:rPr lang="en-US" sz="2000" dirty="0" err="1"/>
              <a:t>jejich</a:t>
            </a:r>
            <a:r>
              <a:rPr lang="en-US" sz="2000" dirty="0"/>
              <a:t> </a:t>
            </a:r>
            <a:r>
              <a:rPr lang="en-US" sz="2000" dirty="0" err="1"/>
              <a:t>robotický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využívající</a:t>
            </a:r>
            <a:r>
              <a:rPr lang="en-US" sz="2000" dirty="0"/>
              <a:t> </a:t>
            </a:r>
            <a:r>
              <a:rPr lang="en-US" sz="2000" dirty="0" err="1"/>
              <a:t>umělou</a:t>
            </a:r>
            <a:r>
              <a:rPr lang="en-US" sz="2000" dirty="0"/>
              <a:t> </a:t>
            </a:r>
            <a:r>
              <a:rPr lang="en-US" sz="2000" dirty="0" err="1"/>
              <a:t>inteligenci</a:t>
            </a:r>
            <a:r>
              <a:rPr lang="en-US" sz="2000" dirty="0"/>
              <a:t> </a:t>
            </a:r>
            <a:r>
              <a:rPr lang="en-US" sz="2000" dirty="0" err="1"/>
              <a:t>prý</a:t>
            </a:r>
            <a:r>
              <a:rPr lang="en-US" sz="2000" dirty="0"/>
              <a:t> </a:t>
            </a:r>
            <a:r>
              <a:rPr lang="en-US" sz="2000" dirty="0" err="1"/>
              <a:t>dokáže</a:t>
            </a:r>
            <a:r>
              <a:rPr lang="en-US" sz="2000" dirty="0"/>
              <a:t> </a:t>
            </a:r>
            <a:r>
              <a:rPr lang="en-US" sz="2000" dirty="0" err="1"/>
              <a:t>vyskladnit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tisíc</a:t>
            </a:r>
            <a:r>
              <a:rPr lang="en-US" sz="2000" dirty="0"/>
              <a:t> </a:t>
            </a:r>
            <a:r>
              <a:rPr lang="en-US" sz="2000" dirty="0" err="1"/>
              <a:t>položek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hodinu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Deutsche Bank </a:t>
            </a:r>
            <a:r>
              <a:rPr lang="en-US" sz="2000" dirty="0" err="1"/>
              <a:t>odhaduje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Amazon </a:t>
            </a:r>
            <a:r>
              <a:rPr lang="en-US" sz="2000" dirty="0" err="1"/>
              <a:t>celosvětově</a:t>
            </a:r>
            <a:r>
              <a:rPr lang="en-US" sz="2000" dirty="0"/>
              <a:t> </a:t>
            </a:r>
            <a:r>
              <a:rPr lang="en-US" sz="2000" dirty="0" err="1"/>
              <a:t>využívá</a:t>
            </a:r>
            <a:r>
              <a:rPr lang="en-US" sz="2000" dirty="0"/>
              <a:t>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80 000 </a:t>
            </a:r>
            <a:r>
              <a:rPr lang="en-US" sz="2000" dirty="0" err="1"/>
              <a:t>robotů</a:t>
            </a:r>
            <a:r>
              <a:rPr lang="en-US" sz="2000" dirty="0"/>
              <a:t>, </a:t>
            </a:r>
            <a:r>
              <a:rPr lang="en-US" sz="2000" dirty="0" err="1"/>
              <a:t>což</a:t>
            </a:r>
            <a:r>
              <a:rPr lang="en-US" sz="2000" dirty="0"/>
              <a:t> </a:t>
            </a:r>
            <a:r>
              <a:rPr lang="en-US" sz="2000" dirty="0" err="1"/>
              <a:t>přineslo</a:t>
            </a:r>
            <a:r>
              <a:rPr lang="en-US" sz="2000" dirty="0"/>
              <a:t> 20% </a:t>
            </a:r>
            <a:r>
              <a:rPr lang="en-US" sz="2000" dirty="0" err="1"/>
              <a:t>snížení</a:t>
            </a:r>
            <a:r>
              <a:rPr lang="en-US" sz="2000" dirty="0"/>
              <a:t> </a:t>
            </a:r>
            <a:r>
              <a:rPr lang="en-US" sz="2000" dirty="0" err="1"/>
              <a:t>nákladů</a:t>
            </a:r>
            <a:r>
              <a:rPr lang="en-US" sz="2000" dirty="0"/>
              <a:t> a </a:t>
            </a:r>
            <a:r>
              <a:rPr lang="en-US" sz="2000" dirty="0" err="1"/>
              <a:t>zkrácení</a:t>
            </a:r>
            <a:r>
              <a:rPr lang="en-US" sz="2000" dirty="0"/>
              <a:t> </a:t>
            </a:r>
            <a:r>
              <a:rPr lang="en-US" sz="2000" dirty="0" err="1"/>
              <a:t>manipulační</a:t>
            </a:r>
            <a:r>
              <a:rPr lang="en-US" sz="2000" dirty="0"/>
              <a:t> </a:t>
            </a:r>
            <a:r>
              <a:rPr lang="en-US" sz="2000" dirty="0" err="1"/>
              <a:t>doby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čtvrtinu</a:t>
            </a:r>
            <a:r>
              <a:rPr lang="en-US" sz="2000" dirty="0"/>
              <a:t>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5485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ROZHRANÍ HMI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96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Systém</a:t>
            </a:r>
            <a:r>
              <a:rPr lang="en-US" sz="2000" dirty="0" smtClean="0"/>
              <a:t> pro </a:t>
            </a:r>
            <a:r>
              <a:rPr lang="en-US" sz="2000" dirty="0" err="1" smtClean="0"/>
              <a:t>ulehčení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komunikace</a:t>
            </a:r>
            <a:r>
              <a:rPr lang="en-US" sz="2000" dirty="0" smtClean="0"/>
              <a:t> </a:t>
            </a:r>
            <a:r>
              <a:rPr lang="en-US" sz="2000" dirty="0" err="1" smtClean="0"/>
              <a:t>pracovíků</a:t>
            </a:r>
            <a:r>
              <a:rPr lang="en-US" sz="2000" dirty="0" smtClean="0"/>
              <a:t> se smart industry </a:t>
            </a:r>
            <a:r>
              <a:rPr lang="en-US" sz="2000" dirty="0" err="1" smtClean="0"/>
              <a:t>systémy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Rozhraní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interakce</a:t>
            </a:r>
            <a:r>
              <a:rPr lang="en-US" sz="2000" dirty="0" smtClean="0"/>
              <a:t> </a:t>
            </a:r>
            <a:r>
              <a:rPr lang="en-US" sz="2000" dirty="0" err="1" smtClean="0"/>
              <a:t>člověk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počítač</a:t>
            </a:r>
            <a:r>
              <a:rPr lang="en-US" sz="2000" dirty="0" smtClean="0"/>
              <a:t>, </a:t>
            </a:r>
            <a:r>
              <a:rPr lang="en-US" sz="2000" dirty="0" err="1" smtClean="0"/>
              <a:t>prostřednictvím</a:t>
            </a:r>
            <a:r>
              <a:rPr lang="en-US" sz="2000" dirty="0" smtClean="0"/>
              <a:t> </a:t>
            </a:r>
            <a:r>
              <a:rPr lang="en-US" sz="2000" dirty="0" err="1" smtClean="0"/>
              <a:t>ovládání</a:t>
            </a:r>
            <a:r>
              <a:rPr lang="en-US" sz="2000" dirty="0" smtClean="0"/>
              <a:t> </a:t>
            </a:r>
            <a:r>
              <a:rPr lang="en-US" sz="2000" dirty="0" err="1" smtClean="0"/>
              <a:t>gesty</a:t>
            </a:r>
            <a:r>
              <a:rPr lang="en-US" sz="2000" dirty="0" smtClean="0"/>
              <a:t> a </a:t>
            </a:r>
            <a:r>
              <a:rPr lang="en-US" sz="2000" dirty="0" err="1" smtClean="0"/>
              <a:t>hlasovou</a:t>
            </a:r>
            <a:r>
              <a:rPr lang="en-US" sz="2000" dirty="0" smtClean="0"/>
              <a:t> </a:t>
            </a:r>
            <a:r>
              <a:rPr lang="en-US" sz="2000" dirty="0" err="1" smtClean="0"/>
              <a:t>navigací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29763" y="2631725"/>
            <a:ext cx="5780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smtClean="0"/>
              <a:t>KYBERBEZPEČNOST</a:t>
            </a:r>
            <a:endParaRPr lang="cs-CZ" sz="5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9763" y="3744933"/>
            <a:ext cx="96247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Postupující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digitalizace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nárůst</a:t>
            </a:r>
            <a:r>
              <a:rPr lang="en-US" sz="2000" dirty="0" smtClean="0"/>
              <a:t> </a:t>
            </a:r>
            <a:r>
              <a:rPr lang="en-US" sz="2000" dirty="0" err="1" smtClean="0"/>
              <a:t>objemu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žádá</a:t>
            </a:r>
            <a:r>
              <a:rPr lang="en-US" sz="2000" dirty="0" smtClean="0"/>
              <a:t> </a:t>
            </a:r>
            <a:r>
              <a:rPr lang="en-US" sz="2000" dirty="0" err="1" smtClean="0"/>
              <a:t>komplexnější</a:t>
            </a:r>
            <a:r>
              <a:rPr lang="en-US" sz="2000" dirty="0" smtClean="0"/>
              <a:t> </a:t>
            </a:r>
            <a:r>
              <a:rPr lang="en-US" sz="2000" dirty="0" err="1" smtClean="0"/>
              <a:t>řešení</a:t>
            </a:r>
            <a:r>
              <a:rPr lang="en-US" sz="2000" dirty="0" smtClean="0"/>
              <a:t> </a:t>
            </a:r>
            <a:r>
              <a:rPr lang="en-US" sz="2000" dirty="0" err="1" smtClean="0"/>
              <a:t>kyberbezpečnosti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Zvýšená</a:t>
            </a:r>
            <a:r>
              <a:rPr lang="en-US" sz="2000" dirty="0" smtClean="0"/>
              <a:t> </a:t>
            </a:r>
            <a:r>
              <a:rPr lang="en-US" sz="2000" dirty="0" err="1" smtClean="0"/>
              <a:t>pozornost</a:t>
            </a:r>
            <a:r>
              <a:rPr lang="en-US" sz="2000" dirty="0" smtClean="0"/>
              <a:t> v </a:t>
            </a:r>
            <a:r>
              <a:rPr lang="en-US" sz="2000" dirty="0" err="1" smtClean="0"/>
              <a:t>ochraně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v </a:t>
            </a:r>
            <a:r>
              <a:rPr lang="en-US" sz="2000" dirty="0" err="1" smtClean="0"/>
              <a:t>databázích</a:t>
            </a:r>
            <a:r>
              <a:rPr lang="en-US" sz="2000" dirty="0" smtClean="0"/>
              <a:t> a </a:t>
            </a:r>
            <a:r>
              <a:rPr lang="en-US" sz="2000" dirty="0" err="1" smtClean="0"/>
              <a:t>datových</a:t>
            </a:r>
            <a:r>
              <a:rPr lang="en-US" sz="2000" dirty="0" smtClean="0"/>
              <a:t> </a:t>
            </a:r>
            <a:r>
              <a:rPr lang="en-US" sz="2000" dirty="0" err="1" smtClean="0"/>
              <a:t>úložištích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Posilnění</a:t>
            </a:r>
            <a:r>
              <a:rPr lang="en-US" sz="2000" dirty="0" smtClean="0"/>
              <a:t> </a:t>
            </a:r>
            <a:r>
              <a:rPr lang="en-US" sz="2000" dirty="0" err="1" smtClean="0"/>
              <a:t>firemních</a:t>
            </a:r>
            <a:r>
              <a:rPr lang="en-US" sz="2000" dirty="0" smtClean="0"/>
              <a:t> </a:t>
            </a:r>
            <a:r>
              <a:rPr lang="en-US" sz="2000" dirty="0" err="1" smtClean="0"/>
              <a:t>firewallů</a:t>
            </a:r>
            <a:r>
              <a:rPr lang="en-US" sz="2000" dirty="0" smtClean="0"/>
              <a:t> </a:t>
            </a:r>
            <a:r>
              <a:rPr lang="en-US" sz="2000" dirty="0" err="1" smtClean="0"/>
              <a:t>před</a:t>
            </a:r>
            <a:r>
              <a:rPr lang="en-US" sz="2000" dirty="0" smtClean="0"/>
              <a:t> DDoS </a:t>
            </a:r>
            <a:r>
              <a:rPr lang="en-US" sz="2000" dirty="0" err="1" smtClean="0"/>
              <a:t>útoky</a:t>
            </a:r>
            <a:r>
              <a:rPr lang="en-US" sz="2000" dirty="0" smtClean="0"/>
              <a:t> a </a:t>
            </a:r>
            <a:r>
              <a:rPr lang="en-US" sz="2000" dirty="0" err="1" smtClean="0"/>
              <a:t>hackerskými</a:t>
            </a:r>
            <a:r>
              <a:rPr lang="en-US" sz="2000" dirty="0" smtClean="0"/>
              <a:t> </a:t>
            </a:r>
            <a:r>
              <a:rPr lang="en-US" sz="2000" dirty="0" err="1" smtClean="0"/>
              <a:t>napadeními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5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10580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smtClean="0"/>
              <a:t>ROZŠÍŘENÁ REALITA (CHYTRÉ BRÝLE)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4" y="1251943"/>
            <a:ext cx="5260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Rozšiřování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aplikací</a:t>
            </a:r>
            <a:r>
              <a:rPr lang="en-US" sz="2000" dirty="0" smtClean="0"/>
              <a:t> s </a:t>
            </a:r>
            <a:r>
              <a:rPr lang="en-US" sz="2000" dirty="0" err="1" smtClean="0"/>
              <a:t>technologií</a:t>
            </a:r>
            <a:r>
              <a:rPr lang="en-US" sz="2000" dirty="0" smtClean="0"/>
              <a:t> </a:t>
            </a:r>
            <a:r>
              <a:rPr lang="en-US" sz="2000" dirty="0" err="1" smtClean="0"/>
              <a:t>rozšířené</a:t>
            </a:r>
            <a:r>
              <a:rPr lang="en-US" sz="2000" dirty="0" smtClean="0"/>
              <a:t> reality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Uplatnění</a:t>
            </a:r>
            <a:r>
              <a:rPr lang="en-US" sz="2000" dirty="0" smtClean="0"/>
              <a:t> </a:t>
            </a:r>
            <a:r>
              <a:rPr lang="en-US" sz="2000" dirty="0" err="1" smtClean="0"/>
              <a:t>pči</a:t>
            </a:r>
            <a:r>
              <a:rPr lang="en-US" sz="2000" dirty="0" smtClean="0"/>
              <a:t> </a:t>
            </a:r>
            <a:r>
              <a:rPr lang="en-US" sz="2000" dirty="0" err="1" smtClean="0"/>
              <a:t>navigaci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skladu</a:t>
            </a:r>
            <a:r>
              <a:rPr lang="en-US" sz="2000" dirty="0" smtClean="0"/>
              <a:t>, </a:t>
            </a:r>
            <a:r>
              <a:rPr lang="en-US" sz="2000" dirty="0" err="1" smtClean="0"/>
              <a:t>vizualizaci</a:t>
            </a:r>
            <a:r>
              <a:rPr lang="en-US" sz="2000" dirty="0" smtClean="0"/>
              <a:t> </a:t>
            </a:r>
            <a:r>
              <a:rPr lang="en-US" sz="2000" dirty="0" err="1" smtClean="0"/>
              <a:t>aktuálního</a:t>
            </a:r>
            <a:r>
              <a:rPr lang="en-US" sz="2000" dirty="0" smtClean="0"/>
              <a:t> </a:t>
            </a:r>
            <a:r>
              <a:rPr lang="en-US" sz="2000" dirty="0" err="1" smtClean="0"/>
              <a:t>stavu</a:t>
            </a:r>
            <a:r>
              <a:rPr lang="en-US" sz="2000" dirty="0" smtClean="0"/>
              <a:t> </a:t>
            </a:r>
            <a:r>
              <a:rPr lang="en-US" sz="2000" dirty="0" err="1" smtClean="0"/>
              <a:t>zásob</a:t>
            </a:r>
            <a:r>
              <a:rPr lang="en-US" sz="2000" dirty="0" smtClean="0"/>
              <a:t>, </a:t>
            </a:r>
            <a:r>
              <a:rPr lang="en-US" sz="2000" dirty="0" err="1" smtClean="0"/>
              <a:t>vychystávání</a:t>
            </a:r>
            <a:r>
              <a:rPr lang="en-US" sz="2000" dirty="0" smtClean="0"/>
              <a:t> a </a:t>
            </a:r>
            <a:r>
              <a:rPr lang="en-US" sz="2000" dirty="0" err="1" smtClean="0"/>
              <a:t>balení</a:t>
            </a:r>
            <a:r>
              <a:rPr lang="en-US" sz="2000" dirty="0" smtClean="0"/>
              <a:t> </a:t>
            </a:r>
            <a:r>
              <a:rPr lang="en-US" sz="2000" dirty="0" err="1" smtClean="0"/>
              <a:t>zboží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Chytré</a:t>
            </a:r>
            <a:r>
              <a:rPr lang="en-US" sz="2000" dirty="0" smtClean="0"/>
              <a:t> </a:t>
            </a:r>
            <a:r>
              <a:rPr lang="en-US" sz="2000" dirty="0" err="1" smtClean="0"/>
              <a:t>brýle</a:t>
            </a:r>
            <a:r>
              <a:rPr lang="en-US" sz="2000" dirty="0" smtClean="0"/>
              <a:t> </a:t>
            </a:r>
            <a:r>
              <a:rPr lang="en-US" sz="2000" dirty="0" err="1" smtClean="0"/>
              <a:t>umožní</a:t>
            </a:r>
            <a:r>
              <a:rPr lang="en-US" sz="2000" dirty="0" smtClean="0"/>
              <a:t> hands-free </a:t>
            </a:r>
            <a:r>
              <a:rPr lang="en-US" sz="2000" dirty="0" err="1" smtClean="0"/>
              <a:t>skenování</a:t>
            </a:r>
            <a:r>
              <a:rPr lang="en-US" sz="2000" dirty="0" smtClean="0"/>
              <a:t> </a:t>
            </a:r>
            <a:r>
              <a:rPr lang="en-US" sz="2000" dirty="0" err="1" smtClean="0"/>
              <a:t>čárových</a:t>
            </a:r>
            <a:r>
              <a:rPr lang="en-US" sz="2000" dirty="0" smtClean="0"/>
              <a:t> </a:t>
            </a:r>
            <a:r>
              <a:rPr lang="en-US" sz="2000" dirty="0" err="1" smtClean="0"/>
              <a:t>kódů</a:t>
            </a:r>
            <a:r>
              <a:rPr lang="en-US" sz="2000" dirty="0" smtClean="0"/>
              <a:t>, </a:t>
            </a:r>
            <a:r>
              <a:rPr lang="en-US" sz="2000" dirty="0" err="1" smtClean="0"/>
              <a:t>což</a:t>
            </a:r>
            <a:r>
              <a:rPr lang="en-US" sz="2000" dirty="0" smtClean="0"/>
              <a:t> </a:t>
            </a:r>
            <a:r>
              <a:rPr lang="en-US" sz="2000" dirty="0" err="1" smtClean="0"/>
              <a:t>umožňuje</a:t>
            </a:r>
            <a:r>
              <a:rPr lang="en-US" sz="2000" dirty="0" smtClean="0"/>
              <a:t> </a:t>
            </a:r>
            <a:r>
              <a:rPr lang="en-US" sz="2000" dirty="0" err="1" smtClean="0"/>
              <a:t>zaměstnancům</a:t>
            </a:r>
            <a:r>
              <a:rPr lang="en-US" sz="2000" dirty="0" smtClean="0"/>
              <a:t> </a:t>
            </a:r>
            <a:r>
              <a:rPr lang="en-US" sz="2000" dirty="0" err="1" smtClean="0"/>
              <a:t>vybírat</a:t>
            </a:r>
            <a:r>
              <a:rPr lang="en-US" sz="2000" dirty="0" smtClean="0"/>
              <a:t> </a:t>
            </a:r>
            <a:r>
              <a:rPr lang="en-US" sz="2000" dirty="0" err="1" smtClean="0"/>
              <a:t>položky</a:t>
            </a:r>
            <a:r>
              <a:rPr lang="en-US" sz="2000" dirty="0" smtClean="0"/>
              <a:t> </a:t>
            </a:r>
            <a:r>
              <a:rPr lang="en-US" sz="2000" dirty="0" err="1" smtClean="0"/>
              <a:t>pouhým</a:t>
            </a:r>
            <a:r>
              <a:rPr lang="en-US" sz="2000" dirty="0" smtClean="0"/>
              <a:t> </a:t>
            </a:r>
            <a:r>
              <a:rPr lang="en-US" sz="2000" dirty="0" err="1" smtClean="0"/>
              <a:t>pohledem</a:t>
            </a:r>
            <a:r>
              <a:rPr lang="en-US" sz="2000" dirty="0" smtClean="0"/>
              <a:t> a </a:t>
            </a:r>
            <a:r>
              <a:rPr lang="en-US" sz="2000" dirty="0" err="1" smtClean="0"/>
              <a:t>zároveň</a:t>
            </a:r>
            <a:r>
              <a:rPr lang="en-US" sz="2000" dirty="0" smtClean="0"/>
              <a:t> </a:t>
            </a:r>
            <a:r>
              <a:rPr lang="en-US" sz="2000" dirty="0" err="1" smtClean="0"/>
              <a:t>promítat</a:t>
            </a:r>
            <a:r>
              <a:rPr lang="en-US" sz="2000" dirty="0" smtClean="0"/>
              <a:t> </a:t>
            </a:r>
            <a:r>
              <a:rPr lang="en-US" sz="2000" dirty="0" err="1" smtClean="0"/>
              <a:t>vizuální</a:t>
            </a:r>
            <a:r>
              <a:rPr lang="en-US" sz="2000" dirty="0" smtClean="0"/>
              <a:t> </a:t>
            </a:r>
            <a:r>
              <a:rPr lang="en-US" sz="2000" dirty="0" err="1" smtClean="0"/>
              <a:t>pokyny</a:t>
            </a:r>
            <a:r>
              <a:rPr lang="en-US" sz="2000" dirty="0" smtClean="0"/>
              <a:t> pro </a:t>
            </a:r>
            <a:r>
              <a:rPr lang="en-US" sz="2000" dirty="0" err="1" smtClean="0"/>
              <a:t>dokončení</a:t>
            </a:r>
            <a:r>
              <a:rPr lang="en-US" sz="2000" dirty="0" smtClean="0"/>
              <a:t> </a:t>
            </a:r>
            <a:r>
              <a:rPr lang="en-US" sz="2000" dirty="0" err="1" smtClean="0"/>
              <a:t>objednávky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23268"/>
            <a:ext cx="2422677" cy="24226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96" y="1251943"/>
            <a:ext cx="4052454" cy="27016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59" y="3953578"/>
            <a:ext cx="4184364" cy="23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9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9763" y="328613"/>
            <a:ext cx="64139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UBERIZACE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63" y="1251943"/>
            <a:ext cx="7214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Jedná</a:t>
            </a:r>
            <a:r>
              <a:rPr lang="en-US" dirty="0" smtClean="0"/>
              <a:t> se o </a:t>
            </a:r>
            <a:r>
              <a:rPr lang="en-US" dirty="0" err="1" smtClean="0"/>
              <a:t>systém</a:t>
            </a:r>
            <a:r>
              <a:rPr lang="en-US" dirty="0"/>
              <a:t> </a:t>
            </a:r>
            <a:r>
              <a:rPr lang="en-US" dirty="0" err="1" smtClean="0"/>
              <a:t>Flexe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vytváří</a:t>
            </a:r>
            <a:r>
              <a:rPr lang="en-US" dirty="0" smtClean="0"/>
              <a:t> </a:t>
            </a:r>
            <a:r>
              <a:rPr lang="en-US" dirty="0" err="1" smtClean="0"/>
              <a:t>reálný</a:t>
            </a:r>
            <a:r>
              <a:rPr lang="en-US" dirty="0" smtClean="0"/>
              <a:t> cluster </a:t>
            </a:r>
            <a:r>
              <a:rPr lang="en-US" dirty="0" err="1" smtClean="0"/>
              <a:t>menších</a:t>
            </a:r>
            <a:r>
              <a:rPr lang="en-US" dirty="0" smtClean="0"/>
              <a:t> </a:t>
            </a:r>
            <a:r>
              <a:rPr lang="en-US" dirty="0" err="1" smtClean="0"/>
              <a:t>poskytovatelů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Podobný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využívá</a:t>
            </a:r>
            <a:r>
              <a:rPr lang="en-US" dirty="0" smtClean="0"/>
              <a:t> </a:t>
            </a:r>
            <a:r>
              <a:rPr lang="en-US" dirty="0" err="1" smtClean="0"/>
              <a:t>služba</a:t>
            </a:r>
            <a:r>
              <a:rPr lang="en-US" dirty="0" smtClean="0"/>
              <a:t> Uber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Využití</a:t>
            </a:r>
            <a:r>
              <a:rPr lang="en-US" dirty="0" smtClean="0"/>
              <a:t> </a:t>
            </a:r>
            <a:r>
              <a:rPr lang="en-US" dirty="0" err="1" smtClean="0"/>
              <a:t>prostředků</a:t>
            </a:r>
            <a:r>
              <a:rPr lang="en-US" dirty="0" smtClean="0"/>
              <a:t> a </a:t>
            </a:r>
            <a:r>
              <a:rPr lang="en-US" dirty="0" err="1" smtClean="0"/>
              <a:t>poskytovatelů</a:t>
            </a:r>
            <a:r>
              <a:rPr lang="en-US" dirty="0" smtClean="0"/>
              <a:t>, </a:t>
            </a:r>
            <a:r>
              <a:rPr lang="en-US" dirty="0" err="1" smtClean="0"/>
              <a:t>kteří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volnou</a:t>
            </a:r>
            <a:r>
              <a:rPr lang="en-US" dirty="0" smtClean="0"/>
              <a:t> </a:t>
            </a:r>
            <a:r>
              <a:rPr lang="en-US" dirty="0" err="1" smtClean="0"/>
              <a:t>kapacitu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23" y="5211838"/>
            <a:ext cx="2422677" cy="24226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64" y="310218"/>
            <a:ext cx="5159063" cy="289890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9763" y="3346176"/>
            <a:ext cx="9439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dirty="0" smtClean="0"/>
              <a:t>IT podpora logistických procesů</a:t>
            </a:r>
            <a:endParaRPr lang="cs-CZ" sz="5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9763" y="4406562"/>
            <a:ext cx="721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Systém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využívá</a:t>
            </a:r>
            <a:r>
              <a:rPr lang="en-US" dirty="0" smtClean="0"/>
              <a:t> </a:t>
            </a:r>
            <a:r>
              <a:rPr lang="en-US" dirty="0" err="1" smtClean="0"/>
              <a:t>počítače</a:t>
            </a:r>
            <a:r>
              <a:rPr lang="en-US" dirty="0" smtClean="0"/>
              <a:t> k </a:t>
            </a:r>
            <a:r>
              <a:rPr lang="en-US" dirty="0" err="1" smtClean="0"/>
              <a:t>řízení</a:t>
            </a:r>
            <a:r>
              <a:rPr lang="en-US" dirty="0" smtClean="0"/>
              <a:t> </a:t>
            </a:r>
            <a:r>
              <a:rPr lang="en-US" dirty="0" err="1" smtClean="0"/>
              <a:t>celého</a:t>
            </a:r>
            <a:r>
              <a:rPr lang="en-US" dirty="0" smtClean="0"/>
              <a:t> </a:t>
            </a:r>
            <a:r>
              <a:rPr lang="en-US" dirty="0" err="1" smtClean="0"/>
              <a:t>logistického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Jedná</a:t>
            </a:r>
            <a:r>
              <a:rPr lang="en-US" dirty="0" smtClean="0"/>
              <a:t> se o </a:t>
            </a:r>
            <a:r>
              <a:rPr lang="en-US" dirty="0" err="1" smtClean="0"/>
              <a:t>usnadnění</a:t>
            </a:r>
            <a:r>
              <a:rPr lang="en-US" dirty="0" smtClean="0"/>
              <a:t> </a:t>
            </a:r>
            <a:r>
              <a:rPr lang="en-US" dirty="0" err="1" smtClean="0"/>
              <a:t>celého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2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895</TotalTime>
  <Words>564</Words>
  <Application>Microsoft Macintosh PowerPoint</Application>
  <PresentationFormat>Širokoúhlá obrazovka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Calibri</vt:lpstr>
      <vt:lpstr>Mangal</vt:lpstr>
      <vt:lpstr>Tw Cen MT</vt:lpstr>
      <vt:lpstr>Tw Cen MT Condensed</vt:lpstr>
      <vt:lpstr>Wingdings 3</vt:lpstr>
      <vt:lpstr>Arial</vt:lpstr>
      <vt:lpstr>Integrál</vt:lpstr>
      <vt:lpstr>Moderní trendy v logistice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PODPORY PRODEJE</dc:title>
  <dc:creator>Matěj Filip</dc:creator>
  <cp:lastModifiedBy>Matěj Filip</cp:lastModifiedBy>
  <cp:revision>13</cp:revision>
  <dcterms:created xsi:type="dcterms:W3CDTF">2021-04-25T16:45:23Z</dcterms:created>
  <dcterms:modified xsi:type="dcterms:W3CDTF">2022-05-11T05:44:59Z</dcterms:modified>
</cp:coreProperties>
</file>