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477" r:id="rId5"/>
    <p:sldId id="482" r:id="rId6"/>
    <p:sldId id="483" r:id="rId7"/>
    <p:sldId id="484" r:id="rId8"/>
    <p:sldId id="485" r:id="rId9"/>
    <p:sldId id="486" r:id="rId10"/>
    <p:sldId id="487" r:id="rId11"/>
    <p:sldId id="489" r:id="rId12"/>
    <p:sldId id="491" r:id="rId13"/>
    <p:sldId id="490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 varScale="1">
        <p:scale>
          <a:sx n="75" d="100"/>
          <a:sy n="75" d="100"/>
        </p:scale>
        <p:origin x="182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17.03.2022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66219"/>
            <a:ext cx="9144000" cy="2281551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cs-CZ" sz="60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MODERNÍ TRENDY V LOGISTICE</a:t>
            </a:r>
            <a:br>
              <a:rPr lang="cs-CZ" sz="40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40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8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Logistický management 2 (XLM2)</a:t>
            </a:r>
            <a:br>
              <a:rPr lang="cs-CZ" sz="28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8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107877" y="4733470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solidFill>
                  <a:prstClr val="black"/>
                </a:solidFill>
                <a:latin typeface="Calibri"/>
                <a:cs typeface="Arial"/>
              </a:rPr>
              <a:t>Filip Zaoral M20030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5"/>
            <a:ext cx="8229600" cy="4525963"/>
          </a:xfrm>
          <a:noFill/>
        </p:spPr>
        <p:txBody>
          <a:bodyPr>
            <a:noAutofit/>
          </a:bodyPr>
          <a:lstStyle/>
          <a:p>
            <a:r>
              <a:rPr lang="cs-CZ" sz="66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C0CCC5E-ECA8-41FF-A550-BB7C974C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698500" cy="365125"/>
          </a:xfrm>
        </p:spPr>
        <p:txBody>
          <a:bodyPr/>
          <a:lstStyle/>
          <a:p>
            <a:r>
              <a:rPr lang="en-US" dirty="0"/>
              <a:t>1</a:t>
            </a:r>
            <a:r>
              <a:rPr lang="cs-CZ" dirty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2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638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informačního toku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1200" y="1156046"/>
            <a:ext cx="6146800" cy="4818063"/>
          </a:xfrm>
          <a:noFill/>
        </p:spPr>
        <p:txBody>
          <a:bodyPr>
            <a:normAutofit fontScale="92500" lnSpcReduction="1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r>
              <a:rPr lang="cs-CZ" sz="2400" dirty="0"/>
              <a:t>IT podpora logistických procesů</a:t>
            </a:r>
          </a:p>
          <a:p>
            <a:r>
              <a:rPr lang="cs-CZ" sz="2400" dirty="0">
                <a:solidFill>
                  <a:srgbClr val="FF0000"/>
                </a:solidFill>
              </a:rPr>
              <a:t>E-logistika</a:t>
            </a:r>
          </a:p>
          <a:p>
            <a:pPr lvl="1"/>
            <a:r>
              <a:rPr lang="cs-CZ" sz="2000" dirty="0"/>
              <a:t>Pomocný systém (od dodavatelů až po konečné zákazníky)</a:t>
            </a:r>
          </a:p>
          <a:p>
            <a:pPr lvl="1"/>
            <a:r>
              <a:rPr lang="cs-CZ" sz="2000" dirty="0"/>
              <a:t>Prostřednictvím PC se řídí celý fyzický logistický proces</a:t>
            </a:r>
          </a:p>
          <a:p>
            <a:pPr lvl="1"/>
            <a:r>
              <a:rPr lang="cs-CZ" sz="2000" dirty="0"/>
              <a:t>Usnadnění, zrychlení a podpora plánování</a:t>
            </a:r>
          </a:p>
          <a:p>
            <a:r>
              <a:rPr lang="cs-CZ" sz="2400" dirty="0">
                <a:solidFill>
                  <a:srgbClr val="FF0000"/>
                </a:solidFill>
              </a:rPr>
              <a:t>Virtuální logistika</a:t>
            </a:r>
          </a:p>
          <a:p>
            <a:pPr lvl="1"/>
            <a:r>
              <a:rPr lang="cs-CZ" sz="2000" dirty="0"/>
              <a:t>Zvláštní případ E-logistiky</a:t>
            </a:r>
          </a:p>
          <a:p>
            <a:pPr lvl="1"/>
            <a:r>
              <a:rPr lang="cs-CZ" sz="2000" dirty="0"/>
              <a:t>Trojúhelník mezi elektronickým nakupujícím, dodavatelem a obchodním partnerem</a:t>
            </a:r>
          </a:p>
          <a:p>
            <a:pPr lvl="1"/>
            <a:r>
              <a:rPr lang="cs-CZ" sz="2000" dirty="0"/>
              <a:t>Zákazník nakupuje elektronicky, zboží je dodáno přímo ze skladu partnera (ne obchodníka)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0CBBF7A-9C35-40B1-9C3C-3C46E10D9D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4" r="7382"/>
          <a:stretch/>
        </p:blipFill>
        <p:spPr bwMode="auto">
          <a:xfrm>
            <a:off x="0" y="2292548"/>
            <a:ext cx="3251200" cy="2849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ástupný symbol pro zápatí 7">
            <a:extLst>
              <a:ext uri="{FF2B5EF4-FFF2-40B4-BE49-F238E27FC236}">
                <a16:creationId xmlns:a16="http://schemas.microsoft.com/office/drawing/2014/main" id="{97CFA323-F74E-4C08-BFA9-5EDADCD1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698500" cy="365125"/>
          </a:xfrm>
        </p:spPr>
        <p:txBody>
          <a:bodyPr/>
          <a:lstStyle/>
          <a:p>
            <a:r>
              <a:rPr lang="cs-CZ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4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45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informačního toku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50376819-08C8-43AF-931A-3C1DE0DC5A59}"/>
              </a:ext>
            </a:extLst>
          </p:cNvPr>
          <p:cNvSpPr txBox="1">
            <a:spLocks/>
          </p:cNvSpPr>
          <p:nvPr/>
        </p:nvSpPr>
        <p:spPr>
          <a:xfrm>
            <a:off x="457200" y="1254176"/>
            <a:ext cx="8534400" cy="287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FF0000"/>
                </a:solidFill>
              </a:rPr>
              <a:t>EDI (</a:t>
            </a:r>
            <a:r>
              <a:rPr lang="cs-CZ" sz="2400" dirty="0" err="1">
                <a:solidFill>
                  <a:srgbClr val="FF0000"/>
                </a:solidFill>
              </a:rPr>
              <a:t>Electronic</a:t>
            </a:r>
            <a:r>
              <a:rPr lang="cs-CZ" sz="2400" dirty="0">
                <a:solidFill>
                  <a:srgbClr val="FF0000"/>
                </a:solidFill>
              </a:rPr>
              <a:t> data </a:t>
            </a:r>
            <a:r>
              <a:rPr lang="cs-CZ" sz="2400" dirty="0" err="1">
                <a:solidFill>
                  <a:srgbClr val="FF0000"/>
                </a:solidFill>
              </a:rPr>
              <a:t>interchange</a:t>
            </a:r>
            <a:r>
              <a:rPr lang="cs-CZ" sz="2400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cs-CZ" sz="1600" dirty="0"/>
              <a:t>Elektronický přenos dat a dokladů mezi různými subjekty bez přispění člověka</a:t>
            </a:r>
          </a:p>
          <a:p>
            <a:pPr lvl="1"/>
            <a:r>
              <a:rPr lang="cs-CZ" sz="1600" dirty="0"/>
              <a:t>Data jsou strukturována a šifrována</a:t>
            </a:r>
          </a:p>
          <a:p>
            <a:pPr lvl="1"/>
            <a:r>
              <a:rPr lang="cs-CZ" sz="1600" dirty="0"/>
              <a:t>Snížení nákladů a ekologického zatížení</a:t>
            </a:r>
          </a:p>
          <a:p>
            <a:r>
              <a:rPr lang="cs-CZ" sz="2000" dirty="0">
                <a:solidFill>
                  <a:srgbClr val="FF0000"/>
                </a:solidFill>
              </a:rPr>
              <a:t>QR</a:t>
            </a:r>
          </a:p>
          <a:p>
            <a:pPr lvl="1"/>
            <a:r>
              <a:rPr lang="cs-CZ" sz="1600" dirty="0"/>
              <a:t>Systém rychlé odezvy</a:t>
            </a:r>
          </a:p>
          <a:p>
            <a:pPr lvl="1"/>
            <a:r>
              <a:rPr lang="cs-CZ" sz="1600" dirty="0"/>
              <a:t>Pomocí unikátních kódů výrobků ví každý článek řetězce (obchodník, dodavatel, výrobce), co se s produktem děje</a:t>
            </a:r>
          </a:p>
          <a:p>
            <a:pPr lvl="1"/>
            <a:r>
              <a:rPr lang="cs-CZ" sz="1600" dirty="0"/>
              <a:t>Lepší a rychlejší plánování</a:t>
            </a:r>
          </a:p>
          <a:p>
            <a:pPr lvl="1"/>
            <a:r>
              <a:rPr lang="cs-CZ" sz="1600" dirty="0"/>
              <a:t>Zrychluje tok zásob</a:t>
            </a:r>
          </a:p>
        </p:txBody>
      </p:sp>
      <p:pic>
        <p:nvPicPr>
          <p:cNvPr id="10" name="Picture 2" descr="Electronic Data Interchange (EDI) - Network Encyclopedia">
            <a:extLst>
              <a:ext uri="{FF2B5EF4-FFF2-40B4-BE49-F238E27FC236}">
                <a16:creationId xmlns:a16="http://schemas.microsoft.com/office/drawing/2014/main" id="{0BB2DC41-985C-4453-8DC4-CE08BC889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99" y="4287783"/>
            <a:ext cx="4029074" cy="185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Identifikace pomocí QR kódů | Hospodářské noviny (HN.cz)">
            <a:extLst>
              <a:ext uri="{FF2B5EF4-FFF2-40B4-BE49-F238E27FC236}">
                <a16:creationId xmlns:a16="http://schemas.microsoft.com/office/drawing/2014/main" id="{E03BC026-CDE8-4207-B94A-F50D1A117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528" y="4165661"/>
            <a:ext cx="3851272" cy="191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ástupný symbol pro zápatí 7">
            <a:extLst>
              <a:ext uri="{FF2B5EF4-FFF2-40B4-BE49-F238E27FC236}">
                <a16:creationId xmlns:a16="http://schemas.microsoft.com/office/drawing/2014/main" id="{D1872656-7C2C-459D-864D-99C01928D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698500" cy="365125"/>
          </a:xfrm>
        </p:spPr>
        <p:txBody>
          <a:bodyPr/>
          <a:lstStyle/>
          <a:p>
            <a:r>
              <a:rPr lang="cs-CZ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informačního toku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0026ECD-7E37-4308-8C3B-6248BE5696AC}"/>
              </a:ext>
            </a:extLst>
          </p:cNvPr>
          <p:cNvSpPr txBox="1">
            <a:spLocks/>
          </p:cNvSpPr>
          <p:nvPr/>
        </p:nvSpPr>
        <p:spPr>
          <a:xfrm>
            <a:off x="3187700" y="1535900"/>
            <a:ext cx="6049706" cy="452596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FF0000"/>
                </a:solidFill>
              </a:rPr>
              <a:t>ECR (</a:t>
            </a:r>
            <a:r>
              <a:rPr lang="cs-CZ" sz="2400" dirty="0" err="1">
                <a:solidFill>
                  <a:srgbClr val="FF0000"/>
                </a:solidFill>
              </a:rPr>
              <a:t>Efficient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consumer</a:t>
            </a:r>
            <a:r>
              <a:rPr lang="cs-CZ" sz="2400" dirty="0">
                <a:solidFill>
                  <a:srgbClr val="FF0000"/>
                </a:solidFill>
              </a:rPr>
              <a:t> response)</a:t>
            </a:r>
          </a:p>
          <a:p>
            <a:pPr lvl="1"/>
            <a:r>
              <a:rPr lang="cs-CZ" sz="1600" dirty="0"/>
              <a:t>Speciální QR v oblasti obchodu s potravinami</a:t>
            </a:r>
          </a:p>
          <a:p>
            <a:pPr lvl="1"/>
            <a:r>
              <a:rPr lang="cs-CZ" sz="1600" dirty="0"/>
              <a:t>Systému se účastní jak výrobce, tak dodavatel, velkoobchod i maloobchod</a:t>
            </a:r>
          </a:p>
          <a:p>
            <a:r>
              <a:rPr lang="cs-CZ" sz="2400" dirty="0">
                <a:solidFill>
                  <a:srgbClr val="FF0000"/>
                </a:solidFill>
              </a:rPr>
              <a:t>RFID (</a:t>
            </a:r>
            <a:r>
              <a:rPr lang="cs-CZ" sz="2400" dirty="0" err="1">
                <a:solidFill>
                  <a:srgbClr val="FF0000"/>
                </a:solidFill>
              </a:rPr>
              <a:t>Radio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frequency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identification</a:t>
            </a:r>
            <a:r>
              <a:rPr lang="cs-CZ" sz="2400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cs-CZ" sz="1600" dirty="0"/>
              <a:t>Technologie pro bezkontaktní způsob automatické identifikace bez nutnosti přímé viditelnosti</a:t>
            </a:r>
          </a:p>
          <a:p>
            <a:pPr lvl="1"/>
            <a:r>
              <a:rPr lang="cs-CZ" sz="1600" dirty="0"/>
              <a:t>Elektromagnetické vlnění přenáší informaci</a:t>
            </a:r>
          </a:p>
          <a:p>
            <a:pPr lvl="1"/>
            <a:r>
              <a:rPr lang="cs-CZ" sz="1600" dirty="0"/>
              <a:t>Identifikuje nejen zboží jako takové, ale i jednotlivé kusy</a:t>
            </a:r>
          </a:p>
        </p:txBody>
      </p:sp>
      <p:pic>
        <p:nvPicPr>
          <p:cNvPr id="3074" name="Picture 2" descr="Security of Radio Frequency Identification (RFID) Tags | BlueKaizen">
            <a:extLst>
              <a:ext uri="{FF2B5EF4-FFF2-40B4-BE49-F238E27FC236}">
                <a16:creationId xmlns:a16="http://schemas.microsoft.com/office/drawing/2014/main" id="{87882B21-E697-4312-AEAE-746E54EEBF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24" t="10412" r="13521"/>
          <a:stretch/>
        </p:blipFill>
        <p:spPr bwMode="auto">
          <a:xfrm>
            <a:off x="342900" y="1870075"/>
            <a:ext cx="2730500" cy="338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8649E9-F9E6-46C8-99FD-8E3113E20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698500" cy="365125"/>
          </a:xfrm>
        </p:spPr>
        <p:txBody>
          <a:bodyPr/>
          <a:lstStyle/>
          <a:p>
            <a:r>
              <a:rPr lang="cs-CZ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166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informačního toku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8665DD7-4B47-45E6-A2DA-CB30B665D5A7}"/>
              </a:ext>
            </a:extLst>
          </p:cNvPr>
          <p:cNvSpPr txBox="1">
            <a:spLocks/>
          </p:cNvSpPr>
          <p:nvPr/>
        </p:nvSpPr>
        <p:spPr>
          <a:xfrm>
            <a:off x="609600" y="1158133"/>
            <a:ext cx="8229600" cy="4525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FF0000"/>
                </a:solidFill>
              </a:rPr>
              <a:t>Smart technologie a rozšířená realita (AR)</a:t>
            </a:r>
          </a:p>
          <a:p>
            <a:pPr lvl="1"/>
            <a:r>
              <a:rPr lang="cs-CZ" sz="2000" dirty="0"/>
              <a:t> AR (</a:t>
            </a:r>
            <a:r>
              <a:rPr lang="cs-CZ" sz="2000" dirty="0" err="1"/>
              <a:t>Augmented</a:t>
            </a:r>
            <a:r>
              <a:rPr lang="cs-CZ" sz="2000" dirty="0"/>
              <a:t> reality) – interaktivní prvky přímo v reálném světě</a:t>
            </a:r>
          </a:p>
          <a:p>
            <a:pPr lvl="1"/>
            <a:r>
              <a:rPr lang="cs-CZ" sz="2000" dirty="0"/>
              <a:t>Chytré brýle pro operátory logistiky (DHL – skaldy v Nizozemsku)</a:t>
            </a:r>
          </a:p>
          <a:p>
            <a:pPr lvl="1"/>
            <a:r>
              <a:rPr lang="cs-CZ" sz="2000" dirty="0"/>
              <a:t>VR (</a:t>
            </a:r>
            <a:r>
              <a:rPr lang="cs-CZ" sz="2000" dirty="0" err="1"/>
              <a:t>Virtual</a:t>
            </a:r>
            <a:r>
              <a:rPr lang="cs-CZ" sz="2000" dirty="0"/>
              <a:t> reality) – nahrazuje skutečný svět tím virtuálním</a:t>
            </a:r>
          </a:p>
          <a:p>
            <a:pPr lvl="1"/>
            <a:r>
              <a:rPr lang="cs-CZ" sz="2000" dirty="0"/>
              <a:t>Simulátory, tréninkové prostředí</a:t>
            </a:r>
            <a:endParaRPr lang="cs-CZ" sz="12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E39863F6-ADB2-4D5C-8978-849155E56D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68"/>
          <a:stretch/>
        </p:blipFill>
        <p:spPr bwMode="auto">
          <a:xfrm>
            <a:off x="1155700" y="3073823"/>
            <a:ext cx="2895900" cy="174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D673025B-81E3-4337-8346-83F7F412A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4980914"/>
            <a:ext cx="2895900" cy="1631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81163DD2-AD92-4AF1-A32E-A23FC5095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086" y="2860138"/>
            <a:ext cx="2676525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ástupný symbol pro zápatí 7">
            <a:extLst>
              <a:ext uri="{FF2B5EF4-FFF2-40B4-BE49-F238E27FC236}">
                <a16:creationId xmlns:a16="http://schemas.microsoft.com/office/drawing/2014/main" id="{08ED3A45-9AA8-43F9-9F0B-6A0FDA2AC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698500" cy="365125"/>
          </a:xfrm>
        </p:spPr>
        <p:txBody>
          <a:bodyPr/>
          <a:lstStyle/>
          <a:p>
            <a:r>
              <a:rPr lang="cs-CZ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46670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Lean</a:t>
            </a:r>
            <a:r>
              <a:rPr lang="cs-CZ" sz="2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r>
              <a:rPr lang="cs-CZ" sz="2400" dirty="0"/>
              <a:t>Štíhlá logistika = úspory nákladů, času, životního prostředí, zefektivnění všech procesů</a:t>
            </a:r>
          </a:p>
          <a:p>
            <a:r>
              <a:rPr lang="cs-CZ" sz="2400" dirty="0"/>
              <a:t>Vyrábí se pouze tolik, kolik chce zákazník</a:t>
            </a:r>
          </a:p>
          <a:p>
            <a:r>
              <a:rPr lang="cs-CZ" sz="2400" dirty="0"/>
              <a:t>Zásoby na úzkém místě</a:t>
            </a:r>
          </a:p>
          <a:p>
            <a:r>
              <a:rPr lang="cs-CZ" sz="2400" dirty="0"/>
              <a:t>Maximální flexibilita</a:t>
            </a:r>
          </a:p>
          <a:p>
            <a:r>
              <a:rPr lang="cs-CZ" sz="2400" dirty="0"/>
              <a:t>Plynulost </a:t>
            </a:r>
          </a:p>
          <a:p>
            <a:r>
              <a:rPr lang="cs-CZ" sz="2400" dirty="0"/>
              <a:t>Redukce zbytečných prvků v celém logistickém řetězci</a:t>
            </a:r>
          </a:p>
          <a:p>
            <a:r>
              <a:rPr lang="cs-CZ" sz="2400" dirty="0"/>
              <a:t>Filosofie JIT</a:t>
            </a:r>
          </a:p>
          <a:p>
            <a:endParaRPr lang="cs-CZ" sz="2400" dirty="0"/>
          </a:p>
        </p:txBody>
      </p:sp>
      <p:sp>
        <p:nvSpPr>
          <p:cNvPr id="7" name="Zástupný symbol pro zápatí 7">
            <a:extLst>
              <a:ext uri="{FF2B5EF4-FFF2-40B4-BE49-F238E27FC236}">
                <a16:creationId xmlns:a16="http://schemas.microsoft.com/office/drawing/2014/main" id="{5C795A1E-3479-45F2-8DD0-D5AA376E0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698500" cy="365125"/>
          </a:xfrm>
        </p:spPr>
        <p:txBody>
          <a:bodyPr/>
          <a:lstStyle/>
          <a:p>
            <a:r>
              <a:rPr lang="cs-CZ" dirty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228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Automatizované systémy manipulace s materiálem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r>
              <a:rPr lang="cs-CZ" sz="2400" dirty="0"/>
              <a:t>Zakládací a skladovací systémy</a:t>
            </a:r>
          </a:p>
          <a:p>
            <a:r>
              <a:rPr lang="cs-CZ" sz="2400" dirty="0"/>
              <a:t>Dokáží manipulovat s materiálem bez přítomnosti člověka</a:t>
            </a:r>
          </a:p>
          <a:p>
            <a:r>
              <a:rPr lang="cs-CZ" sz="2400" dirty="0"/>
              <a:t>Automatizované jeřáby, vozíky, podavače</a:t>
            </a:r>
          </a:p>
          <a:p>
            <a:r>
              <a:rPr lang="cs-CZ" sz="2400" dirty="0"/>
              <a:t>Minimální odchylky od perfektního stavu (umístění zboží ve skladu)</a:t>
            </a:r>
          </a:p>
          <a:p>
            <a:r>
              <a:rPr lang="cs-CZ" sz="2400" dirty="0"/>
              <a:t>Minimální poškození výrobků</a:t>
            </a:r>
          </a:p>
        </p:txBody>
      </p:sp>
      <p:pic>
        <p:nvPicPr>
          <p:cNvPr id="6146" name="Picture 2" descr="Automatizované systémy pro manipulaci s materiálem | Rockwell Automation  Česká republika">
            <a:extLst>
              <a:ext uri="{FF2B5EF4-FFF2-40B4-BE49-F238E27FC236}">
                <a16:creationId xmlns:a16="http://schemas.microsoft.com/office/drawing/2014/main" id="{2ADBC165-5252-472D-A1F3-E7D9859AD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78" y="4591793"/>
            <a:ext cx="3690936" cy="206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utomatizace krok za krokem | Toyota Material Handling CZ">
            <a:extLst>
              <a:ext uri="{FF2B5EF4-FFF2-40B4-BE49-F238E27FC236}">
                <a16:creationId xmlns:a16="http://schemas.microsoft.com/office/drawing/2014/main" id="{9E4A5A90-A859-4603-AF55-9775A5697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64" y="3863181"/>
            <a:ext cx="3967986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909C009-E8DE-4AA9-BC5B-D7B3FAA46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698500" cy="365125"/>
          </a:xfrm>
        </p:spPr>
        <p:txBody>
          <a:bodyPr/>
          <a:lstStyle/>
          <a:p>
            <a:r>
              <a:rPr lang="cs-CZ" dirty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61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36358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– literatura a internetové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03BF5EAA-3D99-4EC0-98B2-329360AD7808}"/>
              </a:ext>
            </a:extLst>
          </p:cNvPr>
          <p:cNvSpPr txBox="1">
            <a:spLocks/>
          </p:cNvSpPr>
          <p:nvPr/>
        </p:nvSpPr>
        <p:spPr>
          <a:xfrm>
            <a:off x="457200" y="836906"/>
            <a:ext cx="8229600" cy="528925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/>
              <a:buNone/>
            </a:pPr>
            <a:endParaRPr lang="cs-CZ" sz="1600" dirty="0">
              <a:cs typeface="Arial"/>
            </a:endParaRPr>
          </a:p>
          <a:p>
            <a:r>
              <a:rPr lang="cs-CZ" sz="1600" dirty="0">
                <a:solidFill>
                  <a:srgbClr val="000000"/>
                </a:solidFill>
                <a:latin typeface="Roboto Slab"/>
              </a:rPr>
              <a:t>KEŘKOVSKÝ, Miloslav a Ondřej VALSA. </a:t>
            </a:r>
            <a:r>
              <a:rPr lang="cs-CZ" sz="1600" i="1" dirty="0">
                <a:solidFill>
                  <a:srgbClr val="000000"/>
                </a:solidFill>
                <a:latin typeface="Roboto Slab"/>
              </a:rPr>
              <a:t>Moderní přístupy k řízení výroby</a:t>
            </a:r>
            <a:r>
              <a:rPr lang="cs-CZ" sz="1600" dirty="0">
                <a:solidFill>
                  <a:srgbClr val="000000"/>
                </a:solidFill>
                <a:latin typeface="Roboto Slab"/>
              </a:rPr>
              <a:t>. 3., dopl. vyd. V Praze: C.H. Beck, 2012. C.H. Beck pro praxi. ISBN 978-80-7179-319-9.</a:t>
            </a:r>
          </a:p>
          <a:p>
            <a:endParaRPr lang="cs-CZ" sz="1600" dirty="0">
              <a:solidFill>
                <a:srgbClr val="000000"/>
              </a:solidFill>
              <a:latin typeface="Roboto Slab"/>
            </a:endParaRPr>
          </a:p>
          <a:p>
            <a:r>
              <a:rPr lang="cs-CZ" sz="1600" dirty="0">
                <a:solidFill>
                  <a:srgbClr val="000000"/>
                </a:solidFill>
                <a:latin typeface="Roboto Slab"/>
              </a:rPr>
              <a:t>GROS, Ivan. </a:t>
            </a:r>
            <a:r>
              <a:rPr lang="cs-CZ" sz="1600" i="1" dirty="0">
                <a:solidFill>
                  <a:srgbClr val="000000"/>
                </a:solidFill>
                <a:latin typeface="Roboto Slab"/>
              </a:rPr>
              <a:t>Velká kniha logistiky</a:t>
            </a:r>
            <a:r>
              <a:rPr lang="cs-CZ" sz="1600" dirty="0">
                <a:solidFill>
                  <a:srgbClr val="000000"/>
                </a:solidFill>
                <a:latin typeface="Roboto Slab"/>
              </a:rPr>
              <a:t>. Praha: Vysoká škola chemicko-technologická v Praze, 2016. ISBN 978-80-7080-952-5.</a:t>
            </a:r>
          </a:p>
          <a:p>
            <a:endParaRPr lang="cs-CZ" sz="1600" dirty="0">
              <a:solidFill>
                <a:srgbClr val="000000"/>
              </a:solidFill>
              <a:latin typeface="Roboto Slab"/>
            </a:endParaRPr>
          </a:p>
          <a:p>
            <a:r>
              <a:rPr lang="cs-CZ" sz="1600" dirty="0">
                <a:solidFill>
                  <a:srgbClr val="000000"/>
                </a:solidFill>
                <a:latin typeface="Roboto Slab"/>
              </a:rPr>
              <a:t>Top 10 technologických trendů v logistice. Logistika Ekonom. [online]. [cit. 17.03.2022]. Dostupné z:  https://logistika.ekonom.cz/c1-66400420-top-10-technologickych-trendu-v-logistice-a-scm-pro-pristi-roky</a:t>
            </a:r>
          </a:p>
          <a:p>
            <a:endParaRPr lang="cs-CZ" sz="1600" dirty="0">
              <a:solidFill>
                <a:srgbClr val="000000"/>
              </a:solidFill>
              <a:latin typeface="Roboto Slab"/>
            </a:endParaRPr>
          </a:p>
          <a:p>
            <a:r>
              <a:rPr lang="cs-CZ" sz="1600" dirty="0">
                <a:solidFill>
                  <a:srgbClr val="000000"/>
                </a:solidFill>
                <a:latin typeface="Roboto Slab"/>
              </a:rPr>
              <a:t>Nové trendy v logistice. Hospodářské noviny. [online]. [cit. 17.03.2022]. Dostupné z:  https://archiv.hn.cz/c1-65643080-nove-trendy-v-logistice</a:t>
            </a:r>
          </a:p>
          <a:p>
            <a:endParaRPr lang="cs-CZ" sz="1400" dirty="0">
              <a:solidFill>
                <a:srgbClr val="000000"/>
              </a:solidFill>
              <a:latin typeface="Roboto Slab"/>
            </a:endParaRPr>
          </a:p>
        </p:txBody>
      </p:sp>
      <p:sp>
        <p:nvSpPr>
          <p:cNvPr id="9" name="Zástupný symbol pro zápatí 7">
            <a:extLst>
              <a:ext uri="{FF2B5EF4-FFF2-40B4-BE49-F238E27FC236}">
                <a16:creationId xmlns:a16="http://schemas.microsoft.com/office/drawing/2014/main" id="{E72B8780-C144-49ED-B6BC-6B816EB9A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698500" cy="365125"/>
          </a:xfrm>
        </p:spPr>
        <p:txBody>
          <a:bodyPr/>
          <a:lstStyle/>
          <a:p>
            <a:r>
              <a:rPr lang="cs-CZ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005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36358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- obrázky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03BF5EAA-3D99-4EC0-98B2-329360AD7808}"/>
              </a:ext>
            </a:extLst>
          </p:cNvPr>
          <p:cNvSpPr txBox="1">
            <a:spLocks/>
          </p:cNvSpPr>
          <p:nvPr/>
        </p:nvSpPr>
        <p:spPr>
          <a:xfrm>
            <a:off x="457200" y="836906"/>
            <a:ext cx="8229600" cy="528925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/>
              <a:buNone/>
            </a:pPr>
            <a:endParaRPr lang="cs-CZ" sz="1600" dirty="0">
              <a:cs typeface="Arial"/>
            </a:endParaRPr>
          </a:p>
          <a:p>
            <a:r>
              <a:rPr lang="cs-CZ" sz="1400" dirty="0">
                <a:solidFill>
                  <a:srgbClr val="000000"/>
                </a:solidFill>
                <a:latin typeface="Roboto Slab"/>
              </a:rPr>
              <a:t>Moderní technologie v logistice. Automatizace.HW.cz. [online]. [cit. 17.03.2022]. Dostupné z: https://automatizace.hw.cz/moderni-technologie-v-logistice.html</a:t>
            </a:r>
          </a:p>
          <a:p>
            <a:endParaRPr lang="cs-CZ" sz="1400" dirty="0">
              <a:solidFill>
                <a:srgbClr val="000000"/>
              </a:solidFill>
              <a:latin typeface="Roboto Slab"/>
            </a:endParaRPr>
          </a:p>
          <a:p>
            <a:r>
              <a:rPr lang="cs-CZ" sz="1400" dirty="0">
                <a:solidFill>
                  <a:srgbClr val="000000"/>
                </a:solidFill>
                <a:latin typeface="Roboto Slab"/>
              </a:rPr>
              <a:t>Logistika e-shopu: Kdy objednávat zboží u svého dodavatele?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Skladon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. [online]. [cit. 17.03.2022]. Dostupné z: https://skladon.cz/cs/blog/logistika-e-shopu-kdy-objednavat-zbozi-u-sveho-dodavatele</a:t>
            </a:r>
          </a:p>
          <a:p>
            <a:endParaRPr lang="cs-CZ" sz="1400" dirty="0">
              <a:solidFill>
                <a:srgbClr val="000000"/>
              </a:solidFill>
              <a:latin typeface="Roboto Slab"/>
            </a:endParaRPr>
          </a:p>
          <a:p>
            <a:r>
              <a:rPr lang="cs-CZ" sz="1400" dirty="0">
                <a:solidFill>
                  <a:srgbClr val="000000"/>
                </a:solidFill>
                <a:latin typeface="Roboto Slab"/>
              </a:rPr>
              <a:t>Identifikace pomocí QR. Logistika Ekonom. [online]. [cit. 17.03.2022]. Dostupné z:  https://logistika.ekonom.cz/c1-59329060-identifikace-pomoci-qr-kodu</a:t>
            </a:r>
          </a:p>
          <a:p>
            <a:endParaRPr lang="cs-CZ" sz="1400" dirty="0">
              <a:solidFill>
                <a:srgbClr val="000000"/>
              </a:solidFill>
              <a:latin typeface="Roboto Slab"/>
            </a:endParaRPr>
          </a:p>
          <a:p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Security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of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Radio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Frequency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Identification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 (RFID)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Tags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.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BlueKaizen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. [online]. [cit. 17.03.2022]. Dostupné z: https://www.bluekaizen.org/security-of-radio-frequency-identification-rfid-tags/</a:t>
            </a:r>
          </a:p>
          <a:p>
            <a:endParaRPr lang="cs-CZ" sz="1400" dirty="0">
              <a:solidFill>
                <a:srgbClr val="000000"/>
              </a:solidFill>
              <a:latin typeface="Roboto Slab"/>
            </a:endParaRPr>
          </a:p>
          <a:p>
            <a:r>
              <a:rPr lang="cs-CZ" sz="1400" dirty="0">
                <a:solidFill>
                  <a:srgbClr val="000000"/>
                </a:solidFill>
                <a:latin typeface="Roboto Slab"/>
              </a:rPr>
              <a:t>Automatizované systémy pro manipulaci s materiálem.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Rockwell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Automation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 Česká republika.  [online]. [cit. 17.03.2022]. Dostupné z: https://www.rockwellautomation.com/cs-cz/capabilities/machine-equipment-builders/automated-material-handling-systems.html</a:t>
            </a:r>
          </a:p>
          <a:p>
            <a:endParaRPr lang="cs-CZ" sz="1400" dirty="0">
              <a:solidFill>
                <a:srgbClr val="000000"/>
              </a:solidFill>
              <a:latin typeface="Roboto Slab"/>
            </a:endParaRPr>
          </a:p>
          <a:p>
            <a:r>
              <a:rPr lang="cs-CZ" sz="1400" dirty="0">
                <a:solidFill>
                  <a:srgbClr val="000000"/>
                </a:solidFill>
                <a:latin typeface="Roboto Slab"/>
              </a:rPr>
              <a:t>Automatizace krok za krokem. Toyota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Material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Roboto Slab"/>
              </a:rPr>
              <a:t>Handling</a:t>
            </a:r>
            <a:r>
              <a:rPr lang="cs-CZ" sz="1400" dirty="0">
                <a:solidFill>
                  <a:srgbClr val="000000"/>
                </a:solidFill>
                <a:latin typeface="Roboto Slab"/>
              </a:rPr>
              <a:t> CZ. [online]. [cit. 17.03.2022]. Dostupné z: https://toyota-forklifts.cz/automatizace/automatizovane-agv-voziky/automatizace-krok-za-krokem/</a:t>
            </a:r>
          </a:p>
        </p:txBody>
      </p:sp>
      <p:sp>
        <p:nvSpPr>
          <p:cNvPr id="7" name="Zástupný symbol pro zápatí 7">
            <a:extLst>
              <a:ext uri="{FF2B5EF4-FFF2-40B4-BE49-F238E27FC236}">
                <a16:creationId xmlns:a16="http://schemas.microsoft.com/office/drawing/2014/main" id="{DADF3433-F742-48E3-A67D-88B2506BF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698500" cy="365125"/>
          </a:xfrm>
        </p:spPr>
        <p:txBody>
          <a:bodyPr/>
          <a:lstStyle/>
          <a:p>
            <a:r>
              <a:rPr lang="cs-CZ" dirty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911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20F0DFCDE7045AA6BB4CF109D500E" ma:contentTypeVersion="2" ma:contentTypeDescription="Vytvoří nový dokument" ma:contentTypeScope="" ma:versionID="25257e695959039159a57e8c8e96e1af">
  <xsd:schema xmlns:xsd="http://www.w3.org/2001/XMLSchema" xmlns:xs="http://www.w3.org/2001/XMLSchema" xmlns:p="http://schemas.microsoft.com/office/2006/metadata/properties" xmlns:ns2="a9f35f07-9a28-4d2d-bdff-db8c95e03da5" targetNamespace="http://schemas.microsoft.com/office/2006/metadata/properties" ma:root="true" ma:fieldsID="699119ad5a7a0da37b317f75fc25c3fa" ns2:_="">
    <xsd:import namespace="a9f35f07-9a28-4d2d-bdff-db8c95e03d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5f07-9a28-4d2d-bdff-db8c95e03d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88F982-A892-45B6-8101-84276458BB0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A7ABDFB-6DC6-49FB-8AD1-21131F1C39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D0DE81-758F-4EA1-98B7-BF3991EB58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35f07-9a28-4d2d-bdff-db8c95e03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2260</TotalTime>
  <Words>666</Words>
  <Application>Microsoft Office PowerPoint</Application>
  <PresentationFormat>Předvádění na obrazovce (4:3)</PresentationFormat>
  <Paragraphs>86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Roboto Slab</vt:lpstr>
      <vt:lpstr>Office Theme</vt:lpstr>
      <vt:lpstr>MODERNÍ TRENDY V LOGISTICE  Logistický management 2 (XLM2) </vt:lpstr>
      <vt:lpstr>Řízení informačního toku</vt:lpstr>
      <vt:lpstr>Řízení informačního toku</vt:lpstr>
      <vt:lpstr>Řízení informačního toku</vt:lpstr>
      <vt:lpstr>Řízení informačního toku</vt:lpstr>
      <vt:lpstr>Lean management</vt:lpstr>
      <vt:lpstr>Automatizované systémy manipulace s materiálem</vt:lpstr>
      <vt:lpstr>Zdroje – literatura a internetové zdroje</vt:lpstr>
      <vt:lpstr>Zdroje - obrázky</vt:lpstr>
      <vt:lpstr>Děkuji za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Filip Zaoral</cp:lastModifiedBy>
  <cp:revision>214</cp:revision>
  <cp:lastPrinted>2019-10-15T11:45:31Z</cp:lastPrinted>
  <dcterms:created xsi:type="dcterms:W3CDTF">2012-07-19T22:32:54Z</dcterms:created>
  <dcterms:modified xsi:type="dcterms:W3CDTF">2022-03-17T09:00:22Z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0x010100AED20F0DFCDE7045AA6BB4CF109D500E</vt:lpwstr>
  </property>
</Properties>
</file>