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10" r:id="rId3"/>
    <p:sldId id="311" r:id="rId4"/>
    <p:sldId id="312" r:id="rId5"/>
    <p:sldId id="313" r:id="rId6"/>
    <p:sldId id="327" r:id="rId7"/>
    <p:sldId id="335" r:id="rId8"/>
    <p:sldId id="329" r:id="rId9"/>
    <p:sldId id="317" r:id="rId10"/>
    <p:sldId id="318" r:id="rId11"/>
    <p:sldId id="320" r:id="rId12"/>
    <p:sldId id="336" r:id="rId13"/>
    <p:sldId id="322" r:id="rId14"/>
    <p:sldId id="323" r:id="rId15"/>
    <p:sldId id="324" r:id="rId16"/>
    <p:sldId id="333" r:id="rId17"/>
    <p:sldId id="325" r:id="rId18"/>
    <p:sldId id="334" r:id="rId19"/>
    <p:sldId id="330" r:id="rId20"/>
    <p:sldId id="331" r:id="rId21"/>
    <p:sldId id="33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5072" autoAdjust="0"/>
  </p:normalViewPr>
  <p:slideViewPr>
    <p:cSldViewPr snapToGrid="0" snapToObjects="1">
      <p:cViewPr varScale="1">
        <p:scale>
          <a:sx n="72" d="100"/>
          <a:sy n="72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BB94F-AEC6-44AD-9348-4E88223FBFD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0254DD-9FD6-4DB0-A830-ED1BF6A65C90}">
      <dgm:prSet/>
      <dgm:spPr>
        <a:solidFill>
          <a:srgbClr val="00B0F0"/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Výrobní procesy optimalizovány v celém řetězci díky IT systémům</a:t>
          </a:r>
          <a:endParaRPr lang="en-US" b="1" dirty="0">
            <a:solidFill>
              <a:schemeClr val="tx1"/>
            </a:solidFill>
          </a:endParaRPr>
        </a:p>
      </dgm:t>
    </dgm:pt>
    <dgm:pt modelId="{15B864A3-C2DB-48F3-88E9-658845BA9F11}" type="parTrans" cxnId="{0DBAFEFA-F824-439F-8BD3-23DE624C6076}">
      <dgm:prSet/>
      <dgm:spPr/>
      <dgm:t>
        <a:bodyPr/>
        <a:lstStyle/>
        <a:p>
          <a:endParaRPr lang="en-US"/>
        </a:p>
      </dgm:t>
    </dgm:pt>
    <dgm:pt modelId="{5E419C5C-A379-44B1-AB52-5C7462A8A79B}" type="sibTrans" cxnId="{0DBAFEFA-F824-439F-8BD3-23DE624C6076}">
      <dgm:prSet/>
      <dgm:spPr/>
      <dgm:t>
        <a:bodyPr/>
        <a:lstStyle/>
        <a:p>
          <a:endParaRPr lang="en-US"/>
        </a:p>
      </dgm:t>
    </dgm:pt>
    <dgm:pt modelId="{E0869327-0154-4DDB-A9C5-DEB84D68C631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Fyzické prototypy lze nahradit virtuálním návrhem</a:t>
          </a:r>
          <a:endParaRPr lang="en-US" b="1" dirty="0">
            <a:solidFill>
              <a:schemeClr val="tx1"/>
            </a:solidFill>
          </a:endParaRPr>
        </a:p>
      </dgm:t>
    </dgm:pt>
    <dgm:pt modelId="{08F1DC3F-D07E-4E66-94AB-0CF09BAECCA8}" type="parTrans" cxnId="{ACD723F4-B1DC-42E3-8821-47A2600E5946}">
      <dgm:prSet/>
      <dgm:spPr/>
      <dgm:t>
        <a:bodyPr/>
        <a:lstStyle/>
        <a:p>
          <a:endParaRPr lang="en-US"/>
        </a:p>
      </dgm:t>
    </dgm:pt>
    <dgm:pt modelId="{BB68E33C-317F-427A-BC19-293E690D8CB4}" type="sibTrans" cxnId="{ACD723F4-B1DC-42E3-8821-47A2600E5946}">
      <dgm:prSet/>
      <dgm:spPr/>
      <dgm:t>
        <a:bodyPr/>
        <a:lstStyle/>
        <a:p>
          <a:endParaRPr lang="en-US"/>
        </a:p>
      </dgm:t>
    </dgm:pt>
    <dgm:pt modelId="{9BD225C2-8301-411A-877F-54ECB2ACCA89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Lze vyrábět malé dávky dle individuálních požadavků </a:t>
          </a:r>
          <a:endParaRPr lang="en-US" b="1" dirty="0">
            <a:solidFill>
              <a:schemeClr val="tx1"/>
            </a:solidFill>
          </a:endParaRPr>
        </a:p>
      </dgm:t>
    </dgm:pt>
    <dgm:pt modelId="{7B326A3B-4C09-41E8-83AF-EBD2C378A389}" type="parTrans" cxnId="{81B09948-37CC-46F1-B878-4D86DEE92E80}">
      <dgm:prSet/>
      <dgm:spPr/>
      <dgm:t>
        <a:bodyPr/>
        <a:lstStyle/>
        <a:p>
          <a:endParaRPr lang="en-US"/>
        </a:p>
      </dgm:t>
    </dgm:pt>
    <dgm:pt modelId="{2ED05E63-F92B-4D2D-99C6-79251953375E}" type="sibTrans" cxnId="{81B09948-37CC-46F1-B878-4D86DEE92E80}">
      <dgm:prSet/>
      <dgm:spPr/>
      <dgm:t>
        <a:bodyPr/>
        <a:lstStyle/>
        <a:p>
          <a:endParaRPr lang="en-US"/>
        </a:p>
      </dgm:t>
    </dgm:pt>
    <dgm:pt modelId="{B1E9A4F0-5ACA-4266-A5EC-4B351000FE66}">
      <dgm:prSet/>
      <dgm:spPr>
        <a:solidFill>
          <a:srgbClr val="FFFF00"/>
        </a:solidFill>
      </dgm:spPr>
      <dgm:t>
        <a:bodyPr/>
        <a:lstStyle/>
        <a:p>
          <a:r>
            <a:rPr lang="cs-CZ" b="1" dirty="0">
              <a:solidFill>
                <a:schemeClr val="tx1"/>
              </a:solidFill>
            </a:rPr>
            <a:t>Flexibilní a efektivní výrobní proces díky vzájemné komunikaci robotů</a:t>
          </a:r>
          <a:endParaRPr lang="en-US" b="1" dirty="0">
            <a:solidFill>
              <a:schemeClr val="tx1"/>
            </a:solidFill>
          </a:endParaRPr>
        </a:p>
      </dgm:t>
    </dgm:pt>
    <dgm:pt modelId="{85E7581D-273F-4045-814D-3E4B39FB6D8F}" type="parTrans" cxnId="{70441A77-9033-4D25-927D-6A31B3FEAB72}">
      <dgm:prSet/>
      <dgm:spPr/>
      <dgm:t>
        <a:bodyPr/>
        <a:lstStyle/>
        <a:p>
          <a:endParaRPr lang="en-US"/>
        </a:p>
      </dgm:t>
    </dgm:pt>
    <dgm:pt modelId="{8E57B0D1-8EE7-4C94-AB92-EAC77351AB95}" type="sibTrans" cxnId="{70441A77-9033-4D25-927D-6A31B3FEAB72}">
      <dgm:prSet/>
      <dgm:spPr/>
      <dgm:t>
        <a:bodyPr/>
        <a:lstStyle/>
        <a:p>
          <a:endParaRPr lang="en-US"/>
        </a:p>
      </dgm:t>
    </dgm:pt>
    <dgm:pt modelId="{EC13CDA7-8753-4D8D-9A2E-4D0934801CCC}" type="pres">
      <dgm:prSet presAssocID="{993BB94F-AEC6-44AD-9348-4E88223FBFD7}" presName="diagram" presStyleCnt="0">
        <dgm:presLayoutVars>
          <dgm:dir/>
          <dgm:resizeHandles val="exact"/>
        </dgm:presLayoutVars>
      </dgm:prSet>
      <dgm:spPr/>
    </dgm:pt>
    <dgm:pt modelId="{8E2729BD-0501-48F9-B010-5B7016561FE9}" type="pres">
      <dgm:prSet presAssocID="{C70254DD-9FD6-4DB0-A830-ED1BF6A65C90}" presName="node" presStyleLbl="node1" presStyleIdx="0" presStyleCnt="4" custScaleX="122958">
        <dgm:presLayoutVars>
          <dgm:bulletEnabled val="1"/>
        </dgm:presLayoutVars>
      </dgm:prSet>
      <dgm:spPr/>
    </dgm:pt>
    <dgm:pt modelId="{ACE089E9-FEA4-4640-94D1-FE270EE608A6}" type="pres">
      <dgm:prSet presAssocID="{5E419C5C-A379-44B1-AB52-5C7462A8A79B}" presName="sibTrans" presStyleCnt="0"/>
      <dgm:spPr/>
    </dgm:pt>
    <dgm:pt modelId="{0CAF68F9-BFE0-4D65-A2C0-EE76E6817D6D}" type="pres">
      <dgm:prSet presAssocID="{E0869327-0154-4DDB-A9C5-DEB84D68C631}" presName="node" presStyleLbl="node1" presStyleIdx="1" presStyleCnt="4" custScaleX="121452">
        <dgm:presLayoutVars>
          <dgm:bulletEnabled val="1"/>
        </dgm:presLayoutVars>
      </dgm:prSet>
      <dgm:spPr/>
    </dgm:pt>
    <dgm:pt modelId="{FE6948E2-5920-4D7D-BDC5-D163CA13527E}" type="pres">
      <dgm:prSet presAssocID="{BB68E33C-317F-427A-BC19-293E690D8CB4}" presName="sibTrans" presStyleCnt="0"/>
      <dgm:spPr/>
    </dgm:pt>
    <dgm:pt modelId="{110FDD22-5689-45CB-BF58-DB7E0FC411BF}" type="pres">
      <dgm:prSet presAssocID="{9BD225C2-8301-411A-877F-54ECB2ACCA89}" presName="node" presStyleLbl="node1" presStyleIdx="2" presStyleCnt="4" custScaleX="121799" custLinFactNeighborX="-11876" custLinFactNeighborY="260">
        <dgm:presLayoutVars>
          <dgm:bulletEnabled val="1"/>
        </dgm:presLayoutVars>
      </dgm:prSet>
      <dgm:spPr/>
    </dgm:pt>
    <dgm:pt modelId="{B63E5CAA-4DA5-41E8-A0B8-0E2464EFF3EA}" type="pres">
      <dgm:prSet presAssocID="{2ED05E63-F92B-4D2D-99C6-79251953375E}" presName="sibTrans" presStyleCnt="0"/>
      <dgm:spPr/>
    </dgm:pt>
    <dgm:pt modelId="{00845E7F-07B5-4C15-95F8-C41DB8D3C3AA}" type="pres">
      <dgm:prSet presAssocID="{B1E9A4F0-5ACA-4266-A5EC-4B351000FE66}" presName="node" presStyleLbl="node1" presStyleIdx="3" presStyleCnt="4" custScaleX="118632" custScaleY="101257">
        <dgm:presLayoutVars>
          <dgm:bulletEnabled val="1"/>
        </dgm:presLayoutVars>
      </dgm:prSet>
      <dgm:spPr/>
    </dgm:pt>
  </dgm:ptLst>
  <dgm:cxnLst>
    <dgm:cxn modelId="{B49D3F2B-1947-4EFD-BEE8-574A78DBD3C1}" type="presOf" srcId="{B1E9A4F0-5ACA-4266-A5EC-4B351000FE66}" destId="{00845E7F-07B5-4C15-95F8-C41DB8D3C3AA}" srcOrd="0" destOrd="0" presId="urn:microsoft.com/office/officeart/2005/8/layout/default"/>
    <dgm:cxn modelId="{81B09948-37CC-46F1-B878-4D86DEE92E80}" srcId="{993BB94F-AEC6-44AD-9348-4E88223FBFD7}" destId="{9BD225C2-8301-411A-877F-54ECB2ACCA89}" srcOrd="2" destOrd="0" parTransId="{7B326A3B-4C09-41E8-83AF-EBD2C378A389}" sibTransId="{2ED05E63-F92B-4D2D-99C6-79251953375E}"/>
    <dgm:cxn modelId="{70441A77-9033-4D25-927D-6A31B3FEAB72}" srcId="{993BB94F-AEC6-44AD-9348-4E88223FBFD7}" destId="{B1E9A4F0-5ACA-4266-A5EC-4B351000FE66}" srcOrd="3" destOrd="0" parTransId="{85E7581D-273F-4045-814D-3E4B39FB6D8F}" sibTransId="{8E57B0D1-8EE7-4C94-AB92-EAC77351AB95}"/>
    <dgm:cxn modelId="{1647BE93-7EA1-4BD3-8051-E1C019ECA890}" type="presOf" srcId="{9BD225C2-8301-411A-877F-54ECB2ACCA89}" destId="{110FDD22-5689-45CB-BF58-DB7E0FC411BF}" srcOrd="0" destOrd="0" presId="urn:microsoft.com/office/officeart/2005/8/layout/default"/>
    <dgm:cxn modelId="{3ADFF795-3203-42F3-8D43-81D88C9C34BB}" type="presOf" srcId="{993BB94F-AEC6-44AD-9348-4E88223FBFD7}" destId="{EC13CDA7-8753-4D8D-9A2E-4D0934801CCC}" srcOrd="0" destOrd="0" presId="urn:microsoft.com/office/officeart/2005/8/layout/default"/>
    <dgm:cxn modelId="{514C5E9E-3B46-49F0-9AA2-1B9606C5F854}" type="presOf" srcId="{C70254DD-9FD6-4DB0-A830-ED1BF6A65C90}" destId="{8E2729BD-0501-48F9-B010-5B7016561FE9}" srcOrd="0" destOrd="0" presId="urn:microsoft.com/office/officeart/2005/8/layout/default"/>
    <dgm:cxn modelId="{84816ADF-4934-4C1D-BED8-9920B17E23DB}" type="presOf" srcId="{E0869327-0154-4DDB-A9C5-DEB84D68C631}" destId="{0CAF68F9-BFE0-4D65-A2C0-EE76E6817D6D}" srcOrd="0" destOrd="0" presId="urn:microsoft.com/office/officeart/2005/8/layout/default"/>
    <dgm:cxn modelId="{ACD723F4-B1DC-42E3-8821-47A2600E5946}" srcId="{993BB94F-AEC6-44AD-9348-4E88223FBFD7}" destId="{E0869327-0154-4DDB-A9C5-DEB84D68C631}" srcOrd="1" destOrd="0" parTransId="{08F1DC3F-D07E-4E66-94AB-0CF09BAECCA8}" sibTransId="{BB68E33C-317F-427A-BC19-293E690D8CB4}"/>
    <dgm:cxn modelId="{0DBAFEFA-F824-439F-8BD3-23DE624C6076}" srcId="{993BB94F-AEC6-44AD-9348-4E88223FBFD7}" destId="{C70254DD-9FD6-4DB0-A830-ED1BF6A65C90}" srcOrd="0" destOrd="0" parTransId="{15B864A3-C2DB-48F3-88E9-658845BA9F11}" sibTransId="{5E419C5C-A379-44B1-AB52-5C7462A8A79B}"/>
    <dgm:cxn modelId="{948A0731-5AB9-4F19-80BD-3224F64E7E98}" type="presParOf" srcId="{EC13CDA7-8753-4D8D-9A2E-4D0934801CCC}" destId="{8E2729BD-0501-48F9-B010-5B7016561FE9}" srcOrd="0" destOrd="0" presId="urn:microsoft.com/office/officeart/2005/8/layout/default"/>
    <dgm:cxn modelId="{9399BAD1-267A-4F65-9FDE-B1E545C303FB}" type="presParOf" srcId="{EC13CDA7-8753-4D8D-9A2E-4D0934801CCC}" destId="{ACE089E9-FEA4-4640-94D1-FE270EE608A6}" srcOrd="1" destOrd="0" presId="urn:microsoft.com/office/officeart/2005/8/layout/default"/>
    <dgm:cxn modelId="{E2239429-1113-4C1B-B1B7-85CCBFF16DDB}" type="presParOf" srcId="{EC13CDA7-8753-4D8D-9A2E-4D0934801CCC}" destId="{0CAF68F9-BFE0-4D65-A2C0-EE76E6817D6D}" srcOrd="2" destOrd="0" presId="urn:microsoft.com/office/officeart/2005/8/layout/default"/>
    <dgm:cxn modelId="{E1438B13-D9D5-44E5-9C28-972266BD8B68}" type="presParOf" srcId="{EC13CDA7-8753-4D8D-9A2E-4D0934801CCC}" destId="{FE6948E2-5920-4D7D-BDC5-D163CA13527E}" srcOrd="3" destOrd="0" presId="urn:microsoft.com/office/officeart/2005/8/layout/default"/>
    <dgm:cxn modelId="{927D4F0B-900E-477E-8D39-C6271767BF8C}" type="presParOf" srcId="{EC13CDA7-8753-4D8D-9A2E-4D0934801CCC}" destId="{110FDD22-5689-45CB-BF58-DB7E0FC411BF}" srcOrd="4" destOrd="0" presId="urn:microsoft.com/office/officeart/2005/8/layout/default"/>
    <dgm:cxn modelId="{63315184-7C11-4420-A937-905C35AD11DC}" type="presParOf" srcId="{EC13CDA7-8753-4D8D-9A2E-4D0934801CCC}" destId="{B63E5CAA-4DA5-41E8-A0B8-0E2464EFF3EA}" srcOrd="5" destOrd="0" presId="urn:microsoft.com/office/officeart/2005/8/layout/default"/>
    <dgm:cxn modelId="{0CD72421-086A-468D-BA9F-6E6C6522ABFB}" type="presParOf" srcId="{EC13CDA7-8753-4D8D-9A2E-4D0934801CCC}" destId="{00845E7F-07B5-4C15-95F8-C41DB8D3C3A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CEB931-EDA3-4225-8B5F-48CC5580B34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57E3191-B2FF-4AAD-9178-AF70106B9168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Digitalizace</a:t>
          </a:r>
          <a:endParaRPr lang="en-US" b="1" dirty="0">
            <a:solidFill>
              <a:schemeClr val="tx1"/>
            </a:solidFill>
          </a:endParaRPr>
        </a:p>
      </dgm:t>
    </dgm:pt>
    <dgm:pt modelId="{451E4370-1343-4AF1-8A36-FD2F357987C1}" type="parTrans" cxnId="{F3B590B6-3985-47CE-A5D8-1D909B28B0E0}">
      <dgm:prSet/>
      <dgm:spPr/>
      <dgm:t>
        <a:bodyPr/>
        <a:lstStyle/>
        <a:p>
          <a:endParaRPr lang="en-US"/>
        </a:p>
      </dgm:t>
    </dgm:pt>
    <dgm:pt modelId="{25266DF2-7BF0-42B7-B7AC-B84A44ED3DCF}" type="sibTrans" cxnId="{F3B590B6-3985-47CE-A5D8-1D909B28B0E0}">
      <dgm:prSet/>
      <dgm:spPr/>
      <dgm:t>
        <a:bodyPr/>
        <a:lstStyle/>
        <a:p>
          <a:endParaRPr lang="en-US"/>
        </a:p>
      </dgm:t>
    </dgm:pt>
    <dgm:pt modelId="{896330E6-224D-4DFC-A870-34E7D6F38379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Big data</a:t>
          </a:r>
          <a:endParaRPr lang="en-US" b="1" dirty="0">
            <a:solidFill>
              <a:schemeClr val="tx1"/>
            </a:solidFill>
          </a:endParaRPr>
        </a:p>
      </dgm:t>
    </dgm:pt>
    <dgm:pt modelId="{5F91E998-7088-49BB-A68B-BE72DC132E1F}" type="parTrans" cxnId="{DE0D9861-7443-4E1E-8112-B898E238FF9C}">
      <dgm:prSet/>
      <dgm:spPr/>
      <dgm:t>
        <a:bodyPr/>
        <a:lstStyle/>
        <a:p>
          <a:endParaRPr lang="en-US"/>
        </a:p>
      </dgm:t>
    </dgm:pt>
    <dgm:pt modelId="{BDD78BF1-D39E-43FE-ADE9-6E55DF6A0B11}" type="sibTrans" cxnId="{DE0D9861-7443-4E1E-8112-B898E238FF9C}">
      <dgm:prSet/>
      <dgm:spPr/>
      <dgm:t>
        <a:bodyPr/>
        <a:lstStyle/>
        <a:p>
          <a:endParaRPr lang="en-US"/>
        </a:p>
      </dgm:t>
    </dgm:pt>
    <dgm:pt modelId="{6ACFAB24-8417-4307-AA14-88E164F04EA1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Robotizace</a:t>
          </a:r>
          <a:endParaRPr lang="en-US" b="1" dirty="0">
            <a:solidFill>
              <a:schemeClr val="tx1"/>
            </a:solidFill>
          </a:endParaRPr>
        </a:p>
      </dgm:t>
    </dgm:pt>
    <dgm:pt modelId="{F9AF7883-4908-42A3-A9FD-C913E44D9D99}" type="parTrans" cxnId="{51184B5A-CBD0-4E20-B948-F1204D395203}">
      <dgm:prSet/>
      <dgm:spPr/>
      <dgm:t>
        <a:bodyPr/>
        <a:lstStyle/>
        <a:p>
          <a:endParaRPr lang="en-US"/>
        </a:p>
      </dgm:t>
    </dgm:pt>
    <dgm:pt modelId="{4497E3E2-F769-4938-9E29-746B593D2805}" type="sibTrans" cxnId="{51184B5A-CBD0-4E20-B948-F1204D395203}">
      <dgm:prSet/>
      <dgm:spPr/>
      <dgm:t>
        <a:bodyPr/>
        <a:lstStyle/>
        <a:p>
          <a:endParaRPr lang="en-US"/>
        </a:p>
      </dgm:t>
    </dgm:pt>
    <dgm:pt modelId="{7ABA48DC-3E5C-438B-934D-09ACA18E439F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Umělá inteligence</a:t>
          </a:r>
          <a:endParaRPr lang="en-US" b="1" dirty="0">
            <a:solidFill>
              <a:schemeClr val="tx1"/>
            </a:solidFill>
          </a:endParaRPr>
        </a:p>
      </dgm:t>
    </dgm:pt>
    <dgm:pt modelId="{B49C1613-63D7-45FF-A036-5E729F38245D}" type="parTrans" cxnId="{9AAFB14E-2814-4FEA-91F0-F59F2F7F6908}">
      <dgm:prSet/>
      <dgm:spPr/>
      <dgm:t>
        <a:bodyPr/>
        <a:lstStyle/>
        <a:p>
          <a:endParaRPr lang="en-US"/>
        </a:p>
      </dgm:t>
    </dgm:pt>
    <dgm:pt modelId="{340AF32D-F08E-4C01-AC11-DD0FC977D85F}" type="sibTrans" cxnId="{9AAFB14E-2814-4FEA-91F0-F59F2F7F6908}">
      <dgm:prSet/>
      <dgm:spPr/>
      <dgm:t>
        <a:bodyPr/>
        <a:lstStyle/>
        <a:p>
          <a:endParaRPr lang="en-US"/>
        </a:p>
      </dgm:t>
    </dgm:pt>
    <dgm:pt modelId="{0B6B3E77-E6F9-4F3E-98A0-69A58B549855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Virtuální realita</a:t>
          </a:r>
          <a:endParaRPr lang="en-US" b="1" dirty="0">
            <a:solidFill>
              <a:schemeClr val="tx1"/>
            </a:solidFill>
          </a:endParaRPr>
        </a:p>
      </dgm:t>
    </dgm:pt>
    <dgm:pt modelId="{CF3A4EEA-BC9E-4112-A633-88D13C856FFF}" type="parTrans" cxnId="{231FE613-6DC1-4B0A-975F-1D0E3CFD7104}">
      <dgm:prSet/>
      <dgm:spPr/>
      <dgm:t>
        <a:bodyPr/>
        <a:lstStyle/>
        <a:p>
          <a:endParaRPr lang="en-US"/>
        </a:p>
      </dgm:t>
    </dgm:pt>
    <dgm:pt modelId="{FC9B1E20-646B-4747-B83D-B4DB82C4AA5B}" type="sibTrans" cxnId="{231FE613-6DC1-4B0A-975F-1D0E3CFD7104}">
      <dgm:prSet/>
      <dgm:spPr/>
      <dgm:t>
        <a:bodyPr/>
        <a:lstStyle/>
        <a:p>
          <a:endParaRPr lang="en-US"/>
        </a:p>
      </dgm:t>
    </dgm:pt>
    <dgm:pt modelId="{3396D936-C7AE-40E7-9D8B-B6EFF7A54D21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Cloudové systémy</a:t>
          </a:r>
          <a:endParaRPr lang="en-US" b="1" dirty="0">
            <a:solidFill>
              <a:schemeClr val="tx1"/>
            </a:solidFill>
          </a:endParaRPr>
        </a:p>
      </dgm:t>
    </dgm:pt>
    <dgm:pt modelId="{39C6CA99-8F0B-460E-AD18-6024E30B0D45}" type="parTrans" cxnId="{11F2D868-C66B-4FE5-87D9-89391D292075}">
      <dgm:prSet/>
      <dgm:spPr/>
      <dgm:t>
        <a:bodyPr/>
        <a:lstStyle/>
        <a:p>
          <a:endParaRPr lang="en-US"/>
        </a:p>
      </dgm:t>
    </dgm:pt>
    <dgm:pt modelId="{E2630B3F-8478-4425-BB1F-0034541A79B7}" type="sibTrans" cxnId="{11F2D868-C66B-4FE5-87D9-89391D292075}">
      <dgm:prSet/>
      <dgm:spPr/>
      <dgm:t>
        <a:bodyPr/>
        <a:lstStyle/>
        <a:p>
          <a:endParaRPr lang="en-US"/>
        </a:p>
      </dgm:t>
    </dgm:pt>
    <dgm:pt modelId="{2562AC1A-01A7-4808-BDE6-52652000E8A9}" type="pres">
      <dgm:prSet presAssocID="{8ACEB931-EDA3-4225-8B5F-48CC5580B342}" presName="diagram" presStyleCnt="0">
        <dgm:presLayoutVars>
          <dgm:dir/>
          <dgm:resizeHandles val="exact"/>
        </dgm:presLayoutVars>
      </dgm:prSet>
      <dgm:spPr/>
    </dgm:pt>
    <dgm:pt modelId="{79CE55C5-D8D7-44BC-8A1A-898D366CDD22}" type="pres">
      <dgm:prSet presAssocID="{E57E3191-B2FF-4AAD-9178-AF70106B9168}" presName="node" presStyleLbl="node1" presStyleIdx="0" presStyleCnt="6">
        <dgm:presLayoutVars>
          <dgm:bulletEnabled val="1"/>
        </dgm:presLayoutVars>
      </dgm:prSet>
      <dgm:spPr/>
    </dgm:pt>
    <dgm:pt modelId="{9BDC91BA-BD50-4E88-BDA2-655C783696C8}" type="pres">
      <dgm:prSet presAssocID="{25266DF2-7BF0-42B7-B7AC-B84A44ED3DCF}" presName="sibTrans" presStyleCnt="0"/>
      <dgm:spPr/>
    </dgm:pt>
    <dgm:pt modelId="{AC51954E-7D68-4A1A-9FA7-0B811BB0C98B}" type="pres">
      <dgm:prSet presAssocID="{896330E6-224D-4DFC-A870-34E7D6F38379}" presName="node" presStyleLbl="node1" presStyleIdx="1" presStyleCnt="6">
        <dgm:presLayoutVars>
          <dgm:bulletEnabled val="1"/>
        </dgm:presLayoutVars>
      </dgm:prSet>
      <dgm:spPr/>
    </dgm:pt>
    <dgm:pt modelId="{7FF2A1BD-833F-418F-97F8-425DBC5C925C}" type="pres">
      <dgm:prSet presAssocID="{BDD78BF1-D39E-43FE-ADE9-6E55DF6A0B11}" presName="sibTrans" presStyleCnt="0"/>
      <dgm:spPr/>
    </dgm:pt>
    <dgm:pt modelId="{5DF43A33-622A-439F-B335-50905DD3A5CA}" type="pres">
      <dgm:prSet presAssocID="{6ACFAB24-8417-4307-AA14-88E164F04EA1}" presName="node" presStyleLbl="node1" presStyleIdx="2" presStyleCnt="6">
        <dgm:presLayoutVars>
          <dgm:bulletEnabled val="1"/>
        </dgm:presLayoutVars>
      </dgm:prSet>
      <dgm:spPr/>
    </dgm:pt>
    <dgm:pt modelId="{7E37756D-73B8-4CC4-A3C4-DAC67AF6529D}" type="pres">
      <dgm:prSet presAssocID="{4497E3E2-F769-4938-9E29-746B593D2805}" presName="sibTrans" presStyleCnt="0"/>
      <dgm:spPr/>
    </dgm:pt>
    <dgm:pt modelId="{428FEDB6-8407-4DCB-9593-F26D36C1E711}" type="pres">
      <dgm:prSet presAssocID="{7ABA48DC-3E5C-438B-934D-09ACA18E439F}" presName="node" presStyleLbl="node1" presStyleIdx="3" presStyleCnt="6">
        <dgm:presLayoutVars>
          <dgm:bulletEnabled val="1"/>
        </dgm:presLayoutVars>
      </dgm:prSet>
      <dgm:spPr/>
    </dgm:pt>
    <dgm:pt modelId="{46BDA43B-1730-4962-8362-CC0147E06A2F}" type="pres">
      <dgm:prSet presAssocID="{340AF32D-F08E-4C01-AC11-DD0FC977D85F}" presName="sibTrans" presStyleCnt="0"/>
      <dgm:spPr/>
    </dgm:pt>
    <dgm:pt modelId="{8042C335-C225-4259-88A9-699D29DF8956}" type="pres">
      <dgm:prSet presAssocID="{0B6B3E77-E6F9-4F3E-98A0-69A58B549855}" presName="node" presStyleLbl="node1" presStyleIdx="4" presStyleCnt="6">
        <dgm:presLayoutVars>
          <dgm:bulletEnabled val="1"/>
        </dgm:presLayoutVars>
      </dgm:prSet>
      <dgm:spPr/>
    </dgm:pt>
    <dgm:pt modelId="{83C9EE72-04A2-4796-89B6-E05151FFD2BD}" type="pres">
      <dgm:prSet presAssocID="{FC9B1E20-646B-4747-B83D-B4DB82C4AA5B}" presName="sibTrans" presStyleCnt="0"/>
      <dgm:spPr/>
    </dgm:pt>
    <dgm:pt modelId="{B06DCA54-7EDB-4597-8622-16009CF28508}" type="pres">
      <dgm:prSet presAssocID="{3396D936-C7AE-40E7-9D8B-B6EFF7A54D21}" presName="node" presStyleLbl="node1" presStyleIdx="5" presStyleCnt="6">
        <dgm:presLayoutVars>
          <dgm:bulletEnabled val="1"/>
        </dgm:presLayoutVars>
      </dgm:prSet>
      <dgm:spPr/>
    </dgm:pt>
  </dgm:ptLst>
  <dgm:cxnLst>
    <dgm:cxn modelId="{2B27BE05-678B-4660-A213-15DA5F7ADBE9}" type="presOf" srcId="{3396D936-C7AE-40E7-9D8B-B6EFF7A54D21}" destId="{B06DCA54-7EDB-4597-8622-16009CF28508}" srcOrd="0" destOrd="0" presId="urn:microsoft.com/office/officeart/2005/8/layout/default"/>
    <dgm:cxn modelId="{7B390B06-56F6-49A4-9F27-C7C14661A212}" type="presOf" srcId="{8ACEB931-EDA3-4225-8B5F-48CC5580B342}" destId="{2562AC1A-01A7-4808-BDE6-52652000E8A9}" srcOrd="0" destOrd="0" presId="urn:microsoft.com/office/officeart/2005/8/layout/default"/>
    <dgm:cxn modelId="{1929B109-371F-46BB-8E67-F9A9F015566A}" type="presOf" srcId="{7ABA48DC-3E5C-438B-934D-09ACA18E439F}" destId="{428FEDB6-8407-4DCB-9593-F26D36C1E711}" srcOrd="0" destOrd="0" presId="urn:microsoft.com/office/officeart/2005/8/layout/default"/>
    <dgm:cxn modelId="{231FE613-6DC1-4B0A-975F-1D0E3CFD7104}" srcId="{8ACEB931-EDA3-4225-8B5F-48CC5580B342}" destId="{0B6B3E77-E6F9-4F3E-98A0-69A58B549855}" srcOrd="4" destOrd="0" parTransId="{CF3A4EEA-BC9E-4112-A633-88D13C856FFF}" sibTransId="{FC9B1E20-646B-4747-B83D-B4DB82C4AA5B}"/>
    <dgm:cxn modelId="{966C4733-1F14-41BA-959D-0E8C26A7EFBB}" type="presOf" srcId="{6ACFAB24-8417-4307-AA14-88E164F04EA1}" destId="{5DF43A33-622A-439F-B335-50905DD3A5CA}" srcOrd="0" destOrd="0" presId="urn:microsoft.com/office/officeart/2005/8/layout/default"/>
    <dgm:cxn modelId="{C9DC805B-DE2B-40F1-804C-517DA57088F5}" type="presOf" srcId="{0B6B3E77-E6F9-4F3E-98A0-69A58B549855}" destId="{8042C335-C225-4259-88A9-699D29DF8956}" srcOrd="0" destOrd="0" presId="urn:microsoft.com/office/officeart/2005/8/layout/default"/>
    <dgm:cxn modelId="{DE0D9861-7443-4E1E-8112-B898E238FF9C}" srcId="{8ACEB931-EDA3-4225-8B5F-48CC5580B342}" destId="{896330E6-224D-4DFC-A870-34E7D6F38379}" srcOrd="1" destOrd="0" parTransId="{5F91E998-7088-49BB-A68B-BE72DC132E1F}" sibTransId="{BDD78BF1-D39E-43FE-ADE9-6E55DF6A0B11}"/>
    <dgm:cxn modelId="{11F2D868-C66B-4FE5-87D9-89391D292075}" srcId="{8ACEB931-EDA3-4225-8B5F-48CC5580B342}" destId="{3396D936-C7AE-40E7-9D8B-B6EFF7A54D21}" srcOrd="5" destOrd="0" parTransId="{39C6CA99-8F0B-460E-AD18-6024E30B0D45}" sibTransId="{E2630B3F-8478-4425-BB1F-0034541A79B7}"/>
    <dgm:cxn modelId="{9AAFB14E-2814-4FEA-91F0-F59F2F7F6908}" srcId="{8ACEB931-EDA3-4225-8B5F-48CC5580B342}" destId="{7ABA48DC-3E5C-438B-934D-09ACA18E439F}" srcOrd="3" destOrd="0" parTransId="{B49C1613-63D7-45FF-A036-5E729F38245D}" sibTransId="{340AF32D-F08E-4C01-AC11-DD0FC977D85F}"/>
    <dgm:cxn modelId="{51184B5A-CBD0-4E20-B948-F1204D395203}" srcId="{8ACEB931-EDA3-4225-8B5F-48CC5580B342}" destId="{6ACFAB24-8417-4307-AA14-88E164F04EA1}" srcOrd="2" destOrd="0" parTransId="{F9AF7883-4908-42A3-A9FD-C913E44D9D99}" sibTransId="{4497E3E2-F769-4938-9E29-746B593D2805}"/>
    <dgm:cxn modelId="{FCC64B7B-B9EB-4918-AE03-EBF2B739D6DA}" type="presOf" srcId="{E57E3191-B2FF-4AAD-9178-AF70106B9168}" destId="{79CE55C5-D8D7-44BC-8A1A-898D366CDD22}" srcOrd="0" destOrd="0" presId="urn:microsoft.com/office/officeart/2005/8/layout/default"/>
    <dgm:cxn modelId="{1B10F293-B40C-4436-BE1E-AF866CFB8607}" type="presOf" srcId="{896330E6-224D-4DFC-A870-34E7D6F38379}" destId="{AC51954E-7D68-4A1A-9FA7-0B811BB0C98B}" srcOrd="0" destOrd="0" presId="urn:microsoft.com/office/officeart/2005/8/layout/default"/>
    <dgm:cxn modelId="{F3B590B6-3985-47CE-A5D8-1D909B28B0E0}" srcId="{8ACEB931-EDA3-4225-8B5F-48CC5580B342}" destId="{E57E3191-B2FF-4AAD-9178-AF70106B9168}" srcOrd="0" destOrd="0" parTransId="{451E4370-1343-4AF1-8A36-FD2F357987C1}" sibTransId="{25266DF2-7BF0-42B7-B7AC-B84A44ED3DCF}"/>
    <dgm:cxn modelId="{00744AAE-511D-4BAD-8ACE-72A369146153}" type="presParOf" srcId="{2562AC1A-01A7-4808-BDE6-52652000E8A9}" destId="{79CE55C5-D8D7-44BC-8A1A-898D366CDD22}" srcOrd="0" destOrd="0" presId="urn:microsoft.com/office/officeart/2005/8/layout/default"/>
    <dgm:cxn modelId="{95226778-F8E0-4BCF-8B5D-DFDA4E33526B}" type="presParOf" srcId="{2562AC1A-01A7-4808-BDE6-52652000E8A9}" destId="{9BDC91BA-BD50-4E88-BDA2-655C783696C8}" srcOrd="1" destOrd="0" presId="urn:microsoft.com/office/officeart/2005/8/layout/default"/>
    <dgm:cxn modelId="{DC8947AC-9575-4338-AB06-B11B116D4CDB}" type="presParOf" srcId="{2562AC1A-01A7-4808-BDE6-52652000E8A9}" destId="{AC51954E-7D68-4A1A-9FA7-0B811BB0C98B}" srcOrd="2" destOrd="0" presId="urn:microsoft.com/office/officeart/2005/8/layout/default"/>
    <dgm:cxn modelId="{E5B93287-612B-4A5C-A084-102F47014F60}" type="presParOf" srcId="{2562AC1A-01A7-4808-BDE6-52652000E8A9}" destId="{7FF2A1BD-833F-418F-97F8-425DBC5C925C}" srcOrd="3" destOrd="0" presId="urn:microsoft.com/office/officeart/2005/8/layout/default"/>
    <dgm:cxn modelId="{0DF6F1AB-8144-42CA-B25B-3725A53C4B26}" type="presParOf" srcId="{2562AC1A-01A7-4808-BDE6-52652000E8A9}" destId="{5DF43A33-622A-439F-B335-50905DD3A5CA}" srcOrd="4" destOrd="0" presId="urn:microsoft.com/office/officeart/2005/8/layout/default"/>
    <dgm:cxn modelId="{0EEA39D6-B394-4679-AB5A-D2381B87A01C}" type="presParOf" srcId="{2562AC1A-01A7-4808-BDE6-52652000E8A9}" destId="{7E37756D-73B8-4CC4-A3C4-DAC67AF6529D}" srcOrd="5" destOrd="0" presId="urn:microsoft.com/office/officeart/2005/8/layout/default"/>
    <dgm:cxn modelId="{AAC0F473-3C7C-4550-A27B-F4B3D60E4FCA}" type="presParOf" srcId="{2562AC1A-01A7-4808-BDE6-52652000E8A9}" destId="{428FEDB6-8407-4DCB-9593-F26D36C1E711}" srcOrd="6" destOrd="0" presId="urn:microsoft.com/office/officeart/2005/8/layout/default"/>
    <dgm:cxn modelId="{8C18A4B0-A41E-485E-875B-A9434E48DCEC}" type="presParOf" srcId="{2562AC1A-01A7-4808-BDE6-52652000E8A9}" destId="{46BDA43B-1730-4962-8362-CC0147E06A2F}" srcOrd="7" destOrd="0" presId="urn:microsoft.com/office/officeart/2005/8/layout/default"/>
    <dgm:cxn modelId="{B37FEF93-7CBF-4F57-B838-A325F6B3945F}" type="presParOf" srcId="{2562AC1A-01A7-4808-BDE6-52652000E8A9}" destId="{8042C335-C225-4259-88A9-699D29DF8956}" srcOrd="8" destOrd="0" presId="urn:microsoft.com/office/officeart/2005/8/layout/default"/>
    <dgm:cxn modelId="{EB071851-B5CA-43C8-AE55-65347FB05E15}" type="presParOf" srcId="{2562AC1A-01A7-4808-BDE6-52652000E8A9}" destId="{83C9EE72-04A2-4796-89B6-E05151FFD2BD}" srcOrd="9" destOrd="0" presId="urn:microsoft.com/office/officeart/2005/8/layout/default"/>
    <dgm:cxn modelId="{96669AB3-1C1B-4858-BDBF-09E7B7B8C7E0}" type="presParOf" srcId="{2562AC1A-01A7-4808-BDE6-52652000E8A9}" destId="{B06DCA54-7EDB-4597-8622-16009CF2850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EE536-4FBA-4A50-BA22-85F9D0CEBFD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D5FEEA-A4F2-45BF-89B5-C505154A9CA9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Doprava = jeden z největších klimatických problémů</a:t>
          </a:r>
          <a:endParaRPr lang="en-US" b="1" dirty="0">
            <a:solidFill>
              <a:schemeClr val="tx1"/>
            </a:solidFill>
          </a:endParaRPr>
        </a:p>
      </dgm:t>
    </dgm:pt>
    <dgm:pt modelId="{53F5E382-514B-4F3B-B95E-2612033D9BDA}" type="parTrans" cxnId="{E49E7BE3-0BFC-4F7A-964E-ADE2591607E7}">
      <dgm:prSet/>
      <dgm:spPr/>
      <dgm:t>
        <a:bodyPr/>
        <a:lstStyle/>
        <a:p>
          <a:endParaRPr lang="en-US"/>
        </a:p>
      </dgm:t>
    </dgm:pt>
    <dgm:pt modelId="{286DEB1B-1A3D-4B8B-86C0-76D066E95E8F}" type="sibTrans" cxnId="{E49E7BE3-0BFC-4F7A-964E-ADE2591607E7}">
      <dgm:prSet/>
      <dgm:spPr/>
      <dgm:t>
        <a:bodyPr/>
        <a:lstStyle/>
        <a:p>
          <a:endParaRPr lang="en-US"/>
        </a:p>
      </dgm:t>
    </dgm:pt>
    <dgm:pt modelId="{862754E3-25C2-4899-BA3B-18AC73059320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Nákladní vozidla představují 5 % vozidel silničního provozu – zodpovědné za 26 % uhlíkových emisí</a:t>
          </a:r>
          <a:endParaRPr lang="en-US" b="1" dirty="0">
            <a:solidFill>
              <a:schemeClr val="tx1"/>
            </a:solidFill>
          </a:endParaRPr>
        </a:p>
      </dgm:t>
    </dgm:pt>
    <dgm:pt modelId="{45BAD969-C8E7-46CA-8827-D9F18B865BF8}" type="parTrans" cxnId="{AB4C500E-9D82-495C-909B-C8D706382EE6}">
      <dgm:prSet/>
      <dgm:spPr/>
      <dgm:t>
        <a:bodyPr/>
        <a:lstStyle/>
        <a:p>
          <a:endParaRPr lang="en-US"/>
        </a:p>
      </dgm:t>
    </dgm:pt>
    <dgm:pt modelId="{E673C5E4-22E2-4CBD-AF64-62DF8556E7E9}" type="sibTrans" cxnId="{AB4C500E-9D82-495C-909B-C8D706382EE6}">
      <dgm:prSet/>
      <dgm:spPr/>
      <dgm:t>
        <a:bodyPr/>
        <a:lstStyle/>
        <a:p>
          <a:endParaRPr lang="en-US"/>
        </a:p>
      </dgm:t>
    </dgm:pt>
    <dgm:pt modelId="{3BCBD32B-707D-4D49-8349-C2D567A8B3FB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20 % jízd prázdných bez nákladu</a:t>
          </a:r>
          <a:endParaRPr lang="en-US" b="1" dirty="0">
            <a:solidFill>
              <a:schemeClr val="tx1"/>
            </a:solidFill>
          </a:endParaRPr>
        </a:p>
      </dgm:t>
    </dgm:pt>
    <dgm:pt modelId="{5DE370CA-A972-4226-A95F-24BB71EEDA28}" type="parTrans" cxnId="{1ED6784D-1C8B-4501-A4FE-886D7495FCB7}">
      <dgm:prSet/>
      <dgm:spPr/>
      <dgm:t>
        <a:bodyPr/>
        <a:lstStyle/>
        <a:p>
          <a:endParaRPr lang="en-US"/>
        </a:p>
      </dgm:t>
    </dgm:pt>
    <dgm:pt modelId="{A0810ECB-EE14-48B5-B423-BEBD635B982F}" type="sibTrans" cxnId="{1ED6784D-1C8B-4501-A4FE-886D7495FCB7}">
      <dgm:prSet/>
      <dgm:spPr/>
      <dgm:t>
        <a:bodyPr/>
        <a:lstStyle/>
        <a:p>
          <a:endParaRPr lang="en-US"/>
        </a:p>
      </dgm:t>
    </dgm:pt>
    <dgm:pt modelId="{568DD0E3-122E-4790-AD6A-1D6D5ADE65D9}">
      <dgm:prSet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Řešení = digitalizace – TMS programy pro řízení dopravy a inteligentní platformy</a:t>
          </a:r>
          <a:endParaRPr lang="en-US" b="1" dirty="0">
            <a:solidFill>
              <a:schemeClr val="tx1"/>
            </a:solidFill>
          </a:endParaRPr>
        </a:p>
      </dgm:t>
    </dgm:pt>
    <dgm:pt modelId="{9F1F396E-02EF-4F78-83BB-6CB741C05CF8}" type="parTrans" cxnId="{D9F9A5C6-C8CB-4A57-8DD4-51F5666A59D2}">
      <dgm:prSet/>
      <dgm:spPr/>
      <dgm:t>
        <a:bodyPr/>
        <a:lstStyle/>
        <a:p>
          <a:endParaRPr lang="en-US"/>
        </a:p>
      </dgm:t>
    </dgm:pt>
    <dgm:pt modelId="{125C5DE2-3259-4C43-8B58-725C2B89ACEB}" type="sibTrans" cxnId="{D9F9A5C6-C8CB-4A57-8DD4-51F5666A59D2}">
      <dgm:prSet/>
      <dgm:spPr/>
      <dgm:t>
        <a:bodyPr/>
        <a:lstStyle/>
        <a:p>
          <a:endParaRPr lang="en-US"/>
        </a:p>
      </dgm:t>
    </dgm:pt>
    <dgm:pt modelId="{A24F1F43-FADA-4ABA-98A8-1F34101F1895}" type="pres">
      <dgm:prSet presAssocID="{089EE536-4FBA-4A50-BA22-85F9D0CEBFD8}" presName="linear" presStyleCnt="0">
        <dgm:presLayoutVars>
          <dgm:animLvl val="lvl"/>
          <dgm:resizeHandles val="exact"/>
        </dgm:presLayoutVars>
      </dgm:prSet>
      <dgm:spPr/>
    </dgm:pt>
    <dgm:pt modelId="{7641412A-DC22-4936-AC97-608FA266F20B}" type="pres">
      <dgm:prSet presAssocID="{64D5FEEA-A4F2-45BF-89B5-C505154A9CA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16F8515-9C40-43BA-B053-514C05EAAB0F}" type="pres">
      <dgm:prSet presAssocID="{286DEB1B-1A3D-4B8B-86C0-76D066E95E8F}" presName="spacer" presStyleCnt="0"/>
      <dgm:spPr/>
    </dgm:pt>
    <dgm:pt modelId="{1595C4C5-CF5F-4B82-B204-56B9A8C3C4A1}" type="pres">
      <dgm:prSet presAssocID="{862754E3-25C2-4899-BA3B-18AC7305932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9F72B4-A689-4226-A1C4-6858CF94F791}" type="pres">
      <dgm:prSet presAssocID="{E673C5E4-22E2-4CBD-AF64-62DF8556E7E9}" presName="spacer" presStyleCnt="0"/>
      <dgm:spPr/>
    </dgm:pt>
    <dgm:pt modelId="{0412C9BB-F70F-4F26-B9E4-7A64AB039A55}" type="pres">
      <dgm:prSet presAssocID="{3BCBD32B-707D-4D49-8349-C2D567A8B3F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21C280-304A-4E4A-9640-2AB641F2B4C7}" type="pres">
      <dgm:prSet presAssocID="{A0810ECB-EE14-48B5-B423-BEBD635B982F}" presName="spacer" presStyleCnt="0"/>
      <dgm:spPr/>
    </dgm:pt>
    <dgm:pt modelId="{955688C3-4A60-4590-8865-1AC6E3CE1A4E}" type="pres">
      <dgm:prSet presAssocID="{568DD0E3-122E-4790-AD6A-1D6D5ADE65D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B4C500E-9D82-495C-909B-C8D706382EE6}" srcId="{089EE536-4FBA-4A50-BA22-85F9D0CEBFD8}" destId="{862754E3-25C2-4899-BA3B-18AC73059320}" srcOrd="1" destOrd="0" parTransId="{45BAD969-C8E7-46CA-8827-D9F18B865BF8}" sibTransId="{E673C5E4-22E2-4CBD-AF64-62DF8556E7E9}"/>
    <dgm:cxn modelId="{8B2AD818-BBBA-448A-B51F-65778A9D7587}" type="presOf" srcId="{862754E3-25C2-4899-BA3B-18AC73059320}" destId="{1595C4C5-CF5F-4B82-B204-56B9A8C3C4A1}" srcOrd="0" destOrd="0" presId="urn:microsoft.com/office/officeart/2005/8/layout/vList2"/>
    <dgm:cxn modelId="{4BFA0526-342E-4504-8903-9172BCB81B0D}" type="presOf" srcId="{568DD0E3-122E-4790-AD6A-1D6D5ADE65D9}" destId="{955688C3-4A60-4590-8865-1AC6E3CE1A4E}" srcOrd="0" destOrd="0" presId="urn:microsoft.com/office/officeart/2005/8/layout/vList2"/>
    <dgm:cxn modelId="{1ED6784D-1C8B-4501-A4FE-886D7495FCB7}" srcId="{089EE536-4FBA-4A50-BA22-85F9D0CEBFD8}" destId="{3BCBD32B-707D-4D49-8349-C2D567A8B3FB}" srcOrd="2" destOrd="0" parTransId="{5DE370CA-A972-4226-A95F-24BB71EEDA28}" sibTransId="{A0810ECB-EE14-48B5-B423-BEBD635B982F}"/>
    <dgm:cxn modelId="{D0F56FA0-088F-42C0-8D0F-AA7CDCD08FC1}" type="presOf" srcId="{3BCBD32B-707D-4D49-8349-C2D567A8B3FB}" destId="{0412C9BB-F70F-4F26-B9E4-7A64AB039A55}" srcOrd="0" destOrd="0" presId="urn:microsoft.com/office/officeart/2005/8/layout/vList2"/>
    <dgm:cxn modelId="{00C2BDB9-A26A-42DB-9817-2B13E85FDD6C}" type="presOf" srcId="{089EE536-4FBA-4A50-BA22-85F9D0CEBFD8}" destId="{A24F1F43-FADA-4ABA-98A8-1F34101F1895}" srcOrd="0" destOrd="0" presId="urn:microsoft.com/office/officeart/2005/8/layout/vList2"/>
    <dgm:cxn modelId="{D9F9A5C6-C8CB-4A57-8DD4-51F5666A59D2}" srcId="{089EE536-4FBA-4A50-BA22-85F9D0CEBFD8}" destId="{568DD0E3-122E-4790-AD6A-1D6D5ADE65D9}" srcOrd="3" destOrd="0" parTransId="{9F1F396E-02EF-4F78-83BB-6CB741C05CF8}" sibTransId="{125C5DE2-3259-4C43-8B58-725C2B89ACEB}"/>
    <dgm:cxn modelId="{2EB775CE-B8FC-4A16-9149-05DE76E056AD}" type="presOf" srcId="{64D5FEEA-A4F2-45BF-89B5-C505154A9CA9}" destId="{7641412A-DC22-4936-AC97-608FA266F20B}" srcOrd="0" destOrd="0" presId="urn:microsoft.com/office/officeart/2005/8/layout/vList2"/>
    <dgm:cxn modelId="{E49E7BE3-0BFC-4F7A-964E-ADE2591607E7}" srcId="{089EE536-4FBA-4A50-BA22-85F9D0CEBFD8}" destId="{64D5FEEA-A4F2-45BF-89B5-C505154A9CA9}" srcOrd="0" destOrd="0" parTransId="{53F5E382-514B-4F3B-B95E-2612033D9BDA}" sibTransId="{286DEB1B-1A3D-4B8B-86C0-76D066E95E8F}"/>
    <dgm:cxn modelId="{8F0A6CC6-0F85-489C-AB08-C2B857D221AC}" type="presParOf" srcId="{A24F1F43-FADA-4ABA-98A8-1F34101F1895}" destId="{7641412A-DC22-4936-AC97-608FA266F20B}" srcOrd="0" destOrd="0" presId="urn:microsoft.com/office/officeart/2005/8/layout/vList2"/>
    <dgm:cxn modelId="{B0FC6135-A248-4EA4-90C2-956D421835D5}" type="presParOf" srcId="{A24F1F43-FADA-4ABA-98A8-1F34101F1895}" destId="{016F8515-9C40-43BA-B053-514C05EAAB0F}" srcOrd="1" destOrd="0" presId="urn:microsoft.com/office/officeart/2005/8/layout/vList2"/>
    <dgm:cxn modelId="{7D996AFD-9479-49F9-A515-41CA065F46C3}" type="presParOf" srcId="{A24F1F43-FADA-4ABA-98A8-1F34101F1895}" destId="{1595C4C5-CF5F-4B82-B204-56B9A8C3C4A1}" srcOrd="2" destOrd="0" presId="urn:microsoft.com/office/officeart/2005/8/layout/vList2"/>
    <dgm:cxn modelId="{8057FA78-0427-4556-8A67-ED8D1355088F}" type="presParOf" srcId="{A24F1F43-FADA-4ABA-98A8-1F34101F1895}" destId="{AD9F72B4-A689-4226-A1C4-6858CF94F791}" srcOrd="3" destOrd="0" presId="urn:microsoft.com/office/officeart/2005/8/layout/vList2"/>
    <dgm:cxn modelId="{632A96B1-90EE-473E-9D0C-0A22665B692E}" type="presParOf" srcId="{A24F1F43-FADA-4ABA-98A8-1F34101F1895}" destId="{0412C9BB-F70F-4F26-B9E4-7A64AB039A55}" srcOrd="4" destOrd="0" presId="urn:microsoft.com/office/officeart/2005/8/layout/vList2"/>
    <dgm:cxn modelId="{41E913BF-A364-4665-AE77-26758A20275B}" type="presParOf" srcId="{A24F1F43-FADA-4ABA-98A8-1F34101F1895}" destId="{D921C280-304A-4E4A-9640-2AB641F2B4C7}" srcOrd="5" destOrd="0" presId="urn:microsoft.com/office/officeart/2005/8/layout/vList2"/>
    <dgm:cxn modelId="{D6BFCF94-E084-45F4-A5E9-5740B9B4273B}" type="presParOf" srcId="{A24F1F43-FADA-4ABA-98A8-1F34101F1895}" destId="{955688C3-4A60-4590-8865-1AC6E3CE1A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729BD-0501-48F9-B010-5B7016561FE9}">
      <dsp:nvSpPr>
        <dsp:cNvPr id="0" name=""/>
        <dsp:cNvSpPr/>
      </dsp:nvSpPr>
      <dsp:spPr>
        <a:xfrm>
          <a:off x="20361" y="730"/>
          <a:ext cx="3941435" cy="192330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</a:rPr>
            <a:t>Výrobní procesy optimalizovány v celém řetězci díky IT systémům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20361" y="730"/>
        <a:ext cx="3941435" cy="1923308"/>
      </dsp:txXfrm>
    </dsp:sp>
    <dsp:sp modelId="{0CAF68F9-BFE0-4D65-A2C0-EE76E6817D6D}">
      <dsp:nvSpPr>
        <dsp:cNvPr id="0" name=""/>
        <dsp:cNvSpPr/>
      </dsp:nvSpPr>
      <dsp:spPr>
        <a:xfrm>
          <a:off x="4282348" y="730"/>
          <a:ext cx="3893160" cy="19233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</a:rPr>
            <a:t>Fyzické prototypy lze nahradit virtuálním návrhem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4282348" y="730"/>
        <a:ext cx="3893160" cy="1923308"/>
      </dsp:txXfrm>
    </dsp:sp>
    <dsp:sp modelId="{110FDD22-5689-45CB-BF58-DB7E0FC411BF}">
      <dsp:nvSpPr>
        <dsp:cNvPr id="0" name=""/>
        <dsp:cNvSpPr/>
      </dsp:nvSpPr>
      <dsp:spPr>
        <a:xfrm>
          <a:off x="0" y="2261678"/>
          <a:ext cx="3904283" cy="1923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</a:rPr>
            <a:t>Lze vyrábět malé dávky dle individuálních požadavků 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0" y="2261678"/>
        <a:ext cx="3904283" cy="1923308"/>
      </dsp:txXfrm>
    </dsp:sp>
    <dsp:sp modelId="{00845E7F-07B5-4C15-95F8-C41DB8D3C3AA}">
      <dsp:nvSpPr>
        <dsp:cNvPr id="0" name=""/>
        <dsp:cNvSpPr/>
      </dsp:nvSpPr>
      <dsp:spPr>
        <a:xfrm>
          <a:off x="4308970" y="2244590"/>
          <a:ext cx="3802765" cy="194748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1" kern="1200" dirty="0">
              <a:solidFill>
                <a:schemeClr val="tx1"/>
              </a:solidFill>
            </a:rPr>
            <a:t>Flexibilní a efektivní výrobní proces díky vzájemné komunikaci robotů</a:t>
          </a:r>
          <a:endParaRPr lang="en-US" sz="3000" b="1" kern="1200" dirty="0">
            <a:solidFill>
              <a:schemeClr val="tx1"/>
            </a:solidFill>
          </a:endParaRPr>
        </a:p>
      </dsp:txBody>
      <dsp:txXfrm>
        <a:off x="4308970" y="2244590"/>
        <a:ext cx="3802765" cy="1947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E55C5-D8D7-44BC-8A1A-898D366CDD22}">
      <dsp:nvSpPr>
        <dsp:cNvPr id="0" name=""/>
        <dsp:cNvSpPr/>
      </dsp:nvSpPr>
      <dsp:spPr>
        <a:xfrm>
          <a:off x="0" y="179916"/>
          <a:ext cx="2561209" cy="15367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Digitalizace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0" y="179916"/>
        <a:ext cx="2561209" cy="1536725"/>
      </dsp:txXfrm>
    </dsp:sp>
    <dsp:sp modelId="{AC51954E-7D68-4A1A-9FA7-0B811BB0C98B}">
      <dsp:nvSpPr>
        <dsp:cNvPr id="0" name=""/>
        <dsp:cNvSpPr/>
      </dsp:nvSpPr>
      <dsp:spPr>
        <a:xfrm>
          <a:off x="2817330" y="179916"/>
          <a:ext cx="2561209" cy="1536725"/>
        </a:xfrm>
        <a:prstGeom prst="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Big data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2817330" y="179916"/>
        <a:ext cx="2561209" cy="1536725"/>
      </dsp:txXfrm>
    </dsp:sp>
    <dsp:sp modelId="{5DF43A33-622A-439F-B335-50905DD3A5CA}">
      <dsp:nvSpPr>
        <dsp:cNvPr id="0" name=""/>
        <dsp:cNvSpPr/>
      </dsp:nvSpPr>
      <dsp:spPr>
        <a:xfrm>
          <a:off x="5634661" y="179916"/>
          <a:ext cx="2561209" cy="1536725"/>
        </a:xfrm>
        <a:prstGeom prst="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Robotizace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5634661" y="179916"/>
        <a:ext cx="2561209" cy="1536725"/>
      </dsp:txXfrm>
    </dsp:sp>
    <dsp:sp modelId="{428FEDB6-8407-4DCB-9593-F26D36C1E711}">
      <dsp:nvSpPr>
        <dsp:cNvPr id="0" name=""/>
        <dsp:cNvSpPr/>
      </dsp:nvSpPr>
      <dsp:spPr>
        <a:xfrm>
          <a:off x="0" y="1972762"/>
          <a:ext cx="2561209" cy="1536725"/>
        </a:xfrm>
        <a:prstGeom prst="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Umělá inteligence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0" y="1972762"/>
        <a:ext cx="2561209" cy="1536725"/>
      </dsp:txXfrm>
    </dsp:sp>
    <dsp:sp modelId="{8042C335-C225-4259-88A9-699D29DF8956}">
      <dsp:nvSpPr>
        <dsp:cNvPr id="0" name=""/>
        <dsp:cNvSpPr/>
      </dsp:nvSpPr>
      <dsp:spPr>
        <a:xfrm>
          <a:off x="2817330" y="1972762"/>
          <a:ext cx="2561209" cy="1536725"/>
        </a:xfrm>
        <a:prstGeom prst="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Virtuální realita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2817330" y="1972762"/>
        <a:ext cx="2561209" cy="1536725"/>
      </dsp:txXfrm>
    </dsp:sp>
    <dsp:sp modelId="{B06DCA54-7EDB-4597-8622-16009CF28508}">
      <dsp:nvSpPr>
        <dsp:cNvPr id="0" name=""/>
        <dsp:cNvSpPr/>
      </dsp:nvSpPr>
      <dsp:spPr>
        <a:xfrm>
          <a:off x="5634661" y="1972762"/>
          <a:ext cx="2561209" cy="153672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dirty="0">
              <a:solidFill>
                <a:schemeClr val="tx1"/>
              </a:solidFill>
            </a:rPr>
            <a:t>Cloudové systémy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5634661" y="1972762"/>
        <a:ext cx="2561209" cy="1536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1412A-DC22-4936-AC97-608FA266F20B}">
      <dsp:nvSpPr>
        <dsp:cNvPr id="0" name=""/>
        <dsp:cNvSpPr/>
      </dsp:nvSpPr>
      <dsp:spPr>
        <a:xfrm>
          <a:off x="0" y="103212"/>
          <a:ext cx="5894244" cy="13985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Doprava = jeden z největších klimatických problémů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68270" y="171482"/>
        <a:ext cx="5757704" cy="1261975"/>
      </dsp:txXfrm>
    </dsp:sp>
    <dsp:sp modelId="{1595C4C5-CF5F-4B82-B204-56B9A8C3C4A1}">
      <dsp:nvSpPr>
        <dsp:cNvPr id="0" name=""/>
        <dsp:cNvSpPr/>
      </dsp:nvSpPr>
      <dsp:spPr>
        <a:xfrm>
          <a:off x="0" y="1573727"/>
          <a:ext cx="5894244" cy="139851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Nákladní vozidla představují 5 % vozidel silničního provozu – zodpovědné za 26 % uhlíkových emisí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68270" y="1641997"/>
        <a:ext cx="5757704" cy="1261975"/>
      </dsp:txXfrm>
    </dsp:sp>
    <dsp:sp modelId="{0412C9BB-F70F-4F26-B9E4-7A64AB039A55}">
      <dsp:nvSpPr>
        <dsp:cNvPr id="0" name=""/>
        <dsp:cNvSpPr/>
      </dsp:nvSpPr>
      <dsp:spPr>
        <a:xfrm>
          <a:off x="0" y="3044243"/>
          <a:ext cx="5894244" cy="139851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20 % jízd prázdných bez nákladu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68270" y="3112513"/>
        <a:ext cx="5757704" cy="1261975"/>
      </dsp:txXfrm>
    </dsp:sp>
    <dsp:sp modelId="{955688C3-4A60-4590-8865-1AC6E3CE1A4E}">
      <dsp:nvSpPr>
        <dsp:cNvPr id="0" name=""/>
        <dsp:cNvSpPr/>
      </dsp:nvSpPr>
      <dsp:spPr>
        <a:xfrm>
          <a:off x="0" y="4514759"/>
          <a:ext cx="5894244" cy="139851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dirty="0">
              <a:solidFill>
                <a:schemeClr val="tx1"/>
              </a:solidFill>
            </a:rPr>
            <a:t>Řešení = digitalizace – TMS programy pro řízení dopravy a inteligentní platformy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68270" y="4583029"/>
        <a:ext cx="5757704" cy="1261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6F3F0-7A13-4C4C-979E-BFE2397BEC54}" type="datetimeFigureOut">
              <a:rPr lang="cs-CZ" smtClean="0"/>
              <a:pPr/>
              <a:t>22.04.2022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D5F38-733D-4687-9032-821AED1C8C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44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pPr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jevit.cz/co-jsou-big-data-a-k-cemu-jsou-dobra-t157688" TargetMode="External"/><Relationship Id="rId2" Type="http://schemas.openxmlformats.org/officeDocument/2006/relationships/hyperlink" Target="https://www.technickytydenik.cz/rubriky/ekonomika-byznys/od-1-%20prumyslove-revoluce-ke-4_3100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arl.europa.eu/news/cs/headlines/society/20200827STO85804/umela-inteligence-definice-a-vyuziti" TargetMode="External"/><Relationship Id="rId4" Type="http://schemas.openxmlformats.org/officeDocument/2006/relationships/hyperlink" Target="https://www.europarl.europa.eu/news/cs/headlines/society/20200918STO87404/umela-inteligence-jake-jsou-vyhody-a-nevyhod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.eu/cz/blog/logistika-4-0/tms-4-0-co-to-znamena/" TargetMode="External"/><Relationship Id="rId2" Type="http://schemas.openxmlformats.org/officeDocument/2006/relationships/hyperlink" Target="https://www.czechsight.cz/robot-flippy-s-umelou-inteligenci-posouva-hranice-moderni-kuchy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ans.eu/cz/blog/logistika-4-0/zelena-logistika-prostrednictvim-digitalizac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startups.com/2020/02/28/flippy-robot-new-burger-chef-makes-3-hour-never-takes-vacation/" TargetMode="External"/><Relationship Id="rId2" Type="http://schemas.openxmlformats.org/officeDocument/2006/relationships/hyperlink" Target="https://medium.com/edtech-kisk/pr%C5%AFmysl-4-0-vzd%C4%9Bl%C3%A1v%C3%A1n%C3%AD-4-0-d3ee334cb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scoop.it/2018/04/19/market-intelligence-leverage-information-beat-competitio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pcb.com/internet-trend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3440" y="4081670"/>
            <a:ext cx="7438701" cy="2504661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000" b="1" cap="all" dirty="0">
              <a:latin typeface="Tw Cen MT" panose="020B0602020104020603" pitchFamily="34" charset="-18"/>
              <a:cs typeface="Arial" pitchFamily="34" charset="0"/>
            </a:endParaRPr>
          </a:p>
          <a:p>
            <a:pPr algn="l"/>
            <a:endParaRPr lang="cs-CZ" sz="2000" b="1" cap="all" dirty="0">
              <a:latin typeface="Tw Cen MT" panose="020B0602020104020603" pitchFamily="34" charset="-18"/>
              <a:cs typeface="Arial" pitchFamily="34" charset="0"/>
            </a:endParaRPr>
          </a:p>
          <a:p>
            <a:pPr algn="l"/>
            <a:r>
              <a:rPr lang="cs-CZ" sz="3400" b="1" dirty="0">
                <a:latin typeface="+mn-lt"/>
              </a:rPr>
              <a:t>Autor:</a:t>
            </a:r>
            <a:r>
              <a:rPr lang="cs-CZ" sz="3400" dirty="0">
                <a:latin typeface="+mn-lt"/>
              </a:rPr>
              <a:t>							Bc. Simona Látalová</a:t>
            </a:r>
          </a:p>
          <a:p>
            <a:pPr algn="l"/>
            <a:r>
              <a:rPr lang="cs-CZ" sz="3400" b="1" dirty="0">
                <a:latin typeface="+mn-lt"/>
              </a:rPr>
              <a:t>Osobní číslo studenta:		</a:t>
            </a:r>
            <a:r>
              <a:rPr lang="cs-CZ" sz="3400" dirty="0">
                <a:latin typeface="+mn-lt"/>
              </a:rPr>
              <a:t>7879 						</a:t>
            </a:r>
          </a:p>
          <a:p>
            <a:pPr algn="l"/>
            <a:r>
              <a:rPr lang="cs-CZ" sz="3400" b="1" dirty="0">
                <a:latin typeface="+mn-lt"/>
              </a:rPr>
              <a:t>Forma studia:</a:t>
            </a:r>
            <a:r>
              <a:rPr lang="cs-CZ" sz="3400" dirty="0">
                <a:latin typeface="+mn-lt"/>
              </a:rPr>
              <a:t>					prezenční</a:t>
            </a:r>
          </a:p>
          <a:p>
            <a:pPr algn="l"/>
            <a:r>
              <a:rPr lang="cs-CZ" sz="3400" b="1" dirty="0">
                <a:latin typeface="+mn-lt"/>
              </a:rPr>
              <a:t>Ročník:						</a:t>
            </a:r>
            <a:r>
              <a:rPr lang="cs-CZ" sz="3400" dirty="0">
                <a:latin typeface="+mn-lt"/>
              </a:rPr>
              <a:t>2. ročník</a:t>
            </a:r>
          </a:p>
          <a:p>
            <a:pPr algn="l"/>
            <a:r>
              <a:rPr lang="cs-CZ" sz="3400" b="1" dirty="0">
                <a:latin typeface="+mn-lt"/>
              </a:rPr>
              <a:t>E-mail:							</a:t>
            </a:r>
            <a:r>
              <a:rPr lang="cs-CZ" sz="3400" dirty="0">
                <a:latin typeface="+mn-lt"/>
              </a:rPr>
              <a:t>M20027@studenti.mvso.cz</a:t>
            </a:r>
          </a:p>
          <a:p>
            <a:pPr algn="l"/>
            <a:r>
              <a:rPr lang="cs-CZ" sz="3400" b="1" dirty="0">
                <a:latin typeface="+mn-lt"/>
              </a:rPr>
              <a:t>Akademický rok:				</a:t>
            </a:r>
            <a:r>
              <a:rPr lang="cs-CZ" sz="3400" dirty="0">
                <a:latin typeface="+mn-lt"/>
              </a:rPr>
              <a:t>2021/2022</a:t>
            </a:r>
            <a:endParaRPr lang="en-US" sz="3400" b="1" dirty="0">
              <a:latin typeface="+mn-lt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B6EFA0A-5684-44FD-A8F0-63322BAC3DE9}"/>
              </a:ext>
            </a:extLst>
          </p:cNvPr>
          <p:cNvSpPr txBox="1"/>
          <p:nvPr/>
        </p:nvSpPr>
        <p:spPr>
          <a:xfrm>
            <a:off x="1301859" y="2425147"/>
            <a:ext cx="65402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Calisto MT" panose="02040603050505030304" pitchFamily="18" charset="0"/>
              </a:rPr>
              <a:t>Průmysl 4.0 a logistický management</a:t>
            </a: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73B68-AF9A-411B-B562-A1AFF0FEB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6795"/>
            <a:ext cx="8229600" cy="1143000"/>
          </a:xfrm>
        </p:spPr>
        <p:txBody>
          <a:bodyPr/>
          <a:lstStyle/>
          <a:p>
            <a:r>
              <a:rPr lang="cs-CZ" b="1" dirty="0">
                <a:latin typeface="Calisto MT" panose="02040603050505030304" pitchFamily="18" charset="0"/>
              </a:rPr>
              <a:t>Umělá inteligence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5E6C41-5C0C-424A-B6AF-E6FA02F32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Schopnost strojů napodobit lidské chování – učení se, uvažování, plánování, kreativita</a:t>
            </a:r>
          </a:p>
          <a:p>
            <a:r>
              <a:rPr lang="cs-CZ" dirty="0"/>
              <a:t>Technické systémy mají možnost reagovat vněmy, řešit problémy, naplňovat cíle</a:t>
            </a:r>
          </a:p>
          <a:p>
            <a:r>
              <a:rPr lang="cs-CZ" dirty="0"/>
              <a:t>Systémy jsou schopny pracovat samostatně a přizpůsobovat svá jednání</a:t>
            </a:r>
          </a:p>
        </p:txBody>
      </p:sp>
    </p:spTree>
    <p:extLst>
      <p:ext uri="{BB962C8B-B14F-4D97-AF65-F5344CB8AC3E}">
        <p14:creationId xmlns:p14="http://schemas.microsoft.com/office/powerpoint/2010/main" val="1317334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6A92E-7888-4915-BDFE-60DA0F86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0290"/>
            <a:ext cx="8229600" cy="1143000"/>
          </a:xfrm>
        </p:spPr>
        <p:txBody>
          <a:bodyPr/>
          <a:lstStyle/>
          <a:p>
            <a:r>
              <a:rPr lang="cs-CZ" b="1" dirty="0">
                <a:latin typeface="Calisto MT" panose="02040603050505030304" pitchFamily="18" charset="0"/>
              </a:rPr>
              <a:t>Umělá inteligence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00F7B-8855-4165-AB5A-C69A46F7B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3863010" cy="4983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		Výhody</a:t>
            </a:r>
          </a:p>
          <a:p>
            <a:r>
              <a:rPr lang="cs-CZ" sz="2800" dirty="0"/>
              <a:t>Zlepšení zdravotní péče</a:t>
            </a:r>
          </a:p>
          <a:p>
            <a:r>
              <a:rPr lang="cs-CZ" sz="2800" dirty="0"/>
              <a:t>Bezpečnější auta</a:t>
            </a:r>
          </a:p>
          <a:p>
            <a:r>
              <a:rPr lang="cs-CZ" sz="2800" dirty="0"/>
              <a:t>Snadnější získávání informací</a:t>
            </a:r>
          </a:p>
          <a:p>
            <a:r>
              <a:rPr lang="cs-CZ" sz="2800" dirty="0"/>
              <a:t>Optimalizace v podnicích</a:t>
            </a:r>
          </a:p>
          <a:p>
            <a:r>
              <a:rPr lang="cs-CZ" sz="2800" dirty="0"/>
              <a:t>Prevence dezinformací</a:t>
            </a:r>
          </a:p>
          <a:p>
            <a:r>
              <a:rPr lang="cs-CZ" sz="2800" dirty="0"/>
              <a:t>Prevence kriminality			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F80126C-1233-4FFA-BCBA-9CD42A638C39}"/>
              </a:ext>
            </a:extLst>
          </p:cNvPr>
          <p:cNvSpPr txBox="1"/>
          <p:nvPr/>
        </p:nvSpPr>
        <p:spPr>
          <a:xfrm>
            <a:off x="4982816" y="1417638"/>
            <a:ext cx="370398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		Nevýhody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Odpovědnost – kdo ponese vinu za škody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Záměrné či neúmyslné ovlivnění dat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Dopad na pracovní místa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Bezpečnostní rizika – zneužití či </a:t>
            </a:r>
            <a:r>
              <a:rPr lang="cs-CZ" sz="2800" dirty="0" err="1"/>
              <a:t>hacknutí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69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31AEB-59D7-4090-9A90-60FBDD301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5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latin typeface="Calisto MT" panose="02040603050505030304" pitchFamily="18" charset="0"/>
              </a:rPr>
              <a:t>Robot </a:t>
            </a:r>
            <a:r>
              <a:rPr lang="cs-CZ" sz="4400" b="1" dirty="0" err="1">
                <a:latin typeface="Calisto MT" panose="02040603050505030304" pitchFamily="18" charset="0"/>
              </a:rPr>
              <a:t>Flippy</a:t>
            </a:r>
            <a:r>
              <a:rPr lang="cs-CZ" sz="4400" b="1" dirty="0">
                <a:latin typeface="Calisto MT" panose="02040603050505030304" pitchFamily="18" charset="0"/>
              </a:rPr>
              <a:t> (</a:t>
            </a:r>
            <a:r>
              <a:rPr lang="cs-CZ" sz="4400" b="1" dirty="0" err="1">
                <a:latin typeface="Calisto MT" panose="02040603050505030304" pitchFamily="18" charset="0"/>
              </a:rPr>
              <a:t>Miso</a:t>
            </a:r>
            <a:r>
              <a:rPr lang="cs-CZ" sz="4400" b="1" dirty="0">
                <a:latin typeface="Calisto MT" panose="02040603050505030304" pitchFamily="18" charset="0"/>
              </a:rPr>
              <a:t> </a:t>
            </a:r>
            <a:r>
              <a:rPr lang="cs-CZ" sz="4400" b="1" dirty="0" err="1">
                <a:latin typeface="Calisto MT" panose="02040603050505030304" pitchFamily="18" charset="0"/>
              </a:rPr>
              <a:t>Robotics</a:t>
            </a:r>
            <a:r>
              <a:rPr lang="cs-CZ" sz="4400" b="1" dirty="0">
                <a:latin typeface="Calisto MT" panose="02040603050505030304" pitchFamily="18" charset="0"/>
              </a:rPr>
              <a:t>)</a:t>
            </a:r>
            <a:br>
              <a:rPr lang="cs-CZ" sz="4400" b="1" dirty="0">
                <a:latin typeface="Calisto MT" panose="0204060305050503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F823A9-AAFD-4CF5-A6D1-A10CC2166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" y="1166018"/>
            <a:ext cx="8229600" cy="4525963"/>
          </a:xfrm>
        </p:spPr>
        <p:txBody>
          <a:bodyPr/>
          <a:lstStyle/>
          <a:p>
            <a:r>
              <a:rPr lang="cs-CZ" sz="3200" dirty="0"/>
              <a:t>Posouvá hranice moderní kuchyně</a:t>
            </a:r>
          </a:p>
          <a:p>
            <a:r>
              <a:rPr lang="cs-CZ" sz="3200" dirty="0"/>
              <a:t>Přepracování a zefektivnění způsobů přípravy a servírování jídel</a:t>
            </a:r>
          </a:p>
          <a:p>
            <a:r>
              <a:rPr lang="cs-CZ" sz="3200" dirty="0"/>
              <a:t>Robot již uvařil 18 000 kg smaženého jídla</a:t>
            </a:r>
          </a:p>
          <a:p>
            <a:r>
              <a:rPr lang="cs-CZ" sz="3200" dirty="0"/>
              <a:t>Všestranné řešení v přípravě jídel – práce se všemi druhy fritéz a grilů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0B2B0A-9418-4976-B66E-0CBBE3FEB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46" b="383"/>
          <a:stretch/>
        </p:blipFill>
        <p:spPr>
          <a:xfrm>
            <a:off x="1361678" y="4412980"/>
            <a:ext cx="6629383" cy="269018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025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1A8A6-B1F3-48F2-AA01-FE52E9DB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Calisto MT" panose="02040603050505030304" pitchFamily="18" charset="0"/>
              </a:rPr>
              <a:t>Vliv průmyslu 4.0 na logistický management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74C59-0127-4C37-A3FA-1FEFC3FDC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Automatizace</a:t>
            </a:r>
          </a:p>
          <a:p>
            <a:r>
              <a:rPr lang="cs-CZ" dirty="0"/>
              <a:t>Zlepšování výkonnosti logistiky</a:t>
            </a:r>
          </a:p>
          <a:p>
            <a:r>
              <a:rPr lang="cs-CZ" dirty="0"/>
              <a:t>Zkrácené doby plánování</a:t>
            </a:r>
          </a:p>
          <a:p>
            <a:r>
              <a:rPr lang="cs-CZ" dirty="0"/>
              <a:t>Preskriptivní analytika – odhaluje co a kdy se stane</a:t>
            </a:r>
          </a:p>
          <a:p>
            <a:r>
              <a:rPr lang="cs-CZ" dirty="0"/>
              <a:t>Digitalizace dokumentace</a:t>
            </a:r>
          </a:p>
          <a:p>
            <a:r>
              <a:rPr lang="cs-CZ" b="1" dirty="0"/>
              <a:t>Zelená logistika</a:t>
            </a:r>
          </a:p>
        </p:txBody>
      </p:sp>
    </p:spTree>
    <p:extLst>
      <p:ext uri="{BB962C8B-B14F-4D97-AF65-F5344CB8AC3E}">
        <p14:creationId xmlns:p14="http://schemas.microsoft.com/office/powerpoint/2010/main" val="386849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008F55-DE42-4DA2-84AE-8FE44BC2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4436"/>
            <a:ext cx="2975471" cy="550468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Calisto MT" panose="02040603050505030304" pitchFamily="18" charset="0"/>
              </a:rPr>
              <a:t>Zelená logistika</a:t>
            </a:r>
            <a:br>
              <a:rPr lang="cs-CZ" b="1" dirty="0">
                <a:solidFill>
                  <a:srgbClr val="00B050"/>
                </a:solidFill>
                <a:latin typeface="Calisto MT" panose="02040603050505030304" pitchFamily="18" charset="0"/>
              </a:rPr>
            </a:br>
            <a:r>
              <a:rPr lang="cs-CZ" b="1" dirty="0">
                <a:latin typeface="Calisto MT" panose="02040603050505030304" pitchFamily="18" charset="0"/>
              </a:rPr>
              <a:t>- doprava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A7D0E91-2381-6A8E-53DF-113307CFC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124497"/>
              </p:ext>
            </p:extLst>
          </p:nvPr>
        </p:nvGraphicFramePr>
        <p:xfrm>
          <a:off x="3130486" y="516835"/>
          <a:ext cx="5894244" cy="601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46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179C95-68D3-4E2B-83C8-0A302702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3623954"/>
            <a:ext cx="2709655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900" b="1" dirty="0">
                <a:latin typeface="Calisto MT" panose="02040603050505030304" pitchFamily="18" charset="0"/>
              </a:rPr>
              <a:t>TMS (</a:t>
            </a:r>
            <a:r>
              <a:rPr lang="cs-CZ" sz="2900" b="1" dirty="0" err="1">
                <a:latin typeface="Calisto MT" panose="02040603050505030304" pitchFamily="18" charset="0"/>
              </a:rPr>
              <a:t>transportation</a:t>
            </a:r>
            <a:r>
              <a:rPr lang="cs-CZ" sz="2900" b="1" dirty="0">
                <a:latin typeface="Calisto MT" panose="02040603050505030304" pitchFamily="18" charset="0"/>
              </a:rPr>
              <a:t> management </a:t>
            </a:r>
            <a:r>
              <a:rPr lang="cs-CZ" sz="2900" b="1" dirty="0" err="1">
                <a:latin typeface="Calisto MT" panose="02040603050505030304" pitchFamily="18" charset="0"/>
              </a:rPr>
              <a:t>system</a:t>
            </a:r>
            <a:r>
              <a:rPr lang="cs-CZ" sz="2900" b="1" dirty="0">
                <a:latin typeface="Calisto MT" panose="02040603050505030304" pitchFamily="18" charset="0"/>
              </a:rPr>
              <a:t>)</a:t>
            </a:r>
          </a:p>
        </p:txBody>
      </p:sp>
      <p:pic>
        <p:nvPicPr>
          <p:cNvPr id="5" name="Picture 4" descr="Cargo shipping containers in a pile and on a semi-truck at a harbour">
            <a:extLst>
              <a:ext uri="{FF2B5EF4-FFF2-40B4-BE49-F238E27FC236}">
                <a16:creationId xmlns:a16="http://schemas.microsoft.com/office/drawing/2014/main" id="{069E546D-4693-3E37-E5D0-47F76A265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95" b="15099"/>
          <a:stretch/>
        </p:blipFill>
        <p:spPr>
          <a:xfrm>
            <a:off x="20" y="-768616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D0E891-F35A-44D4-9E45-09969EF3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925" y="2941987"/>
            <a:ext cx="6400800" cy="3816622"/>
          </a:xfrm>
        </p:spPr>
        <p:txBody>
          <a:bodyPr anchor="ctr">
            <a:normAutofit/>
          </a:bodyPr>
          <a:lstStyle/>
          <a:p>
            <a:r>
              <a:rPr lang="cs-CZ" sz="2400" dirty="0"/>
              <a:t>Integruje veškeré nástroje potřebné v dopravní společnosti: objednání, faktury, komunikace, monitoring, zprávy apod.</a:t>
            </a:r>
          </a:p>
          <a:p>
            <a:r>
              <a:rPr lang="cs-CZ" sz="2400" dirty="0"/>
              <a:t>Umožňuje flexibilní vyhledávání nákladu a nabídek vozidel</a:t>
            </a:r>
          </a:p>
          <a:p>
            <a:r>
              <a:rPr lang="cs-CZ" sz="2400" dirty="0"/>
              <a:t>Digitální spolupráce s celou dopravní komunitou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0513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argo shipping containers in a pile and on a semi-truck at a harbour">
            <a:extLst>
              <a:ext uri="{FF2B5EF4-FFF2-40B4-BE49-F238E27FC236}">
                <a16:creationId xmlns:a16="http://schemas.microsoft.com/office/drawing/2014/main" id="{0D440804-3D58-4B92-91B2-EA0EE12DD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94" b="15199"/>
          <a:stretch/>
        </p:blipFill>
        <p:spPr>
          <a:xfrm>
            <a:off x="20" y="-1855302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5FC813-97A3-41CA-BF39-761760DE2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23" y="2716696"/>
            <a:ext cx="7960412" cy="3048000"/>
          </a:xfrm>
        </p:spPr>
        <p:txBody>
          <a:bodyPr anchor="ctr">
            <a:normAutofit/>
          </a:bodyPr>
          <a:lstStyle/>
          <a:p>
            <a:r>
              <a:rPr lang="cs-CZ" sz="2800" dirty="0"/>
              <a:t>Monitoring nákladu v reálném čase</a:t>
            </a:r>
          </a:p>
          <a:p>
            <a:r>
              <a:rPr lang="cs-CZ" sz="2800" dirty="0"/>
              <a:t>Na základě algoritmu lze vybrat dopravní společnost, která je nejblíže místu nakládky, vlastní příslušný certifikát, je plně pojištěna a má nejnovější flotilu</a:t>
            </a:r>
          </a:p>
          <a:p>
            <a:r>
              <a:rPr lang="cs-CZ" sz="2800" dirty="0"/>
              <a:t>Přináší možnost výměny digitálních dokumentů</a:t>
            </a:r>
          </a:p>
        </p:txBody>
      </p:sp>
    </p:spTree>
    <p:extLst>
      <p:ext uri="{BB962C8B-B14F-4D97-AF65-F5344CB8AC3E}">
        <p14:creationId xmlns:p14="http://schemas.microsoft.com/office/powerpoint/2010/main" val="181002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10CD096-CA56-4748-B293-9F8FF9DA7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781114"/>
            <a:ext cx="8178799" cy="5295771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48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budova&#10;&#10;Popis byl vytvořen automaticky">
            <a:extLst>
              <a:ext uri="{FF2B5EF4-FFF2-40B4-BE49-F238E27FC236}">
                <a16:creationId xmlns:a16="http://schemas.microsoft.com/office/drawing/2014/main" id="{4B3AF108-412B-4218-BA49-8D4A47AA9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4C2F0E-3436-4115-8EF6-1439C976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DĚKUJI ZA POZORNOST!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52726-5169-4838-AD72-2A2B7B4F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A161E3-A0EA-4E9A-8E02-50B49870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2682"/>
            <a:ext cx="9090991" cy="4612101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Cejnarová A. (2015, červen). Od 1. průmyslové revoluce ke 4. Technický deník. [vid. 2022- 04-22]. Dostupné z: </a:t>
            </a:r>
            <a:r>
              <a:rPr lang="cs-CZ" dirty="0">
                <a:hlinkClick r:id="rId2"/>
              </a:rPr>
              <a:t>https://www.technickytydenik.cz/rubriky/ekonomika-byznys/od-1- prumyslove-revoluce-ke-4_31001.html</a:t>
            </a:r>
            <a:endParaRPr lang="cs-CZ" dirty="0"/>
          </a:p>
          <a:p>
            <a:r>
              <a:rPr lang="cs-CZ" dirty="0"/>
              <a:t>Krčmář, M. (2016, únor). Co jsou big data a k čemu jsou dobrá? Objevit.cz. [vid. 2022-04- 22]. Dostupné z: </a:t>
            </a:r>
            <a:r>
              <a:rPr lang="cs-CZ" dirty="0">
                <a:hlinkClick r:id="rId3"/>
              </a:rPr>
              <a:t>https://www.objevit.cz/co-jsou-big-data-a-k-cemu-jsou-dobra-t157688</a:t>
            </a:r>
            <a:endParaRPr lang="cs-CZ" dirty="0"/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Umělá inteligence: jaké jsou výhody a nevýhody | Zpravodajství | Evropský parlament. [online]. Copyright ©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AdobeStock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[cit. 22.04.2022].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Roboto Slab"/>
                <a:hlinkClick r:id="rId4"/>
              </a:rPr>
              <a:t>https://www.europarl.europa.eu/news/cs/headlines/society/20200918STO87404/umela-inteligence-jake-jsou-vyhody-a-nevyhody</a:t>
            </a:r>
            <a:endParaRPr lang="cs-CZ" b="0" i="0" u="none" strike="noStrike" dirty="0">
              <a:solidFill>
                <a:srgbClr val="000000"/>
              </a:solidFill>
              <a:effectLst/>
              <a:latin typeface="Roboto Slab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Umělá inteligence: definice a využití | Zpravodajství | Evropský parlament. [online]. Copyright ©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AdobeStock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[cit. 22.04.2022].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Roboto Slab"/>
                <a:hlinkClick r:id="rId5"/>
              </a:rPr>
              <a:t>https://www.europarl.europa.eu/news/cs/headlines/society/20200827STO85804/umela-inteligence-definice-a-vyuziti</a:t>
            </a:r>
            <a:endParaRPr lang="cs-CZ" b="0" i="0" u="none" strike="noStrike" dirty="0">
              <a:solidFill>
                <a:srgbClr val="000000"/>
              </a:solidFill>
              <a:effectLst/>
              <a:latin typeface="Roboto Slab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18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AA403-DE2B-47D5-B2BE-98E80F9E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8059"/>
            <a:ext cx="8229600" cy="1143000"/>
          </a:xfrm>
        </p:spPr>
        <p:txBody>
          <a:bodyPr/>
          <a:lstStyle/>
          <a:p>
            <a:r>
              <a:rPr lang="cs-CZ" b="1" dirty="0">
                <a:latin typeface="Calisto MT" panose="02040603050505030304" pitchFamily="18" charset="0"/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4F223-258C-4FFF-A59F-FFCF0503E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Historie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Průmysl 4.0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Trendy průmyslu 4.0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Big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Umělá inteligence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Vliv průmyslu 4.0 na logistický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Zelená logistika</a:t>
            </a:r>
          </a:p>
        </p:txBody>
      </p:sp>
    </p:spTree>
    <p:extLst>
      <p:ext uri="{BB962C8B-B14F-4D97-AF65-F5344CB8AC3E}">
        <p14:creationId xmlns:p14="http://schemas.microsoft.com/office/powerpoint/2010/main" val="1408151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F8FB5C-2C90-4312-A500-F1846D7EA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Robot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Flippy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vybaven umělou inteligencí posouvá hranice moderní kuchyně. 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CZECHSIGHT - Vše o českém a zahraničním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techu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 [online]. Copyright © 2022 Server provozuje CZECHSIGHT s.r.o. se sídlem Nad Zámečnicí 2777 [cit. 22.04.2022].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Roboto Slab"/>
                <a:hlinkClick r:id="rId2"/>
              </a:rPr>
              <a:t>https://www.czechsight.cz/robot-flippy-s-umelou-inteligenci-posouva-hranice-moderni-kuchyne/</a:t>
            </a:r>
            <a:endParaRPr lang="cs-CZ" b="0" i="0" u="none" strike="noStrike" dirty="0">
              <a:solidFill>
                <a:srgbClr val="000000"/>
              </a:solidFill>
              <a:effectLst/>
              <a:latin typeface="Roboto Slab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TMS 4.0 - Co to znamená? | Platforma Trans.eu. [online]. Copyright © Copyright Trans.eu 2011 [cit. 22.04.2022].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Roboto Slab"/>
                <a:hlinkClick r:id="rId3"/>
              </a:rPr>
              <a:t>https://www.trans.eu/cz/blog/logistika-4-0/tms-4-0-co-to-znamena/</a:t>
            </a:r>
            <a:endParaRPr lang="cs-CZ" dirty="0">
              <a:solidFill>
                <a:srgbClr val="000000"/>
              </a:solidFill>
              <a:latin typeface="Roboto Slab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Digitalizace v zelené logistice | Platforma Trans.eu. [online]. Copyright © Copyright Trans.eu 2011 [cit. 22.04.2022].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Roboto Slab"/>
                <a:hlinkClick r:id="rId4"/>
              </a:rPr>
              <a:t>https://www.trans.eu/cz/blog/logistika-4-0/zelena-logistika-prostrednictvim-digitalizace/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28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183D0-90CA-457C-9C75-7BDC3F41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Obrázkové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87827E-C42B-4FCF-B383-364EC6C2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Průmysl 4.0 — vzdělávání 4.0. Průmysl 4.0 je označení pro tzv… | by David Kudrna | EDTECH KISK | Medium. 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Medium –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Where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good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ideas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find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you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 [online].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Roboto Slab"/>
                <a:hlinkClick r:id="rId2"/>
              </a:rPr>
              <a:t>https://medium.com/edtech-kisk/pr%C5%AFmysl-4-0-vzd%C4%9Bl%C3%A1v%C3%A1n%C3%AD-4-0-d3ee334cb287</a:t>
            </a:r>
            <a:endParaRPr lang="cs-CZ" b="0" i="0" u="none" strike="noStrike" dirty="0">
              <a:solidFill>
                <a:srgbClr val="000000"/>
              </a:solidFill>
              <a:effectLst/>
              <a:latin typeface="Roboto Slab"/>
            </a:endParaRPr>
          </a:p>
          <a:p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Flippy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the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robot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is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a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new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burger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chef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that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makes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$3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an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hour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and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never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takes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a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vacation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| Tech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News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|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Startups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News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. 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Tech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Startups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 | Tech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News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 |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Startups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News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 [online]. Copyright © Copyright 2017 TechStartups.com [cit. 22.04.2022].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Roboto Slab"/>
                <a:hlinkClick r:id="rId3"/>
              </a:rPr>
              <a:t>https://techstartups.com/2020/02/28/flippy-robot-new-burger-chef-makes-3-hour-never-takes-vacation/</a:t>
            </a:r>
            <a:endParaRPr lang="cs-CZ" b="0" i="0" u="none" strike="noStrike" dirty="0">
              <a:solidFill>
                <a:srgbClr val="000000"/>
              </a:solidFill>
              <a:effectLst/>
              <a:latin typeface="Roboto Slab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Market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intelligence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: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how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to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leverage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information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to beat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 Slab"/>
              </a:rPr>
              <a:t>competition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 - Scoop.it Blog. 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Scoop.it Blog -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The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 Scoop.it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Content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 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Roboto Slab"/>
              </a:rPr>
              <a:t>Curation</a:t>
            </a:r>
            <a:r>
              <a:rPr lang="cs-CZ" b="0" i="1" dirty="0">
                <a:solidFill>
                  <a:srgbClr val="000000"/>
                </a:solidFill>
                <a:effectLst/>
                <a:latin typeface="Roboto Slab"/>
              </a:rPr>
              <a:t> Blog</a:t>
            </a: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 [online]. Dostupné z: </a:t>
            </a:r>
            <a:r>
              <a:rPr lang="cs-CZ" b="0" i="0" u="none" strike="noStrike" dirty="0">
                <a:solidFill>
                  <a:srgbClr val="000000"/>
                </a:solidFill>
                <a:effectLst/>
                <a:latin typeface="Roboto Slab"/>
                <a:hlinkClick r:id="rId4"/>
              </a:rPr>
              <a:t>https://blog.scoop.it/2018/04/19/market-intelligence-leverage-information-beat-competition/</a:t>
            </a:r>
            <a:endParaRPr lang="cs-CZ" b="0" i="0" u="none" strike="noStrike" dirty="0">
              <a:solidFill>
                <a:srgbClr val="000000"/>
              </a:solidFill>
              <a:effectLst/>
              <a:latin typeface="Roboto Slab"/>
            </a:endParaRPr>
          </a:p>
          <a:p>
            <a:r>
              <a:rPr lang="cs-CZ" dirty="0">
                <a:latin typeface="Roboto Slab"/>
              </a:rPr>
              <a:t>https://logistika.ekonom.cz/c1-66462850-umela-inteligence-zmeni-planovani</a:t>
            </a:r>
          </a:p>
        </p:txBody>
      </p:sp>
    </p:spTree>
    <p:extLst>
      <p:ext uri="{BB962C8B-B14F-4D97-AF65-F5344CB8AC3E}">
        <p14:creationId xmlns:p14="http://schemas.microsoft.com/office/powerpoint/2010/main" val="368549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2E0AED5-248E-4CB7-98B1-3B99CCD1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080" y="145863"/>
            <a:ext cx="3803416" cy="212958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cs-CZ" sz="4800" b="1" dirty="0">
                <a:solidFill>
                  <a:schemeClr val="bg1"/>
                </a:solidFill>
                <a:latin typeface="Calisto MT" panose="02040603050505030304" pitchFamily="18" charset="0"/>
              </a:rPr>
              <a:t>Historie</a:t>
            </a:r>
            <a:r>
              <a:rPr lang="cs-CZ" sz="4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4EA33F-8531-44D6-9699-328432CBF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19" y="1026640"/>
            <a:ext cx="8132299" cy="286663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96882B-AC5E-4FFB-B46D-CFE1CF06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56" y="4013590"/>
            <a:ext cx="8956549" cy="2833895"/>
          </a:xfrm>
          <a:noFill/>
        </p:spPr>
        <p:txBody>
          <a:bodyPr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1. průmyslová revoluce – </a:t>
            </a:r>
            <a:r>
              <a:rPr lang="cs-CZ" b="1" dirty="0">
                <a:solidFill>
                  <a:schemeClr val="bg1"/>
                </a:solidFill>
              </a:rPr>
              <a:t>industrializace</a:t>
            </a:r>
            <a:r>
              <a:rPr lang="cs-CZ" dirty="0">
                <a:solidFill>
                  <a:schemeClr val="bg1"/>
                </a:solidFill>
              </a:rPr>
              <a:t> (druhá polovina 18. století)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2. průmyslová revoluce – </a:t>
            </a:r>
            <a:r>
              <a:rPr lang="cs-CZ" b="1" dirty="0">
                <a:solidFill>
                  <a:schemeClr val="bg1"/>
                </a:solidFill>
              </a:rPr>
              <a:t>elektrifikace</a:t>
            </a:r>
            <a:r>
              <a:rPr lang="cs-CZ" dirty="0">
                <a:solidFill>
                  <a:schemeClr val="bg1"/>
                </a:solidFill>
              </a:rPr>
              <a:t> (konec 19. století)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3. průmyslová revoluce – </a:t>
            </a:r>
            <a:r>
              <a:rPr lang="cs-CZ" b="1" dirty="0">
                <a:solidFill>
                  <a:schemeClr val="bg1"/>
                </a:solidFill>
              </a:rPr>
              <a:t>automatizace</a:t>
            </a:r>
            <a:r>
              <a:rPr lang="cs-CZ" dirty="0">
                <a:solidFill>
                  <a:schemeClr val="bg1"/>
                </a:solidFill>
              </a:rPr>
              <a:t> (rok 1945)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bg1"/>
                </a:solidFill>
              </a:rPr>
              <a:t>4. průmyslová revoluce – </a:t>
            </a:r>
            <a:r>
              <a:rPr lang="cs-CZ" b="1" dirty="0">
                <a:solidFill>
                  <a:schemeClr val="bg1"/>
                </a:solidFill>
              </a:rPr>
              <a:t>digitalizace</a:t>
            </a:r>
            <a:r>
              <a:rPr lang="cs-CZ" dirty="0">
                <a:solidFill>
                  <a:schemeClr val="bg1"/>
                </a:solidFill>
              </a:rPr>
              <a:t> (počátek 21. století)</a:t>
            </a:r>
          </a:p>
        </p:txBody>
      </p:sp>
    </p:spTree>
    <p:extLst>
      <p:ext uri="{BB962C8B-B14F-4D97-AF65-F5344CB8AC3E}">
        <p14:creationId xmlns:p14="http://schemas.microsoft.com/office/powerpoint/2010/main" val="300443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EF89C-5CDC-43C2-802D-78E0F788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5942"/>
            <a:ext cx="8229600" cy="1143000"/>
          </a:xfrm>
        </p:spPr>
        <p:txBody>
          <a:bodyPr/>
          <a:lstStyle/>
          <a:p>
            <a:r>
              <a:rPr lang="cs-CZ" b="1" dirty="0">
                <a:latin typeface="Calisto MT" panose="02040603050505030304" pitchFamily="18" charset="0"/>
              </a:rPr>
              <a:t>Průmysl 4.0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8D8604-63C3-4D79-ACCD-3DB49D519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Počátek spjat se vznikem internetu a chytrých technologií</a:t>
            </a:r>
          </a:p>
          <a:p>
            <a:r>
              <a:rPr lang="cs-CZ" dirty="0"/>
              <a:t>Období charakterizováno internetovým připojením, senzory, robotikou, umělou inteligencí a digitální technologií </a:t>
            </a:r>
          </a:p>
          <a:p>
            <a:r>
              <a:rPr lang="cs-CZ" dirty="0"/>
              <a:t>Důraz kladen na vývoj nových technologií</a:t>
            </a:r>
          </a:p>
          <a:p>
            <a:r>
              <a:rPr lang="cs-CZ" dirty="0"/>
              <a:t>„Inteligentní továrny“ a „inteligentní výrobky“</a:t>
            </a:r>
          </a:p>
        </p:txBody>
      </p:sp>
    </p:spTree>
    <p:extLst>
      <p:ext uri="{BB962C8B-B14F-4D97-AF65-F5344CB8AC3E}">
        <p14:creationId xmlns:p14="http://schemas.microsoft.com/office/powerpoint/2010/main" val="73862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4" name="Zástupný obsah 2">
            <a:extLst>
              <a:ext uri="{FF2B5EF4-FFF2-40B4-BE49-F238E27FC236}">
                <a16:creationId xmlns:a16="http://schemas.microsoft.com/office/drawing/2014/main" id="{A3D50650-E438-EF66-1997-25000586D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319642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F3A19273-4FCF-457E-9D64-1433E1DCD383}"/>
              </a:ext>
            </a:extLst>
          </p:cNvPr>
          <p:cNvSpPr txBox="1"/>
          <p:nvPr/>
        </p:nvSpPr>
        <p:spPr>
          <a:xfrm>
            <a:off x="8977" y="423969"/>
            <a:ext cx="91439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Calisto MT" panose="02040603050505030304" pitchFamily="18" charset="0"/>
              </a:rPr>
              <a:t>Charakteristika „Inteligentní továrny“: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98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6F250E-55FC-4849-A8C1-6CEAA2C4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cs-CZ" sz="4000" b="1" dirty="0">
                <a:solidFill>
                  <a:srgbClr val="FFFFFF"/>
                </a:solidFill>
                <a:latin typeface="Calisto MT" panose="02040603050505030304" pitchFamily="18" charset="0"/>
              </a:rPr>
              <a:t>Trendy v průmyslu 4.0</a:t>
            </a:r>
            <a:endParaRPr lang="cs-CZ" sz="4000" dirty="0">
              <a:solidFill>
                <a:srgbClr val="FFFFFF"/>
              </a:solidFill>
              <a:latin typeface="Calisto MT" panose="02040603050505030304" pitchFamily="18" charset="0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61D7621-D4EE-A271-D5A2-AE77EA40B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260235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55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CB2BF-247E-493A-AF09-4AAE517D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455"/>
            <a:ext cx="8229600" cy="1143000"/>
          </a:xfrm>
        </p:spPr>
        <p:txBody>
          <a:bodyPr/>
          <a:lstStyle/>
          <a:p>
            <a:r>
              <a:rPr lang="en-US" sz="4400" b="1" dirty="0">
                <a:latin typeface="Calisto MT" panose="02040603050505030304" pitchFamily="18" charset="0"/>
              </a:rPr>
              <a:t>Big data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88F10-8F41-475D-805C-0497B8E42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408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„data, </a:t>
            </a:r>
            <a:r>
              <a:rPr lang="en-US" sz="3200" i="1" dirty="0" err="1"/>
              <a:t>která</a:t>
            </a:r>
            <a:r>
              <a:rPr lang="en-US" sz="3200" i="1" dirty="0"/>
              <a:t> </a:t>
            </a:r>
            <a:r>
              <a:rPr lang="en-US" sz="3200" i="1" dirty="0" err="1"/>
              <a:t>jsou</a:t>
            </a:r>
            <a:r>
              <a:rPr lang="en-US" sz="3200" i="1" dirty="0"/>
              <a:t> </a:t>
            </a:r>
            <a:r>
              <a:rPr lang="en-US" sz="3200" i="1" dirty="0" err="1"/>
              <a:t>tak</a:t>
            </a:r>
            <a:r>
              <a:rPr lang="en-US" sz="3200" i="1" dirty="0"/>
              <a:t> </a:t>
            </a:r>
            <a:r>
              <a:rPr lang="en-US" sz="3200" i="1" dirty="0" err="1"/>
              <a:t>velká</a:t>
            </a:r>
            <a:r>
              <a:rPr lang="en-US" sz="3200" i="1" dirty="0"/>
              <a:t>, </a:t>
            </a:r>
            <a:r>
              <a:rPr lang="en-US" sz="3200" i="1" dirty="0" err="1"/>
              <a:t>že</a:t>
            </a:r>
            <a:r>
              <a:rPr lang="en-US" sz="3200" i="1" dirty="0"/>
              <a:t> je </a:t>
            </a:r>
            <a:r>
              <a:rPr lang="en-US" sz="3200" i="1" dirty="0" err="1"/>
              <a:t>není</a:t>
            </a:r>
            <a:r>
              <a:rPr lang="en-US" sz="3200" i="1" dirty="0"/>
              <a:t> </a:t>
            </a:r>
            <a:r>
              <a:rPr lang="en-US" sz="3200" i="1" dirty="0" err="1"/>
              <a:t>možné</a:t>
            </a:r>
            <a:r>
              <a:rPr lang="en-US" sz="3200" i="1" dirty="0"/>
              <a:t> </a:t>
            </a:r>
            <a:r>
              <a:rPr lang="en-US" sz="3200" i="1" dirty="0" err="1"/>
              <a:t>spravovat</a:t>
            </a:r>
            <a:r>
              <a:rPr lang="en-US" sz="3200" i="1" dirty="0"/>
              <a:t>, </a:t>
            </a:r>
            <a:r>
              <a:rPr lang="en-US" sz="3200" i="1" dirty="0" err="1"/>
              <a:t>zachycovat</a:t>
            </a:r>
            <a:r>
              <a:rPr lang="en-US" sz="3200" i="1" dirty="0"/>
              <a:t> ani </a:t>
            </a:r>
            <a:r>
              <a:rPr lang="en-US" sz="3200" i="1" dirty="0" err="1"/>
              <a:t>zpracovávat</a:t>
            </a:r>
            <a:r>
              <a:rPr lang="en-US" sz="3200" i="1" dirty="0"/>
              <a:t> </a:t>
            </a:r>
            <a:r>
              <a:rPr lang="en-US" sz="3200" i="1" dirty="0" err="1"/>
              <a:t>pomocí</a:t>
            </a:r>
            <a:r>
              <a:rPr lang="en-US" sz="3200" i="1" dirty="0"/>
              <a:t> </a:t>
            </a:r>
            <a:r>
              <a:rPr lang="en-US" sz="3200" i="1" dirty="0" err="1"/>
              <a:t>běžně</a:t>
            </a:r>
            <a:r>
              <a:rPr lang="en-US" sz="3200" i="1" dirty="0"/>
              <a:t> </a:t>
            </a:r>
            <a:r>
              <a:rPr lang="en-US" sz="3200" i="1" dirty="0" err="1"/>
              <a:t>dostupných</a:t>
            </a:r>
            <a:r>
              <a:rPr lang="en-US" sz="3200" i="1" dirty="0"/>
              <a:t> </a:t>
            </a:r>
            <a:r>
              <a:rPr lang="en-US" sz="3200" i="1" dirty="0" err="1"/>
              <a:t>softwarů</a:t>
            </a:r>
            <a:r>
              <a:rPr lang="en-US" sz="3200" i="1" dirty="0"/>
              <a:t> </a:t>
            </a:r>
            <a:r>
              <a:rPr lang="en-US" sz="3200" i="1" dirty="0" err="1"/>
              <a:t>tak</a:t>
            </a:r>
            <a:r>
              <a:rPr lang="en-US" sz="3200" i="1" dirty="0"/>
              <a:t>, </a:t>
            </a:r>
            <a:r>
              <a:rPr lang="en-US" sz="3200" i="1" dirty="0" err="1"/>
              <a:t>abychom</a:t>
            </a:r>
            <a:r>
              <a:rPr lang="en-US" sz="3200" i="1" dirty="0"/>
              <a:t> s </a:t>
            </a:r>
            <a:r>
              <a:rPr lang="en-US" sz="3200" i="1" dirty="0" err="1"/>
              <a:t>nimi</a:t>
            </a:r>
            <a:r>
              <a:rPr lang="en-US" sz="3200" i="1" dirty="0"/>
              <a:t> </a:t>
            </a:r>
            <a:r>
              <a:rPr lang="en-US" sz="3200" i="1" dirty="0" err="1"/>
              <a:t>mohli</a:t>
            </a:r>
            <a:r>
              <a:rPr lang="en-US" sz="3200" i="1" dirty="0"/>
              <a:t> </a:t>
            </a:r>
            <a:r>
              <a:rPr lang="en-US" sz="3200" i="1" dirty="0" err="1"/>
              <a:t>pracovat</a:t>
            </a:r>
            <a:r>
              <a:rPr lang="en-US" sz="3200" i="1" dirty="0"/>
              <a:t> v </a:t>
            </a:r>
            <a:r>
              <a:rPr lang="en-US" sz="3200" i="1" dirty="0" err="1"/>
              <a:t>rozumném</a:t>
            </a:r>
            <a:r>
              <a:rPr lang="en-US" sz="3200" i="1" dirty="0"/>
              <a:t> </a:t>
            </a:r>
            <a:r>
              <a:rPr lang="en-US" sz="3200" i="1" dirty="0" err="1"/>
              <a:t>čase</a:t>
            </a:r>
            <a:r>
              <a:rPr lang="en-US" sz="3200" i="1" dirty="0"/>
              <a:t>.“ (</a:t>
            </a:r>
            <a:r>
              <a:rPr lang="en-US" sz="3200" i="1" dirty="0" err="1"/>
              <a:t>Krčmář</a:t>
            </a:r>
            <a:r>
              <a:rPr lang="en-US" sz="3200" i="1" dirty="0"/>
              <a:t>, M., 2016)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25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17705-8202-45D4-9EB6-7EABCA0C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cs-CZ" b="1" dirty="0">
                <a:latin typeface="Calisto MT" panose="02040603050505030304" pitchFamily="18" charset="0"/>
              </a:rPr>
              <a:t>Big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FE238-2F8C-48A2-8901-163753C6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Slouží k analýzám</a:t>
            </a:r>
          </a:p>
          <a:p>
            <a:pPr>
              <a:lnSpc>
                <a:spcPct val="90000"/>
              </a:lnSpc>
            </a:pPr>
            <a:r>
              <a:rPr lang="cs-CZ" dirty="0"/>
              <a:t>Užitečná pro široké množství sektorů</a:t>
            </a:r>
          </a:p>
          <a:p>
            <a:pPr>
              <a:lnSpc>
                <a:spcPct val="90000"/>
              </a:lnSpc>
            </a:pPr>
            <a:r>
              <a:rPr lang="cs-CZ" dirty="0"/>
              <a:t>Získávají co nejvíce informací o zákaznících</a:t>
            </a:r>
          </a:p>
          <a:p>
            <a:pPr>
              <a:lnSpc>
                <a:spcPct val="90000"/>
              </a:lnSpc>
            </a:pPr>
            <a:r>
              <a:rPr lang="cs-CZ" dirty="0"/>
              <a:t>Vznikají všude kolem nás – sociální sítě, platby kartou, používání mobilního telefonu</a:t>
            </a:r>
          </a:p>
          <a:p>
            <a:pPr>
              <a:lnSpc>
                <a:spcPct val="90000"/>
              </a:lnSpc>
            </a:pPr>
            <a:r>
              <a:rPr lang="cs-CZ" dirty="0"/>
              <a:t>Vývoj Big dat je velmi zrychlený</a:t>
            </a:r>
          </a:p>
          <a:p>
            <a:pPr>
              <a:lnSpc>
                <a:spcPct val="90000"/>
              </a:lnSpc>
            </a:pPr>
            <a:r>
              <a:rPr lang="cs-CZ" dirty="0"/>
              <a:t>Největší zdroj dat = Google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20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F9DA3FF-4EAF-4830-9B3B-1AC3C7C55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52" t="8157" r="19186" b="7949"/>
          <a:stretch/>
        </p:blipFill>
        <p:spPr>
          <a:xfrm>
            <a:off x="879116" y="643467"/>
            <a:ext cx="7385766" cy="557106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7BE2124-C88C-4B95-A310-DB9A83E7AFDA}"/>
              </a:ext>
            </a:extLst>
          </p:cNvPr>
          <p:cNvSpPr txBox="1"/>
          <p:nvPr/>
        </p:nvSpPr>
        <p:spPr>
          <a:xfrm>
            <a:off x="1736034" y="6433304"/>
            <a:ext cx="528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Zdroj: </a:t>
            </a:r>
            <a:r>
              <a:rPr lang="de-DE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Kleiner Perkins – </a:t>
            </a:r>
            <a:r>
              <a:rPr lang="de-DE" b="0" i="0" u="none" strike="noStrike" dirty="0">
                <a:solidFill>
                  <a:schemeClr val="bg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Trends 2017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1106</Words>
  <Application>Microsoft Office PowerPoint</Application>
  <PresentationFormat>Předvádění na obrazovce (4:3)</PresentationFormat>
  <Paragraphs>105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Calisto MT</vt:lpstr>
      <vt:lpstr>Open Sans</vt:lpstr>
      <vt:lpstr>Roboto Slab</vt:lpstr>
      <vt:lpstr>Tw Cen MT</vt:lpstr>
      <vt:lpstr>Wingdings</vt:lpstr>
      <vt:lpstr>Office Theme</vt:lpstr>
      <vt:lpstr>Prezentace aplikace PowerPoint</vt:lpstr>
      <vt:lpstr>Obsah</vt:lpstr>
      <vt:lpstr>Historie </vt:lpstr>
      <vt:lpstr>Průmysl 4.0</vt:lpstr>
      <vt:lpstr>Prezentace aplikace PowerPoint</vt:lpstr>
      <vt:lpstr>Trendy v průmyslu 4.0</vt:lpstr>
      <vt:lpstr>Big data</vt:lpstr>
      <vt:lpstr>Big data</vt:lpstr>
      <vt:lpstr>Prezentace aplikace PowerPoint</vt:lpstr>
      <vt:lpstr>Umělá inteligence </vt:lpstr>
      <vt:lpstr>Umělá inteligence</vt:lpstr>
      <vt:lpstr>Robot Flippy (Miso Robotics) </vt:lpstr>
      <vt:lpstr>Vliv průmyslu 4.0 na logistický management</vt:lpstr>
      <vt:lpstr>Zelená logistika - doprava</vt:lpstr>
      <vt:lpstr>TMS (transportation management system)</vt:lpstr>
      <vt:lpstr>Prezentace aplikace PowerPoint</vt:lpstr>
      <vt:lpstr>Prezentace aplikace PowerPoint</vt:lpstr>
      <vt:lpstr>DĚKUJI ZA POZORNOST!</vt:lpstr>
      <vt:lpstr>Zdroje</vt:lpstr>
      <vt:lpstr>Prezentace aplikace PowerPoint</vt:lpstr>
      <vt:lpstr>Obrázkové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Simona Látalová</dc:creator>
  <cp:lastModifiedBy>LÁTALOVÁ Simona</cp:lastModifiedBy>
  <cp:revision>15</cp:revision>
  <dcterms:created xsi:type="dcterms:W3CDTF">2020-02-10T14:19:09Z</dcterms:created>
  <dcterms:modified xsi:type="dcterms:W3CDTF">2022-04-22T12:28:10Z</dcterms:modified>
</cp:coreProperties>
</file>