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6"/>
  </p:notesMasterIdLst>
  <p:sldIdLst>
    <p:sldId id="313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4" r:id="rId12"/>
    <p:sldId id="323" r:id="rId13"/>
    <p:sldId id="325" r:id="rId14"/>
    <p:sldId id="326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58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0F1C6-1228-470F-B5BC-5F5E9B8A34B6}" type="datetimeFigureOut">
              <a:rPr lang="cs-CZ" smtClean="0"/>
              <a:t>19.04.2022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F2312-F1BD-48D9-BF56-2082681F2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16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636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711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219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88156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004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82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019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731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5283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529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527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163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F2312-F1BD-48D9-BF56-2082681F2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328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1DB7CB-7D41-4A84-A573-5DB8BBD74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02BC94-74A3-4D3B-8DAC-8B5B0F100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03513D-5B55-4D44-830B-3BB8792F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2C6240-DD67-41CC-80EE-CBF767D8C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929CEE2-85C4-43A2-A4C7-4BD140B87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050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52E57-B2E1-4DCD-9FDF-A2A8B172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06A31BB-8016-4576-B843-B28D9289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8CC92B-CB15-4851-8DC7-747F29F0C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1239A2-6E5C-4F39-9DFC-A0F6E4D9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5C05E1-A60E-445C-BB96-A96446B5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910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C3D271-7144-4750-8F9D-6FD7A1CD32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DF0EAF-A911-426B-8209-B76D26558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193CE6-A93B-4A0C-8B33-8E2F170F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4C5647-CE29-4586-B8A6-866EF989C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DF990E-5A18-48A7-8882-B57A9D509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80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0916A-6C0A-4723-A0FD-96B404362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9D47BE-10D9-4D01-9611-BC751372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749F37-2DD4-4896-A840-B91D9BDAF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CE91B2-DFB1-479D-93A5-E772C21A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46A5C7-1147-4DE1-8AC5-C810EC92E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9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DBDE7B-A312-4826-8FB4-61D1BE1B5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FD61195-914D-4C23-B136-EB4D999D3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60A94-6CF1-4066-A47D-6F091DB32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0AB0FD-3718-4ABB-A857-39755E265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8A81AB-8A6E-40F0-867F-6D354358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2781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50C8F-1A1B-46B2-937E-040D78BC7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10E92-7535-4118-B8AB-4608541D8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8D71BB3-213E-482D-BEBF-6BA0F2218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B548C5-436D-40EA-945F-DD67DA39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FF6A41C-2D66-4E39-BDAC-832F2B5F2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E5C16C-0164-48C6-9459-22AD76EE8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018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7E9E-A722-472A-9CE2-7DB2FD821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56782C1-C702-4FB7-A64B-D54B62BEC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AFB6E6D-F36F-4338-9B91-DE7BA8B665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55D638-963C-4DF7-9E52-A90722DA6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5B0B30A-ADB6-4C99-B6D5-4361E95C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4037AF-1920-42FF-9369-C4228C11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A654A8D-EC0B-4E5F-97DD-213EA837A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8F22E2B-250C-4CD5-8DA9-80EB03B3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3486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BB7C38-C390-466F-A739-BF256454C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F1AB17E-657C-4BFB-A5E5-83D6E0194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07103-67F3-4794-9A6B-57F1813C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E0C8D-A145-4BEA-8EB2-61A6191CE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866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65E3AD-612B-419F-AF88-9A0B15C5C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45D3139-E699-4B2E-AF61-DFC9EB0D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FEB0EC-C2F1-4484-B9D7-B44680504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878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D2626E-2D06-453A-BF9C-86D4CCD48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F68EBB-6819-4515-852D-B64DFF1E3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CFDCDF-9207-404A-84BD-E6413779F0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FC8CC28-6E48-4A56-9CDE-A52EE94D1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1A43D0A-0D78-4015-968C-AA2EBDB8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479B377-4062-4208-B188-EEF0E90A1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6833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EC27FD-CA95-4E13-A3F5-B7D2F5497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BAF1962-3EE9-453A-80CD-6C8419187F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58DD2C9-4236-4610-B512-E30D01123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43A0A0-C2B9-42F2-B2A8-D137ED30C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E34F38-557B-4F37-8320-F0B3312C5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79800C-8AC2-4154-8B22-8F2EB8A2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852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1D3708-BE86-431E-8D37-A26517585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B8F0D4-2AB3-4487-9C9A-1301E640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B20ECB-DB66-473A-BA96-7EBC01939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4/19/2022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FA5B53-3EE5-4A72-A5A7-A3D055D9AD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10B38B-DD78-48C2-8F86-C3078B73F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6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text, interiér&#10;&#10;Popis byl vytvořen automaticky">
            <a:extLst>
              <a:ext uri="{FF2B5EF4-FFF2-40B4-BE49-F238E27FC236}">
                <a16:creationId xmlns:a16="http://schemas.microsoft.com/office/drawing/2014/main" id="{7712534E-1BD8-4EB4-8772-E7F4BD4BCE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20" y="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E75BE3A-EA17-496F-A547-735EC8DCF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399" y="232859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9.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FUNKCE NÁKLADŮ </a:t>
            </a:r>
            <a:b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</a:br>
            <a:r>
              <a:rPr lang="cs-CZ" dirty="0">
                <a:solidFill>
                  <a:srgbClr val="FFFFFF"/>
                </a:solidFill>
                <a:latin typeface="Amasis MT Pro Medium" panose="02040604050005020304" pitchFamily="18" charset="-18"/>
              </a:rPr>
              <a:t>PŘI TVORBĚ CEN</a:t>
            </a:r>
          </a:p>
        </p:txBody>
      </p:sp>
      <p:pic>
        <p:nvPicPr>
          <p:cNvPr id="14" name="Obrázek 13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6750A32F-9592-4B0E-BD55-E7F01B2709E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15" r="8784" b="1103"/>
          <a:stretch/>
        </p:blipFill>
        <p:spPr>
          <a:xfrm>
            <a:off x="10315925" y="535984"/>
            <a:ext cx="1728738" cy="222968"/>
          </a:xfrm>
          <a:prstGeom prst="rect">
            <a:avLst/>
          </a:prstGeom>
        </p:spPr>
      </p:pic>
      <p:pic>
        <p:nvPicPr>
          <p:cNvPr id="9" name="Obrázek 8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D218221C-1FCE-482D-AAEC-7B9EA9A44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925" y="72719"/>
            <a:ext cx="1761744" cy="695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9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96" y="263083"/>
            <a:ext cx="11788608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CELKOVÉ LOGISTICKÉ NÁKLADY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Koncepce celkových nákladů je klíčem k efektivnímu řízení logistického systému.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Podnik se nesmí zaměřovat na jednotlivé izolované logistické činnosti, ale musí se pokoušet minimalizovat celkové náklady logistických činností.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Snížení nákladů v jedné činnosti však může vést ke zvýšení nákladů v jiné oblasti.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i="1" dirty="0">
                <a:latin typeface="Amasis MT Pro" panose="02040504050005020304" pitchFamily="18" charset="-18"/>
              </a:rPr>
              <a:t>„Logistika s nejmenšími celkovými náklady je takový stav, kdy se dosažení stanovené úrovně zákaznického servisu minimalizuje součet logistických nákladů.“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317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79" y="224616"/>
            <a:ext cx="11727641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CÍL LOGISTIKY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Logistika si klade za cíl minimalizovat celkové náklady při dosažení potřebné úrovně zákaznického servisu.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Šest základních nákladových oblastí pokrývá čtrnáct hlavních logistických činností.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Všechny logistické činnosti nemusí ve výrobních podnicích spadat do kompetence útvaru logistiky, přesto ovlivňují logistický proces jako celek.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738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0"/>
            <a:ext cx="12200860" cy="6862985"/>
          </a:xfrm>
          <a:prstGeom prst="rect">
            <a:avLst/>
          </a:prstGeom>
        </p:spPr>
      </p:pic>
      <p:pic>
        <p:nvPicPr>
          <p:cNvPr id="8" name="Obrázek 7" descr="Obsah obrázku obloha, nákladní auto, exteriér, modrá&#10;&#10;Popis byl vytvořen automaticky">
            <a:extLst>
              <a:ext uri="{FF2B5EF4-FFF2-40B4-BE49-F238E27FC236}">
                <a16:creationId xmlns:a16="http://schemas.microsoft.com/office/drawing/2014/main" id="{49AE6F91-3EB9-4676-85D0-47926907EDB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6623" b="94260" l="9118" r="90000">
                        <a14:foregroundMark x1="29559" y1="8168" x2="32647" y2="12583"/>
                        <a14:foregroundMark x1="29706" y1="27815" x2="30000" y2="31347"/>
                        <a14:foregroundMark x1="27059" y1="6843" x2="28088" y2="8168"/>
                        <a14:foregroundMark x1="75441" y1="18102" x2="74412" y2="18102"/>
                        <a14:foregroundMark x1="65735" y1="17881" x2="66765" y2="19205"/>
                        <a14:foregroundMark x1="45588" y1="13466" x2="48529" y2="18985"/>
                        <a14:foregroundMark x1="54265" y1="14128" x2="57941" y2="17881"/>
                        <a14:foregroundMark x1="26029" y1="7285" x2="26912" y2="8830"/>
                        <a14:foregroundMark x1="38382" y1="11038" x2="45588" y2="9934"/>
                        <a14:foregroundMark x1="45588" y1="9934" x2="54706" y2="13687"/>
                        <a14:foregroundMark x1="31029" y1="29139" x2="30294" y2="42605"/>
                        <a14:foregroundMark x1="63676" y1="44371" x2="62941" y2="48124"/>
                        <a14:foregroundMark x1="29559" y1="22296" x2="26029" y2="38411"/>
                        <a14:foregroundMark x1="26029" y1="38411" x2="26324" y2="39514"/>
                        <a14:foregroundMark x1="64265" y1="32892" x2="64559" y2="37086"/>
                        <a14:foregroundMark x1="9118" y1="60706" x2="9118" y2="62252"/>
                        <a14:foregroundMark x1="26324" y1="89183" x2="28088" y2="90287"/>
                        <a14:foregroundMark x1="60294" y1="89845" x2="60095" y2="89911"/>
                        <a14:foregroundMark x1="70294" y1="85430" x2="70441" y2="83885"/>
                        <a14:foregroundMark x1="70147" y1="86313" x2="69265" y2="87196"/>
                        <a14:foregroundMark x1="81912" y1="54084" x2="81912" y2="56071"/>
                        <a14:foregroundMark x1="85294" y1="58499" x2="85294" y2="58720"/>
                        <a14:foregroundMark x1="82144" y1="60486" x2="82353" y2="65342"/>
                        <a14:foregroundMark x1="82059" y1="58499" x2="82144" y2="60486"/>
                        <a14:foregroundMark x1="85000" y1="60486" x2="85000" y2="64680"/>
                        <a14:foregroundMark x1="85000" y1="58057" x2="85000" y2="60486"/>
                        <a14:foregroundMark x1="79265" y1="63135" x2="81029" y2="64680"/>
                        <a14:foregroundMark x1="65000" y1="18322" x2="66176" y2="21634"/>
                        <a14:foregroundMark x1="36471" y1="90287" x2="37500" y2="90066"/>
                        <a14:foregroundMark x1="28824" y1="88742" x2="31029" y2="88521"/>
                        <a14:foregroundMark x1="68382" y1="87859" x2="68088" y2="87859"/>
                        <a14:foregroundMark x1="28088" y1="93157" x2="27647" y2="93157"/>
                        <a14:foregroundMark x1="24412" y1="90728" x2="25882" y2="93598"/>
                        <a14:foregroundMark x1="24559" y1="92494" x2="25882" y2="94260"/>
                        <a14:foregroundMark x1="24118" y1="90949" x2="24853" y2="93157"/>
                        <a14:foregroundMark x1="34559" y1="89183" x2="36912" y2="88962"/>
                        <a14:foregroundMark x1="40000" y1="86313" x2="39706" y2="88300"/>
                        <a14:foregroundMark x1="37794" y1="91170" x2="38676" y2="90949"/>
                        <a14:foregroundMark x1="56765" y1="84547" x2="57059" y2="89404"/>
                        <a14:foregroundMark x1="61324" y1="89845" x2="60882" y2="90287"/>
                        <a14:backgroundMark x1="83824" y1="60486" x2="83824" y2="60486"/>
                        <a14:backgroundMark x1="68382" y1="91170" x2="66176" y2="92053"/>
                        <a14:backgroundMark x1="62647" y1="92053" x2="67647" y2="91391"/>
                        <a14:backgroundMark x1="61912" y1="92053" x2="61618" y2="92494"/>
                        <a14:backgroundMark x1="32059" y1="94481" x2="30441" y2="95364"/>
                        <a14:backgroundMark x1="29559" y1="95806" x2="31029" y2="94040"/>
                        <a14:backgroundMark x1="29853" y1="93377" x2="29118" y2="95143"/>
                        <a14:backgroundMark x1="61618" y1="92053" x2="60882" y2="92936"/>
                        <a14:backgroundMark x1="29265" y1="93819" x2="29265" y2="9536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7315" b="3966"/>
          <a:stretch/>
        </p:blipFill>
        <p:spPr>
          <a:xfrm>
            <a:off x="3402617" y="985868"/>
            <a:ext cx="8640636" cy="5711526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96" y="263083"/>
            <a:ext cx="11788608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OBLASTI LOGISTICKÉHO SYSTÉMU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dirty="0">
                <a:latin typeface="Amasis MT Pro" panose="02040504050005020304" pitchFamily="18" charset="-18"/>
              </a:rPr>
              <a:t>Úroveň zákaznického servisu.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dirty="0">
                <a:latin typeface="Amasis MT Pro" panose="02040504050005020304" pitchFamily="18" charset="-18"/>
              </a:rPr>
              <a:t>Přepravní náklady.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dirty="0">
                <a:latin typeface="Amasis MT Pro" panose="02040504050005020304" pitchFamily="18" charset="-18"/>
              </a:rPr>
              <a:t>Náklady na udržování zásob.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dirty="0">
                <a:latin typeface="Amasis MT Pro" panose="02040504050005020304" pitchFamily="18" charset="-18"/>
              </a:rPr>
              <a:t>Skladovací náklady.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dirty="0">
                <a:latin typeface="Amasis MT Pro" panose="02040504050005020304" pitchFamily="18" charset="-18"/>
              </a:rPr>
              <a:t>Množstevní náklady.</a:t>
            </a:r>
          </a:p>
          <a:p>
            <a:pPr marL="514350" indent="-514350" algn="l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dirty="0">
                <a:latin typeface="Amasis MT Pro" panose="02040504050005020304" pitchFamily="18" charset="-18"/>
              </a:rPr>
              <a:t>Náklady na informační systém.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26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79" y="224616"/>
            <a:ext cx="11727641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NÁKLADY NA ENERGIE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Základem je koncepce energetické bezpečnosti státu.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Je vyžadováno aby: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energie byly nepřerušované a byly fyzicky dostupné,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ceny byly přijatelné pro všechny spotřebitele,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výroba energie byla ekologická a udržitelná.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Otázky týkající se naší energetické situace: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i="1" dirty="0">
                <a:latin typeface="Amasis MT Pro" panose="02040504050005020304" pitchFamily="18" charset="-18"/>
              </a:rPr>
              <a:t>prolomení těžebních limitů a prodloužení těžby uhlí,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rozšíření bloků jaderných elektráren,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státní podpora obnovitelných zdrojů energie.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040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79" y="224616"/>
            <a:ext cx="11727641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LCOE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Jedná se o sdruženou cenu energie.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Tato cena zohledňuje náklady v průběhu celého životního cyklu daného způsobu produkce.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Náklady na výrobu energie z daného zdroje se skládají ze tří hlavních kategorií: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kapitálových výdajů včetně nákladů na zpracování odpadu a odstavení zařízení po ukončení provozu,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ceny paliva,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ostatních nákladů na provoz a údržbu, pojištění a vlastní spotřebu energií.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931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15" y="174422"/>
            <a:ext cx="11979165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4000" b="1" dirty="0">
                <a:latin typeface="Amasis MT Pro" panose="02040504050005020304" pitchFamily="18" charset="-18"/>
              </a:rPr>
              <a:t>VLIV NÁKLADŮ NA TVORB CEN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Náklady jsou určujícím prvkem pro cenovou tvorbu.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Nutnost sledovat důsledně náklady a jejich vliv na tvorbu cen a ziskové rozpětí vyvolávají dvě okolnosti: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globalizace konkurence </a:t>
            </a:r>
            <a:r>
              <a:rPr lang="cs-CZ" sz="3500" dirty="0">
                <a:latin typeface="Amasis MT Pro" panose="02040504050005020304" pitchFamily="18" charset="-18"/>
              </a:rPr>
              <a:t>– znalost struktury a dynamiky nákladů spolu s trhem umožňují pružnou a účinnější reakci na konkurenční tlaky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změna základních rysů hospodářské soutěže </a:t>
            </a:r>
            <a:r>
              <a:rPr lang="cs-CZ" sz="3500" dirty="0">
                <a:latin typeface="Amasis MT Pro" panose="02040504050005020304" pitchFamily="18" charset="-18"/>
              </a:rPr>
              <a:t>v důsledku narůstání způsobů stlačování nákladů na minimum a zvyšování nákladové efektivnosti.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5082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15" y="174422"/>
            <a:ext cx="11979165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Znalost struktury a dynamika nákladů tvoří základní informační vstup pro efektivní rozhodování v oblasti cenové tvorby.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Manažeři musí znát následující otázky:</a:t>
            </a:r>
          </a:p>
          <a:p>
            <a:pPr marL="2343150" lvl="4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i="1" dirty="0">
                <a:latin typeface="Amasis MT Pro" panose="02040504050005020304" pitchFamily="18" charset="-18"/>
              </a:rPr>
              <a:t> Jaká cenová úroveň pokryje vynaložené náklady a zajistí přiměřenou návratnost investice?</a:t>
            </a:r>
          </a:p>
          <a:p>
            <a:pPr marL="2343150" lvl="4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i="1" dirty="0">
                <a:latin typeface="Amasis MT Pro" panose="02040504050005020304" pitchFamily="18" charset="-18"/>
              </a:rPr>
              <a:t> Které faktory určují postavení firmy z hlediska nákladů?</a:t>
            </a:r>
          </a:p>
          <a:p>
            <a:pPr marL="2343150" lvl="4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i="1" dirty="0">
                <a:latin typeface="Amasis MT Pro" panose="02040504050005020304" pitchFamily="18" charset="-18"/>
              </a:rPr>
              <a:t> Které charakteristiky a užitné vlastnosti výrobků by se měly odrážet v ceně?</a:t>
            </a:r>
          </a:p>
          <a:p>
            <a:pPr marL="2343150" lvl="4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3500" i="1" dirty="0">
                <a:latin typeface="Amasis MT Pro" panose="02040504050005020304" pitchFamily="18" charset="-18"/>
              </a:rPr>
              <a:t> Měli bychom různým zákazníkům určovat rozdílné ceny?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  <p:pic>
        <p:nvPicPr>
          <p:cNvPr id="6" name="Grafický objekt 5" descr="Otazník se souvislou výplní">
            <a:extLst>
              <a:ext uri="{FF2B5EF4-FFF2-40B4-BE49-F238E27FC236}">
                <a16:creationId xmlns:a16="http://schemas.microsoft.com/office/drawing/2014/main" id="{65CEEADE-F269-4C74-BFE7-2EA35E2E9C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94899" y="2976143"/>
            <a:ext cx="2736926" cy="2736926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455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815" y="174422"/>
            <a:ext cx="11697831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</a:t>
            </a:r>
            <a:r>
              <a:rPr lang="cs-CZ" sz="3500" b="1" dirty="0">
                <a:latin typeface="Amasis MT Pro" panose="02040504050005020304" pitchFamily="18" charset="-18"/>
              </a:rPr>
              <a:t>K zajištění efektivní cenové tvorby patří zcela nezbytně schopnost poznat a určit složky nákladů, zejména: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fixní a variabilní náklady,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předvídatelné a nepředvídatelné náklady,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současné a budoucí náklady,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vývoje,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výroby,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odbytu.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26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84" y="407226"/>
            <a:ext cx="11697831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Některé náklady lze snadno zjistit, spočítat nebo alokovat na jednotku výroby, jiné náklady zase mohou pozornosti manažerů uniknout, jedná se o náklady, u kterých neumíme určit pravděpodobnost vlivu na cenu.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Jedná se především o: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náklady vyplývající z odpovědnosti za školy vzniklé uživateli výrobku nebo služby,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stažení výrobku z důvodu nepředvídatelného selhání nebo nedbalého provedení výroby výrobku,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náklady na zboží, které se stalo neprodejným z mimo konkurenčních důvodů (změna legislativy).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58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084" y="258734"/>
            <a:ext cx="11697831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PROGNÓZOVÁNÍ NÁKLADŮ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Minulé náklady jsou méně důležité než náklady běžné!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Běžné náklady jsou méně významné než náklady, které nastanou v budoucnosti.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3500" i="1" dirty="0">
              <a:latin typeface="Amasis MT Pro" panose="02040504050005020304" pitchFamily="18" charset="-1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Úkolem procesu rozhodování o ceně je předvídání kategorií nákladů, které se v budoucnu změní nebo dostanou do popředí. 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Stejným způsobem jakým podniky prognózují odbyt, tak se prognózují i náklady.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Cílem je začlenění nákladů jejich odpovídajícím způsobem.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24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696" y="91144"/>
            <a:ext cx="11788608" cy="6038561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LOGISTICKÉ NÁKLADY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S rostoucí dělbou práce stoupá i podíl logistických nákladů na celkových nákladech podniku.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Klesá podíl výrobních nákladů a rostou náklady spojené se zabezpečením vysoké pružnosti výroby a distribuce (krátké a spolehlivé dodací lhůty).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Využití správné logistiky je nástroj konkurenčního boje.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Cena, kvalita a reklama srovnatelných produktů se neliší.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 Logistika sehrává důležitou úlohu ve dvou směrech: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hlavní výdajová položka podniků,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podpora pohybu a plynulého toku ekonomických transakcí, která je nenahraditelnou aktivitou pro prodej.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500" dirty="0">
              <a:latin typeface="Amasis MT Pro" panose="02040504050005020304" pitchFamily="18" charset="-18"/>
            </a:endParaRP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96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470" y="255267"/>
            <a:ext cx="11200950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Nutným předpokladem pro správná logistická rozhodnutí a pro účinné plánování a řízení logistických procesů je mít takový systém evidence, který by trvale sledovat a vykazoval všechny potřebné nákladové a výkonové údaje.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b="1" dirty="0">
                <a:latin typeface="Amasis MT Pro" panose="02040504050005020304" pitchFamily="18" charset="-18"/>
              </a:rPr>
              <a:t>Vybudování systému si však žádá: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úpravy a rozšíření vnitropodnikového účetnictví,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i="1" dirty="0">
                <a:latin typeface="Amasis MT Pro" panose="02040504050005020304" pitchFamily="18" charset="-18"/>
              </a:rPr>
              <a:t> vybudování logistického informačního systému.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dirty="0">
                <a:latin typeface="Amasis MT Pro" panose="02040504050005020304" pitchFamily="18" charset="-18"/>
              </a:rPr>
              <a:t>- Logistiku a s ní spojené náklady </a:t>
            </a:r>
            <a:r>
              <a:rPr lang="cs-CZ" sz="3500" b="1" dirty="0">
                <a:latin typeface="Amasis MT Pro" panose="02040504050005020304" pitchFamily="18" charset="-18"/>
              </a:rPr>
              <a:t>nelze</a:t>
            </a:r>
            <a:r>
              <a:rPr lang="cs-CZ" sz="3500" dirty="0">
                <a:latin typeface="Amasis MT Pro" panose="02040504050005020304" pitchFamily="18" charset="-18"/>
              </a:rPr>
              <a:t> chápat útvarově.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1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interiér&#10;&#10;Popis byl vytvořen automaticky">
            <a:extLst>
              <a:ext uri="{FF2B5EF4-FFF2-40B4-BE49-F238E27FC236}">
                <a16:creationId xmlns:a16="http://schemas.microsoft.com/office/drawing/2014/main" id="{C2EB5B1E-D02D-4B67-ADC6-B3C6CAE7C9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" r="5756"/>
          <a:stretch/>
        </p:blipFill>
        <p:spPr>
          <a:xfrm>
            <a:off x="0" y="-4985"/>
            <a:ext cx="12200860" cy="6862985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829A7D-6122-4A8B-8A0A-0BECAE4BB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914" y="91144"/>
            <a:ext cx="12075946" cy="6038561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Nad logistickými náklady můžeme uvažovat ze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3500" b="1" dirty="0">
                <a:latin typeface="Amasis MT Pro" panose="02040504050005020304" pitchFamily="18" charset="-18"/>
              </a:rPr>
              <a:t>dvou hledisek: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podle návaznosti v logistickém řetězci </a:t>
            </a:r>
            <a:r>
              <a:rPr lang="cs-CZ" sz="3500" dirty="0">
                <a:latin typeface="Amasis MT Pro" panose="02040504050005020304" pitchFamily="18" charset="-18"/>
              </a:rPr>
              <a:t>(musíme sledovat celý proces od převzetí požadavků zákazníkem přes přípravu výroby, pořízení a skladování zásob a materiálů, plánování a řízení výroby, výrobu, značení, expedici, distribuci až po prodej),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500" dirty="0">
                <a:latin typeface="Amasis MT Pro" panose="02040504050005020304" pitchFamily="18" charset="-18"/>
              </a:rPr>
              <a:t> </a:t>
            </a:r>
            <a:r>
              <a:rPr lang="cs-CZ" sz="3500" b="1" dirty="0">
                <a:latin typeface="Amasis MT Pro" panose="02040504050005020304" pitchFamily="18" charset="-18"/>
              </a:rPr>
              <a:t>podle charakteru a účelnosti toku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" panose="02040504050005020304" pitchFamily="18" charset="-18"/>
              </a:rPr>
              <a:t> náklady na informační toky </a:t>
            </a:r>
            <a:r>
              <a:rPr lang="cs-CZ" sz="3000" dirty="0">
                <a:latin typeface="Amasis MT Pro" panose="02040504050005020304" pitchFamily="18" charset="-18"/>
              </a:rPr>
              <a:t>(objednávky, převzetí, administrativa),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 </a:t>
            </a:r>
            <a:r>
              <a:rPr lang="cs-CZ" sz="3000" b="1" i="1" dirty="0">
                <a:latin typeface="Amasis MT Pro" panose="02040504050005020304" pitchFamily="18" charset="-18"/>
              </a:rPr>
              <a:t>náklady na fyzické toky </a:t>
            </a:r>
            <a:r>
              <a:rPr lang="cs-CZ" sz="3000" dirty="0">
                <a:latin typeface="Amasis MT Pro" panose="02040504050005020304" pitchFamily="18" charset="-18"/>
              </a:rPr>
              <a:t>(doprava, manipulace, nastavování),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 </a:t>
            </a:r>
            <a:r>
              <a:rPr lang="cs-CZ" sz="3000" b="1" i="1" dirty="0">
                <a:latin typeface="Amasis MT Pro" panose="02040504050005020304" pitchFamily="18" charset="-18"/>
              </a:rPr>
              <a:t>náklady na držení zásob </a:t>
            </a:r>
            <a:r>
              <a:rPr lang="cs-CZ" sz="3000" dirty="0">
                <a:latin typeface="Amasis MT Pro" panose="02040504050005020304" pitchFamily="18" charset="-18"/>
              </a:rPr>
              <a:t>(skladování),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" panose="02040504050005020304" pitchFamily="18" charset="-18"/>
              </a:rPr>
              <a:t> </a:t>
            </a:r>
            <a:r>
              <a:rPr lang="cs-CZ" sz="3000" b="1" i="1" dirty="0">
                <a:latin typeface="Amasis MT Pro" panose="02040504050005020304" pitchFamily="18" charset="-18"/>
              </a:rPr>
              <a:t>náklady spojené s nedostatečnou úrovní logistických služeb </a:t>
            </a:r>
            <a:r>
              <a:rPr lang="cs-CZ" sz="3000" dirty="0">
                <a:latin typeface="Amasis MT Pro" panose="02040504050005020304" pitchFamily="18" charset="-18"/>
              </a:rPr>
              <a:t>(penále, přesčasy).</a:t>
            </a:r>
          </a:p>
        </p:txBody>
      </p:sp>
      <p:pic>
        <p:nvPicPr>
          <p:cNvPr id="5" name="Obrázek 4" descr="Obsah obrázku text, jídelní nádobí, nádobí, klipart&#10;&#10;Popis byl vytvořen automaticky">
            <a:extLst>
              <a:ext uri="{FF2B5EF4-FFF2-40B4-BE49-F238E27FC236}">
                <a16:creationId xmlns:a16="http://schemas.microsoft.com/office/drawing/2014/main" id="{786613F1-1F81-4778-BFFF-4584D00F94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640" y="91144"/>
            <a:ext cx="1339561" cy="5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43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2718</TotalTime>
  <Words>895</Words>
  <Application>Microsoft Office PowerPoint</Application>
  <PresentationFormat>Širokoúhlá obrazovka</PresentationFormat>
  <Paragraphs>98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Amasis MT Pro</vt:lpstr>
      <vt:lpstr>Amasis MT Pro Medium</vt:lpstr>
      <vt:lpstr>Arial</vt:lpstr>
      <vt:lpstr>Calibri</vt:lpstr>
      <vt:lpstr>Calibri Light</vt:lpstr>
      <vt:lpstr>Wingdings</vt:lpstr>
      <vt:lpstr>Motiv Office</vt:lpstr>
      <vt:lpstr>9. FUNKCE NÁKLADŮ  PŘI TVORBĚ CEN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CENOTVORBA A CENOVÁ STRATEGIE</dc:title>
  <dc:creator>Prachařová Lenka</dc:creator>
  <cp:lastModifiedBy>Prachařová Lenka</cp:lastModifiedBy>
  <cp:revision>260</cp:revision>
  <dcterms:created xsi:type="dcterms:W3CDTF">2022-01-10T10:45:06Z</dcterms:created>
  <dcterms:modified xsi:type="dcterms:W3CDTF">2022-04-19T06:24:33Z</dcterms:modified>
</cp:coreProperties>
</file>