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1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41" r:id="rId23"/>
    <p:sldId id="334" r:id="rId24"/>
    <p:sldId id="335" r:id="rId25"/>
    <p:sldId id="336" r:id="rId26"/>
    <p:sldId id="338" r:id="rId27"/>
    <p:sldId id="337" r:id="rId28"/>
    <p:sldId id="339" r:id="rId29"/>
    <p:sldId id="340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F1C6-1228-470F-B5BC-5F5E9B8A34B6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F2312-F1BD-48D9-BF56-2082681F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16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63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355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152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258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42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42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31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10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422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492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75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189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288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893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581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068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772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33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840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69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09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80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1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99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2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47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2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DB7CB-7D41-4A84-A573-5DB8BBD74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02BC94-74A3-4D3B-8DAC-8B5B0F100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3513D-5B55-4D44-830B-3BB8792F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6240-DD67-41CC-80EE-CBF767D8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29CEE2-85C4-43A2-A4C7-4BD140B8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50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52E57-B2E1-4DCD-9FDF-A2A8B172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6A31BB-8016-4576-B843-B28D92894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8CC92B-CB15-4851-8DC7-747F29F0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1239A2-6E5C-4F39-9DFC-A0F6E4D9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C05E1-A60E-445C-BB96-A96446B5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910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C3D271-7144-4750-8F9D-6FD7A1CD3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DF0EAF-A911-426B-8209-B76D2655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93CE6-A93B-4A0C-8B33-8E2F170F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4C5647-CE29-4586-B8A6-866EF989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DF990E-5A18-48A7-8882-B57A9D50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0916A-6C0A-4723-A0FD-96B40436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D47BE-10D9-4D01-9611-BC751372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749F37-2DD4-4896-A840-B91D9BDA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CE91B2-DFB1-479D-93A5-E772C21A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6A5C7-1147-4DE1-8AC5-C810EC92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BDE7B-A312-4826-8FB4-61D1BE1B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D61195-914D-4C23-B136-EB4D999D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E60A94-6CF1-4066-A47D-6F091DB3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AB0FD-3718-4ABB-A857-39755E26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A81AB-8A6E-40F0-867F-6D354358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278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50C8F-1A1B-46B2-937E-040D78BC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10E92-7535-4118-B8AB-4608541D8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D71BB3-213E-482D-BEBF-6BA0F2218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B548C5-436D-40EA-945F-DD67DA39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F6A41C-2D66-4E39-BDAC-832F2B5F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E5C16C-0164-48C6-9459-22AD76EE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018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87E9E-A722-472A-9CE2-7DB2FD82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782C1-C702-4FB7-A64B-D54B62BEC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FB6E6D-F36F-4338-9B91-DE7BA8B6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55D638-963C-4DF7-9E52-A90722DA6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B0B30A-ADB6-4C99-B6D5-4361E95C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4037AF-1920-42FF-9369-C4228C11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654A8D-EC0B-4E5F-97DD-213EA837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F22E2B-250C-4CD5-8DA9-80EB03B3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34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B7C38-C390-466F-A739-BF256454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1AB17E-657C-4BFB-A5E5-83D6E019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507103-67F3-4794-9A6B-57F1813C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5E0C8D-A145-4BEA-8EB2-61A6191C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66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65E3AD-612B-419F-AF88-9A0B15C5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5D3139-E699-4B2E-AF61-DFC9EB0D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FEB0EC-C2F1-4484-B9D7-B4468050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878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2626E-2D06-453A-BF9C-86D4CCD4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68EBB-6819-4515-852D-B64DFF1E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CFDCDF-9207-404A-84BD-E6413779F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C8CC28-6E48-4A56-9CDE-A52EE94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43D0A-0D78-4015-968C-AA2EBDB8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79B377-4062-4208-B188-EEF0E90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833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C27FD-CA95-4E13-A3F5-B7D2F549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AF1962-3EE9-453A-80CD-6C8419187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8DD2C9-4236-4610-B512-E30D01123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43A0A0-C2B9-42F2-B2A8-D137ED30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E34F38-557B-4F37-8320-F0B3312C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79800C-8AC2-4154-8B22-8F2EB8A2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5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1D3708-BE86-431E-8D37-A2651758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B8F0D4-2AB3-4487-9C9A-1301E640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B20ECB-DB66-473A-BA96-7EBC01939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FA5B53-3EE5-4A72-A5A7-A3D055D9A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10B38B-DD78-48C2-8F86-C3078B73F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7712534E-1BD8-4EB4-8772-E7F4BD4B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75BE3A-EA17-496F-A547-735EC8DC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25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7.</a:t>
            </a:r>
            <a:b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</a:br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CENY NA MEZINÁRODNÍCH TRZÍCH</a:t>
            </a:r>
          </a:p>
        </p:txBody>
      </p:sp>
      <p:pic>
        <p:nvPicPr>
          <p:cNvPr id="14" name="Obrázek 13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750A32F-9592-4B0E-BD55-E7F01B270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5" r="8784" b="1103"/>
          <a:stretch/>
        </p:blipFill>
        <p:spPr>
          <a:xfrm>
            <a:off x="10315925" y="535984"/>
            <a:ext cx="1728738" cy="222968"/>
          </a:xfrm>
          <a:prstGeom prst="rect">
            <a:avLst/>
          </a:prstGeom>
        </p:spPr>
      </p:pic>
      <p:pic>
        <p:nvPicPr>
          <p:cNvPr id="9" name="Obrázek 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218221C-1FCE-482D-AAEC-7B9EA9A4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25" y="72719"/>
            <a:ext cx="1761744" cy="6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65" y="154206"/>
            <a:ext cx="1181504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DUMPINGOVÝ PRODEJ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Prodej zboží za cenu nižší, než  jsou jeho výrobní náklady.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Prodej zboží na zahraničním trhu za nižší cenu než je cena tuzemská.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a) Dravý dumping </a:t>
            </a:r>
            <a:r>
              <a:rPr lang="cs-CZ" sz="3500" dirty="0">
                <a:latin typeface="Amasis MT Pro" panose="02040504050005020304" pitchFamily="18" charset="-18"/>
              </a:rPr>
              <a:t>– záměrný prodej zboží ze ztrátou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b) Neúmyslný dumping </a:t>
            </a:r>
            <a:r>
              <a:rPr lang="cs-CZ" sz="3500" dirty="0">
                <a:latin typeface="Amasis MT Pro" panose="02040504050005020304" pitchFamily="18" charset="-18"/>
              </a:rPr>
              <a:t>– nastává v důsledku časového nesouladu vlivem kurzu nebo inflace.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ANALÝZA SVĚTOVÝCH CEN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 Průběžné sledování pohybů cen základních komodit         jejich cena je vytvářena poptávkou a nabídkou na komoditních burzách.  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8E86D6FC-FF76-49DD-B4C6-13A91284584E}"/>
              </a:ext>
            </a:extLst>
          </p:cNvPr>
          <p:cNvSpPr/>
          <p:nvPr/>
        </p:nvSpPr>
        <p:spPr>
          <a:xfrm>
            <a:off x="10605477" y="5173784"/>
            <a:ext cx="687754" cy="390769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13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77854"/>
            <a:ext cx="11554918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900" b="1" dirty="0">
                <a:latin typeface="Amasis MT Pro" panose="02040504050005020304" pitchFamily="18" charset="-18"/>
              </a:rPr>
              <a:t>CENOVÉ STRATEGIE NA MEZINÁRODNÍCH TRZÍCH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Základem pro stanovení cenové strategie je stanovení strategických cílů podniku.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Management podniku při svém rozhodování o cenové strategii vychází z analýz tržních i okolních faktorů a základních cílů podniku.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9" y="240377"/>
            <a:ext cx="11554918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ZÁKLADNÍ STRUKTURA PODNIKOVÝCH CÍLŮ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3500" b="1" dirty="0">
                <a:latin typeface="Amasis MT Pro" panose="02040504050005020304" pitchFamily="18" charset="-18"/>
              </a:rPr>
              <a:t>ZISK</a:t>
            </a:r>
            <a:r>
              <a:rPr lang="cs-CZ" sz="3500" dirty="0">
                <a:latin typeface="Amasis MT Pro" panose="02040504050005020304" pitchFamily="18" charset="-18"/>
              </a:rPr>
              <a:t> – je-li hlavním cílem zisk, bude stanovená taková výše ceny, při které budou pokryty úplné náklady spojené s výrobou a bude zaručena určitá míra zisku.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3500" b="1" dirty="0">
                <a:latin typeface="Amasis MT Pro" panose="02040504050005020304" pitchFamily="18" charset="-18"/>
              </a:rPr>
              <a:t>MAXIMALIZACE ZISKU </a:t>
            </a:r>
            <a:r>
              <a:rPr lang="cs-CZ" sz="3500" dirty="0">
                <a:latin typeface="Amasis MT Pro" panose="02040504050005020304" pitchFamily="18" charset="-18"/>
              </a:rPr>
              <a:t>– firma stanovuje takovou vši ceny aby zabezpečila maximální celkové tržby z prodeje ve vztahu k vynaloženým nákladům.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3500" b="1" dirty="0">
                <a:latin typeface="Amasis MT Pro" panose="02040504050005020304" pitchFamily="18" charset="-18"/>
              </a:rPr>
              <a:t>TRŽNÍ PODÍL </a:t>
            </a:r>
            <a:r>
              <a:rPr lang="cs-CZ" sz="3500" dirty="0">
                <a:latin typeface="Amasis MT Pro" panose="02040504050005020304" pitchFamily="18" charset="-18"/>
              </a:rPr>
              <a:t>– je cílem pro podniky, které očekávají dlouhodobou ziskovost na trhu, jestliže budou dominantní firmou na trhu, ziskovost je dosažena na základě úspor  nákladů z rozsahu výroby za stanovení relativně nižších cen.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6949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24" y="620308"/>
            <a:ext cx="11554918" cy="6038561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cs-CZ" sz="3500" b="1" dirty="0">
                <a:latin typeface="Amasis MT Pro" panose="02040504050005020304" pitchFamily="18" charset="-18"/>
              </a:rPr>
              <a:t>NÁVRATNOST INVESTIC </a:t>
            </a:r>
            <a:r>
              <a:rPr lang="cs-CZ" sz="3500" dirty="0">
                <a:latin typeface="Amasis MT Pro" panose="02040504050005020304" pitchFamily="18" charset="-18"/>
              </a:rPr>
              <a:t>–</a:t>
            </a:r>
            <a:r>
              <a:rPr lang="cs-CZ" sz="3500" b="1" dirty="0">
                <a:latin typeface="Amasis MT Pro" panose="02040504050005020304" pitchFamily="18" charset="-18"/>
              </a:rPr>
              <a:t> </a:t>
            </a:r>
            <a:r>
              <a:rPr lang="cs-CZ" sz="3500" dirty="0">
                <a:latin typeface="Amasis MT Pro" panose="02040504050005020304" pitchFamily="18" charset="-18"/>
              </a:rPr>
              <a:t>patří mezi strategické cíle  podniku, při rozhodování o ceně výrobku a jeho prodeji není rozhodující objem tržeb  či maximální výše zisku ale porovnává se návratnost vložených investic na výrobu do tohoto výrobku s alternativami jiných alokací těchto investic.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cs-CZ" sz="3500" b="1" dirty="0">
                <a:latin typeface="Amasis MT Pro" panose="02040504050005020304" pitchFamily="18" charset="-18"/>
              </a:rPr>
              <a:t>RŮST OBJEMŮ PRODEJE </a:t>
            </a:r>
            <a:r>
              <a:rPr lang="cs-CZ" sz="3500" dirty="0">
                <a:latin typeface="Amasis MT Pro" panose="02040504050005020304" pitchFamily="18" charset="-18"/>
              </a:rPr>
              <a:t>– jedná se o krátkodobý zájem podniku spojený s výprodejem nadbytečných zásob (posezónní výprodej). Smyslem je uvolnění kapacit pro nové výrobky.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0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9" y="513915"/>
            <a:ext cx="11554918" cy="6038561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cs-CZ" sz="3500" b="1" dirty="0">
                <a:latin typeface="Amasis MT Pro" panose="02040504050005020304" pitchFamily="18" charset="-18"/>
              </a:rPr>
              <a:t>ŠPIČKOVÁ KVALITA </a:t>
            </a:r>
            <a:r>
              <a:rPr lang="cs-CZ" sz="3500" dirty="0">
                <a:latin typeface="Amasis MT Pro" panose="02040504050005020304" pitchFamily="18" charset="-18"/>
              </a:rPr>
              <a:t>– Spojena se zaměřením se na strategii kvality jako hlavního konkurenčního nástroje. Nákup kvalitních materiálů, důsledná kontrola kvality celého výrobního procesu. Strategie je spojena s celkově vyšší cenou výrobků a budováním image značky, výrobků.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5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kočka, interiér, bílá, kočka domácí&#10;&#10;Popis byl vytvořen automaticky">
            <a:extLst>
              <a:ext uri="{FF2B5EF4-FFF2-40B4-BE49-F238E27FC236}">
                <a16:creationId xmlns:a16="http://schemas.microsoft.com/office/drawing/2014/main" id="{AAB7C3B3-83DE-4056-81D2-F97737F1C1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77" y="4129107"/>
            <a:ext cx="4024902" cy="272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77854"/>
            <a:ext cx="11554918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CENOVÉ STRATEGIE PŘI VSTUPU NA MEZINÁRODNÍ TRHY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1500" b="1" dirty="0">
              <a:latin typeface="Amasis MT Pro" panose="02040504050005020304" pitchFamily="18" charset="-1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STRATEGIE SBÍRÁNÍ SMETANY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Založena na uplatňování vysokých cen v krátkém časovém období.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Typické pro zavádění nového produktu na světový trh.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 příchodem konkurence pak podnik přistupuje k postupnému snižování ceny.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Využívaná pro luxusní a značkové zboží.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9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interiér&#10;&#10;Popis byl vytvořen automaticky">
            <a:extLst>
              <a:ext uri="{FF2B5EF4-FFF2-40B4-BE49-F238E27FC236}">
                <a16:creationId xmlns:a16="http://schemas.microsoft.com/office/drawing/2014/main" id="{8A3BF8F7-F92D-413F-A15E-C95E9F75F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77854"/>
            <a:ext cx="11554918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STRATEGIE PRÉMIOVÉ CENY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Dlouhodobé využívaní vysoké cenové hladiny po celou dobu životního cyklu výrobku.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Cílem této strategie je podpoření prestiže a hodnocení vysoké kvality ze strany spotřebitelů.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Vybudování jedinečné pozice na trhu pro výrobek.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Snížení ceny by zákazníci vnímali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  jako ztrátu prestiže výrobku.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5B230A-5AE2-4BB3-A1C8-3734E3142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34" b="90738" l="4000" r="94429">
                        <a14:foregroundMark x1="51429" y1="10989" x2="51429" y2="10989"/>
                        <a14:foregroundMark x1="85571" y1="29670" x2="86714" y2="33124"/>
                        <a14:foregroundMark x1="94143" y1="42229" x2="94429" y2="43171"/>
                        <a14:foregroundMark x1="4857" y1="57300" x2="5286" y2="59969"/>
                        <a14:foregroundMark x1="48714" y1="8948" x2="56571" y2="10675"/>
                        <a14:foregroundMark x1="46429" y1="90738" x2="56714" y2="89639"/>
                        <a14:foregroundMark x1="4000" y1="56515" x2="4429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017479"/>
            <a:ext cx="4315638" cy="39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7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interiér&#10;&#10;Popis byl vytvořen automaticky">
            <a:extLst>
              <a:ext uri="{FF2B5EF4-FFF2-40B4-BE49-F238E27FC236}">
                <a16:creationId xmlns:a16="http://schemas.microsoft.com/office/drawing/2014/main" id="{8A3BF8F7-F92D-413F-A15E-C95E9F75F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77854"/>
            <a:ext cx="11554918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STRATEGIE CENOVÉHO PRONIKÁNÍ NA TRH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Strategie je založena na nízkých cenách.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Cílem je dosažení vysokého tržního podílu, vysokého obratu, vysoké výroby a nízkých jednotkových nákladů.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Účinnost strategie závisí na elasticitě poptávky, výrobních a distribučních kapacitách firmy.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Problémem je konkurence        </a:t>
            </a:r>
            <a:r>
              <a:rPr lang="cs-CZ" sz="3500" b="1" dirty="0">
                <a:latin typeface="Amasis MT Pro" panose="02040504050005020304" pitchFamily="18" charset="-18"/>
              </a:rPr>
              <a:t>cenové války</a:t>
            </a:r>
            <a:r>
              <a:rPr lang="cs-CZ" sz="3500" dirty="0">
                <a:latin typeface="Amasis MT Pro" panose="02040504050005020304" pitchFamily="18" charset="-18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Agresivnější formou je pronikání na trh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  s extrémně nízkými cenami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 (firmy z východoasijských zemí).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050B3CDC-CFA4-4FDD-9848-790C308EF0B8}"/>
              </a:ext>
            </a:extLst>
          </p:cNvPr>
          <p:cNvSpPr/>
          <p:nvPr/>
        </p:nvSpPr>
        <p:spPr>
          <a:xfrm>
            <a:off x="5641420" y="3506770"/>
            <a:ext cx="650450" cy="386499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9C2A263-DF73-40BD-8A27-FA58BD6001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34" y="3591612"/>
            <a:ext cx="3873480" cy="32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4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0"/>
            <a:ext cx="1190701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CENOVÉ TAKTIKY NA MEZINÁRODNÍCH TRZÍCH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1000" b="1" dirty="0">
              <a:latin typeface="Amasis MT Pro" panose="02040504050005020304" pitchFamily="18" charset="-1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300" b="1" dirty="0">
                <a:latin typeface="Amasis MT Pro" panose="02040504050005020304" pitchFamily="18" charset="-18"/>
              </a:rPr>
              <a:t> TAKTIKA NÁSLEDOVÁNÍ CENY KONKURENCE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Cena se řídí cenou nejvýznamnějšího konkurenta a nezohledňuje přímo ani náklady ani poptávku.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300" b="1" dirty="0">
                <a:latin typeface="Amasis MT Pro" panose="02040504050005020304" pitchFamily="18" charset="-18"/>
              </a:rPr>
              <a:t> TAKTIKA URČENÍ CENY POMOCÍ CENOVÝCH NABÍDEK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Stanovení ceny tak, aby firma získala zakázku.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Zohledňují se nabídky konkurence  méně se bere v úvahu poptávka a náklady.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Používá se v odvětvích s velkou konkurencí a tam, kde se zakázky zadávají formou veřejné soutěže.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175985"/>
            <a:ext cx="11907015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300" b="1" dirty="0">
                <a:latin typeface="Amasis MT Pro" panose="02040504050005020304" pitchFamily="18" charset="-18"/>
              </a:rPr>
              <a:t> TAKTIKA STANOVENÍ CEN VÝROBKOVÉ ŘADY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Při stanovení cen výrobků se dodržuje cenová linie pro danou výrobkovou řadu.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300" b="1" dirty="0">
                <a:latin typeface="Amasis MT Pro" panose="02040504050005020304" pitchFamily="18" charset="-18"/>
              </a:rPr>
              <a:t> TAKTIKA CEN VÝROBNÍHO SORTIMENTU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Firma se snaží maximalizovat zisk celého výrobního sortimentu včetně doplňků, příslušenství, komplementů a služeb.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Základní výrobek a doplňkové výrobky jsou považovány za jeden celek a je podporován jejich vzájemný prodej.</a:t>
            </a:r>
            <a:endParaRPr lang="cs-CZ" sz="3300" i="1" dirty="0">
              <a:latin typeface="Amasis MT Pro" panose="02040504050005020304" pitchFamily="18" charset="-1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Firmy se musí rozhodnout co bude zařazeno do základního výrobku a co bude nabízeno samostatně za doplatek.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Záleží na kupní síle trhu, v zemích s vysokou kupní sílou jsou všechny doplňky včetně služeb nabízeny v základní vyšší ceně.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ZÁKLADNÍ ASPEKTY MEZINÁRODNÍ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TVORBY CEN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Obchodování na mezinárodních trzích je pro většinu firem nedocenitelné.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Globální trh takřka nemá hranice příležitostí.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Globální trh vytváří podmínky pro získání návratnosti investic.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Mezinárodní cenová politika je jediným nástroje, který má možnost bezprostředně ovlivnit příjmy a tím i ziskovost podnikání.</a:t>
            </a:r>
            <a:endParaRPr lang="cs-CZ" sz="3500" b="1" i="1" dirty="0">
              <a:latin typeface="Amasis MT Pro" panose="02040504050005020304" pitchFamily="18" charset="-1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i="1" dirty="0">
                <a:latin typeface="Amasis MT Pro" panose="02040504050005020304" pitchFamily="18" charset="-18"/>
              </a:rPr>
              <a:t>Stanovení správné ceny produktu může být klíčem k úspěchu na mezinárodním trhu.</a:t>
            </a: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82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175985"/>
            <a:ext cx="11907015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300" b="1" dirty="0">
                <a:latin typeface="Amasis MT Pro" panose="02040504050005020304" pitchFamily="18" charset="-18"/>
              </a:rPr>
              <a:t> TAKTIKA CEN VÁZANÝCH VÝROBKŮ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Provázanost dvou výrobků aby byla jejich  hlavní funkce realizována </a:t>
            </a:r>
            <a:r>
              <a:rPr lang="cs-CZ" sz="3300" i="1" dirty="0">
                <a:latin typeface="Amasis MT Pro" panose="02040504050005020304" pitchFamily="18" charset="-18"/>
              </a:rPr>
              <a:t>(vana + sifon + baterie + sprcha).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Existuje taktika stanovení vysokých cen pro vázané výrobky, která výrobci umožňuje snížit ceny základního výrobky a tím konkurovat firmám, které tyto vázané výroky nenabízejí.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Strategii nízkých cen základních výrobků a  vysokých cen vázaných výrobků uplatňovaly Japonské automobilky.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6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245097"/>
            <a:ext cx="1190701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DODACÍ A PLATEBNÍ PODMÍNKY NA MEZINÁRODNÍCH TRZÍCH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Cena výrobků na mezinárodních trzích je ovlivněna dodacími a platebními podmínkami.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Volba dodacích podmínek ovlivňuje logistické náklady (náklady na přepravu, skladování, pojištění).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Dodací podmínky určuje jako část nákladů spojených s dodávkou hradí prodávající a jakou kupující.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Dodací podmínka „parita“ určuje způsob, místo a okamžik předání zboží kupujícímu, okamžik přechodu rizik, dokladů, pojištění, cla a zajištění dopravy z prodávajícího na kupujícího.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3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245097"/>
            <a:ext cx="11907015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Platební podmínky určují: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</a:t>
            </a:r>
            <a:r>
              <a:rPr lang="cs-CZ" sz="3500" b="1" i="1" dirty="0">
                <a:latin typeface="Amasis MT Pro" panose="02040504050005020304" pitchFamily="18" charset="-18"/>
              </a:rPr>
              <a:t>místo,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dobu,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způsob úhrady </a:t>
            </a:r>
            <a:r>
              <a:rPr lang="cs-CZ" sz="3500" dirty="0">
                <a:latin typeface="Amasis MT Pro" panose="02040504050005020304" pitchFamily="18" charset="-18"/>
              </a:rPr>
              <a:t>kupní ceny kupujícím.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Platební podmínky ovlivňují výběr dodavatele a rizikovost mezinárodních podnikatelských aktivit.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Cena může být uhrazena různými způsoby: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</a:t>
            </a:r>
            <a:r>
              <a:rPr lang="cs-CZ" sz="3500" b="1" i="1" dirty="0">
                <a:latin typeface="Amasis MT Pro" panose="02040504050005020304" pitchFamily="18" charset="-18"/>
              </a:rPr>
              <a:t>hotově </a:t>
            </a:r>
            <a:r>
              <a:rPr lang="cs-CZ" sz="3500" i="1" dirty="0">
                <a:latin typeface="Amasis MT Pro" panose="02040504050005020304" pitchFamily="18" charset="-18"/>
              </a:rPr>
              <a:t>(výjimečně)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bankovním převodem,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směnkou nebo šekem,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platební kartou,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dokumentární formou placení</a:t>
            </a:r>
            <a:r>
              <a:rPr lang="cs-CZ" sz="3500" dirty="0">
                <a:latin typeface="Amasis MT Pro" panose="02040504050005020304" pitchFamily="18" charset="-18"/>
              </a:rPr>
              <a:t> </a:t>
            </a:r>
            <a:r>
              <a:rPr lang="cs-CZ" sz="3500" i="1" dirty="0">
                <a:latin typeface="Amasis MT Pro" panose="02040504050005020304" pitchFamily="18" charset="-18"/>
              </a:rPr>
              <a:t>(akreditiv, inkaso).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90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245097"/>
            <a:ext cx="1190701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INCOTERMS 2020</a:t>
            </a:r>
          </a:p>
          <a:p>
            <a:pPr algn="l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Pravidla INCOTERMS</a:t>
            </a:r>
            <a:r>
              <a:rPr lang="cs-CZ" sz="3500" b="0" i="0" baseline="3000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® 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jsou soubor 11 třípísmenných zkratek, rozdělených do dvou skupin.</a:t>
            </a:r>
          </a:p>
          <a:p>
            <a:pPr algn="l">
              <a:buFontTx/>
              <a:buChar char="-"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</a:rPr>
              <a:t>N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ejběžněji používané obchodní podmínky při obchodu se zbožím na podkladě kupní smlouvy. </a:t>
            </a:r>
          </a:p>
          <a:p>
            <a:pPr algn="l">
              <a:buFontTx/>
              <a:buChar char="-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Pravidla popisují především: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rozdělení povinností mezi prodávajícího a kupujícího (zajištění přepravy, pojištění zboží, obstarání přepravních dokumentů a vývozní nebo dovozní licence),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kdy přejde riziko z prodávajícího na kupujícího,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která ze smluvních stran bude odpovídat za jaké náklady.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1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245097"/>
            <a:ext cx="11907015" cy="6038561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PRAVIDLA VHODNÁ PRO JAKÝKOLIV DRUH PŘEPRAVY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</a:t>
            </a:r>
          </a:p>
          <a:p>
            <a:pPr algn="l">
              <a:buFontTx/>
              <a:buChar char="-"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</a:rPr>
              <a:t>Jedná se o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7 pravidel INCOTERMS</a:t>
            </a:r>
            <a:r>
              <a:rPr lang="cs-CZ" sz="3500" b="0" i="0" baseline="3000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®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2020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EXW (Ex Works)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ze závodu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splní dodání, jakmile dá zboží k dispozici kupujícímu v objektu prodávajícího anebo v jiném místě (závod, továrna, sklad).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FCA (Free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Carrier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vyplaceně dopravci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dodává zboží kupujícímu buď </a:t>
            </a:r>
          </a:p>
          <a:p>
            <a:pPr marL="0" indent="0" algn="l">
              <a:buNone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</a:rPr>
              <a:t>	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1) v sídle prodávajícího – naložením na dopravní prostředek zajištěný kupujícím</a:t>
            </a:r>
          </a:p>
          <a:p>
            <a:pPr marL="0" indent="0" algn="l">
              <a:buNone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</a:rPr>
              <a:t>	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2) jiné místo dodání  – naložením na dopravní prostředek prodávajícího či když zboží dosáhne sjednaného místa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71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245097"/>
            <a:ext cx="11907015" cy="6038561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CPT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Carriage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Paid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To)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přeprava placena do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dodá zboží předáním dopravci nebo smluvním zajištěním prodávajícím či obstaráním takto dodaného zboží. Prodávající je povinen sjednat přepravu a hradit náklady spojené s přepravou do sjednaného místa určení.</a:t>
            </a:r>
          </a:p>
          <a:p>
            <a:pPr marL="514350" indent="-514350" algn="l">
              <a:buFont typeface="+mj-lt"/>
              <a:buAutoNum type="arabicPeriod" startAt="4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CIP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Carriage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and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Insurance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Paid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To)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přeprava a pojištění placeny do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dodá zboží dopravci, prodávající je povinen sjednat tuto přepravu a krýt náklady spojené s dodáním zboží do jmenovaného místa určení. Prodávající je rovněž povinen sjednat pojištění kryjící riziko kupujícího za ztrátu nebo poškození zboží během přepravy.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b="0" i="0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05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620308"/>
            <a:ext cx="11907015" cy="603856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 startAt="5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DAP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Delivered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at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Place)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dodáno v místě</a:t>
            </a:r>
            <a:r>
              <a:rPr lang="cs-CZ" sz="350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prodávající splní dodání, jakmile je zboží dáno k dispozici kupujícímu na příchozím dopravním prostředku a je připravené k vykládce v místě určení. Prodávající nese veškerá rizika spojená s dodáním zboží do jmenovaného místa.</a:t>
            </a:r>
          </a:p>
          <a:p>
            <a:pPr marL="457200" indent="-457200" algn="l">
              <a:buFont typeface="+mj-lt"/>
              <a:buAutoNum type="arabicPeriod" startAt="5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DPU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Delivered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at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Place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Unloaded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dodáno a vyloženo v místě</a:t>
            </a:r>
            <a:r>
              <a:rPr lang="cs-CZ" sz="350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prodávající splní dodání, jakmile je zboží vyloženo z příchozího dopravního prostředku a dáno k dispozici kupujícímu ve smluvním místě určení. Prodávající je povinen nést veškeré riziko spojené s dodáním zboží a jeho vyložením ve sjednaném místě určení.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b="0" i="0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9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620308"/>
            <a:ext cx="11907015" cy="603856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 startAt="7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DDP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Delivered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Duty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Paid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dodáno clo placeno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splní dodání, jakmile dá zboží k dispozici kupujícímu celně odbavené v dovozu na příchozím dopravním prostředku připravené k vykládce kupujícím ve sjednaném místě určení. Prodávající nese veškeré náklady a riziko spojené s dodáním zboží do tohoto místa a má povinnost celně odbavit zboží nejen pro vývoz, ale i pro dovoz a uhradit clo jak pro vývoz, tak i pro dovoz včetně provedení příslušného celního odbavení.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b="0" i="0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59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91144"/>
            <a:ext cx="11907015" cy="603856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2. PRAVIDLA VHODNÁ PRO NÁMOŘNÍ A VNITROZEMSKOU VODNÍ DOPRAVU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</a:t>
            </a:r>
          </a:p>
          <a:p>
            <a:pPr marL="0" indent="0" algn="l">
              <a:buNone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– </a:t>
            </a: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</a:rPr>
              <a:t>Z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ahrnují 4 pravidla INCOTERMS</a:t>
            </a:r>
            <a:r>
              <a:rPr lang="cs-CZ" sz="3500" b="0" i="0" baseline="3000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®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2020: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FAS (Free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Alongside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Ship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vyplaceně k boku lodi,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prodávající splní svou povinnost dodání, když dodá zboží k boku lodi určené kupujícím v určeném přístavu nakládky. Riziko ztráty a poškození zboží přechází dodáním zboží k boku lodi.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FOB (Free On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Board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vyplaceně na palubu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má povinnost dodat zboží na palubu lodi určené kupujícím v určeném přístavu nakládky. Riziko ztráty a poškození zboží přechází na kupujícího, jakmile je zboží dodáno na palubu lodi.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b="0" i="0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99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74124"/>
            <a:ext cx="11907015" cy="603856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 startAt="3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CFR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Cost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and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Freight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náklady a dopravné, 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prodávající dodá zboží kupujícímu na palubu lodi. Rizika ztráty a poškození zboží přechází na kupujícího dodáním zboží na palubu lodi. Prodávající je povinen sjednat dopravu a zaplatit přepravné potřebné pro dodání zboží do smluvního přístavu určení.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CIF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Cost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Insurance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and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Freight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náklady, pojištění a dopravné, prodávající dodá zboží kupujícímu na palubě lodi. Riziko ztráty a poškození zboží přechází na kupujícího, jakmile je zboží dodáno na palubu lodi. Prodávající je povinen sjednat dopravu a hradit přepravné na dodání zboží do sjednaného přístavu určení a sjednat pojištění ztráty nebo poškození zboží během přepravy.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b="0" i="0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i="1" dirty="0">
                <a:latin typeface="Amasis MT Pro" panose="02040504050005020304" pitchFamily="18" charset="-18"/>
              </a:rPr>
              <a:t>Oceňování výrobků prodávaných na domácím trhu má význam i pro oceňování výrobků prodávaných na mezinárodních trzích.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i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PŘI OCEŇOVÁNÍ VÝROBKŮ NA MEZINÁRODNÍCH TRZÍCH JSOU DŮLEŽITÉ DVĚ HLEDISKA: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3500" b="1" dirty="0">
                <a:latin typeface="Amasis MT Pro" panose="02040504050005020304" pitchFamily="18" charset="-18"/>
              </a:rPr>
              <a:t>ORGANIZAČNÍ STATUS PODNIKU </a:t>
            </a:r>
            <a:r>
              <a:rPr lang="cs-CZ" sz="3500" dirty="0">
                <a:latin typeface="Amasis MT Pro" panose="02040504050005020304" pitchFamily="18" charset="-18"/>
              </a:rPr>
              <a:t>(zda podnik působí v celosvětovém měřítku nebo v mnohonárodním měřítku)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3500" b="1" dirty="0">
                <a:latin typeface="Amasis MT Pro" panose="02040504050005020304" pitchFamily="18" charset="-18"/>
              </a:rPr>
              <a:t>POVAHA PRODUKTU </a:t>
            </a:r>
            <a:r>
              <a:rPr lang="cs-CZ" sz="3500" dirty="0">
                <a:latin typeface="Amasis MT Pro" panose="02040504050005020304" pitchFamily="18" charset="-18"/>
              </a:rPr>
              <a:t>(jiné ceny jsou pro špičkové technické produkty jiné zase u kulturních produktů)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3500" i="1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2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FAKTORY, KTERÉ OVLIVŇUJÍ CENOVOU TVORBU NA MEZINÁRODNÍCH TRZÍCH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4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4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4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	    VNITŘNÍ 			  	VNĚJŠÍ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4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000" b="1" dirty="0">
                <a:latin typeface="Amasis MT Pro" panose="02040504050005020304" pitchFamily="18" charset="-18"/>
              </a:rPr>
              <a:t>PODNIKOVÉ 	MANAŽERSKÉ		TRŽNÍ		OKOLNÍ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6" name="Grafický objekt 5" descr="Šipka otáčející se proti směru hodinových ručiček se souvislou výplní">
            <a:extLst>
              <a:ext uri="{FF2B5EF4-FFF2-40B4-BE49-F238E27FC236}">
                <a16:creationId xmlns:a16="http://schemas.microsoft.com/office/drawing/2014/main" id="{7A9F0A8A-8188-49C8-926F-4461F5FAF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232973">
            <a:off x="2985250" y="1659012"/>
            <a:ext cx="1306605" cy="1306605"/>
          </a:xfrm>
          <a:prstGeom prst="rect">
            <a:avLst/>
          </a:prstGeom>
        </p:spPr>
      </p:pic>
      <p:pic>
        <p:nvPicPr>
          <p:cNvPr id="8" name="Grafický objekt 7" descr="Šipka otáčející se po směru hodin se souvislou výplní">
            <a:extLst>
              <a:ext uri="{FF2B5EF4-FFF2-40B4-BE49-F238E27FC236}">
                <a16:creationId xmlns:a16="http://schemas.microsoft.com/office/drawing/2014/main" id="{A9E7DC33-8F46-42FE-9E89-2BD5BF4BA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163613">
            <a:off x="6931131" y="1500240"/>
            <a:ext cx="1329241" cy="1493528"/>
          </a:xfrm>
          <a:prstGeom prst="rect">
            <a:avLst/>
          </a:prstGeom>
        </p:spPr>
      </p:pic>
      <p:pic>
        <p:nvPicPr>
          <p:cNvPr id="9" name="Grafický objekt 8" descr="Šipka otáčející se po směru hodin se souvislou výplní">
            <a:extLst>
              <a:ext uri="{FF2B5EF4-FFF2-40B4-BE49-F238E27FC236}">
                <a16:creationId xmlns:a16="http://schemas.microsoft.com/office/drawing/2014/main" id="{6FEF8DF6-1AEC-4D73-B7C0-D5E6F5984C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453819">
            <a:off x="9291729" y="3477744"/>
            <a:ext cx="1329241" cy="1493528"/>
          </a:xfrm>
          <a:prstGeom prst="rect">
            <a:avLst/>
          </a:prstGeom>
        </p:spPr>
      </p:pic>
      <p:pic>
        <p:nvPicPr>
          <p:cNvPr id="10" name="Grafický objekt 9" descr="Šipka otáčející se proti směru hodinových ručiček se souvislou výplní">
            <a:extLst>
              <a:ext uri="{FF2B5EF4-FFF2-40B4-BE49-F238E27FC236}">
                <a16:creationId xmlns:a16="http://schemas.microsoft.com/office/drawing/2014/main" id="{4E259B2D-4E30-4396-9AC6-BBA34F9D8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232973">
            <a:off x="6708999" y="3635177"/>
            <a:ext cx="1306605" cy="1306605"/>
          </a:xfrm>
          <a:prstGeom prst="rect">
            <a:avLst/>
          </a:prstGeom>
        </p:spPr>
      </p:pic>
      <p:pic>
        <p:nvPicPr>
          <p:cNvPr id="11" name="Grafický objekt 10" descr="Šipka otáčející se proti směru hodinových ručiček se souvislou výplní">
            <a:extLst>
              <a:ext uri="{FF2B5EF4-FFF2-40B4-BE49-F238E27FC236}">
                <a16:creationId xmlns:a16="http://schemas.microsoft.com/office/drawing/2014/main" id="{091BEB70-CFC7-4527-A093-01F32B53A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232973">
            <a:off x="711457" y="3693490"/>
            <a:ext cx="1306605" cy="1306605"/>
          </a:xfrm>
          <a:prstGeom prst="rect">
            <a:avLst/>
          </a:prstGeom>
        </p:spPr>
      </p:pic>
      <p:pic>
        <p:nvPicPr>
          <p:cNvPr id="12" name="Grafický objekt 11" descr="Šipka otáčející se po směru hodin se souvislou výplní">
            <a:extLst>
              <a:ext uri="{FF2B5EF4-FFF2-40B4-BE49-F238E27FC236}">
                <a16:creationId xmlns:a16="http://schemas.microsoft.com/office/drawing/2014/main" id="{AA26E837-D5E7-452E-9A75-AE54CFCB89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453819">
            <a:off x="4023575" y="3559122"/>
            <a:ext cx="1329241" cy="14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9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VNITŘNÍ FAKTORY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cíle firmy,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požadovaná ziskovost,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náklady (výrobní, distribuční, dopravní)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fáze životního cyklu výrobku,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životnost výrobku a jeho kvalita,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značka, vzhled, hmotnost,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balení produktu.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Cílem analýzy vnitřních faktorů podniku je zhodnocení vlastních nákladů a konkurenceschopnosti produktu.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Identifikace faktorů, které ovlivňují náklady.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Hodnocení efektivnosti exportu.</a:t>
            </a:r>
            <a:endParaRPr lang="cs-CZ" sz="40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9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VNĚJŠÍ FAKTORY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tržní faktory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vývoj poptávky,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chování spotřebitelů,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vnímání ceny,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konkurence,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okolní faktory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fiskální politika státu,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inflace,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cla,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daně,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cenové regulace.</a:t>
            </a:r>
            <a:endParaRPr lang="cs-CZ" sz="30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2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ANALÝZA TRŽNÍCH FAKTORŮ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4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	Analýza konkurence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Zaměřuje se na analýzu úrovně, počtu a velikosti konkurenčních podniků.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Na vyspělých trzích musí výrobce vycházet z konkurenční cenové úrovně produktů.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Lokální konkurenti mají jinou strukturu nákladů než nadnárodní společnosti.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Zjištění konkurenčních dohod (kartelové dohody).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6" name="Grafický objekt 5" descr="Odznak 1 se souvislou výplní">
            <a:extLst>
              <a:ext uri="{FF2B5EF4-FFF2-40B4-BE49-F238E27FC236}">
                <a16:creationId xmlns:a16="http://schemas.microsoft.com/office/drawing/2014/main" id="{D1F4B6AD-862C-4164-9131-10D35CE8C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892" y="12133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0" y="285388"/>
            <a:ext cx="11863981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	Analýza zákazníků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Součástí je analýza poptávky a vývoje kupní síly.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Kupní síla obyvatelstva určuje horní cenovou hranici, kterou nelze jednoduše překročit.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Úroveň příjmů obyvatelstva předurčuje množství a strukturu zboží a služeb, které lze na daném trhu uplatnit.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Výše ceny je faktorů, který ovlivňuje do značné míry i výši poptávky.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Cenová elasticita poptávky odpovídá, jak se bude měnit množství nakoupených produktů při změně ceny.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Na průmyslových trzích bývá cenová elasticita nižní než na spotřebních trzích.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7" name="Grafický objekt 6" descr="Odznak se souvislou výplní">
            <a:extLst>
              <a:ext uri="{FF2B5EF4-FFF2-40B4-BE49-F238E27FC236}">
                <a16:creationId xmlns:a16="http://schemas.microsoft.com/office/drawing/2014/main" id="{8AF0D643-9C33-4D1C-ADFF-05CB63AD6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799" y="1631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1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65" y="176439"/>
            <a:ext cx="1181504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ANALÝZA OKOLNÍCH FAKTORŮ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400" dirty="0">
                <a:latin typeface="Amasis MT Pro" panose="02040504050005020304" pitchFamily="18" charset="-18"/>
              </a:rPr>
              <a:t>Základní rámec pro tvorbu a uplatňování cenových strategií na zahraničních trzích vytváří </a:t>
            </a:r>
            <a:r>
              <a:rPr lang="cs-CZ" sz="3400" b="1" dirty="0">
                <a:latin typeface="Amasis MT Pro" panose="02040504050005020304" pitchFamily="18" charset="-18"/>
              </a:rPr>
              <a:t>ekonomické</a:t>
            </a:r>
            <a:r>
              <a:rPr lang="cs-CZ" sz="3400" dirty="0">
                <a:latin typeface="Amasis MT Pro" panose="02040504050005020304" pitchFamily="18" charset="-18"/>
              </a:rPr>
              <a:t> a </a:t>
            </a:r>
            <a:r>
              <a:rPr lang="cs-CZ" sz="3400" b="1" dirty="0">
                <a:latin typeface="Amasis MT Pro" panose="02040504050005020304" pitchFamily="18" charset="-18"/>
              </a:rPr>
              <a:t>právní prostředí.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400" dirty="0">
                <a:latin typeface="Amasis MT Pro" panose="02040504050005020304" pitchFamily="18" charset="-18"/>
              </a:rPr>
              <a:t>Důležitá je fiskální politika státu, kdy daňové zatížení je důležitým faktorem, který ovlivňuje nejen cenu, ale i volbu vstupu na zahraniční trh, inflace, kurzy.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400" dirty="0">
                <a:latin typeface="Amasis MT Pro" panose="02040504050005020304" pitchFamily="18" charset="-18"/>
              </a:rPr>
              <a:t>V oblasti dovozu je nutné uvést DPH nebo spotřební daně.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400" dirty="0">
                <a:latin typeface="Amasis MT Pro" panose="02040504050005020304" pitchFamily="18" charset="-18"/>
              </a:rPr>
              <a:t>V různých zemí jsou uplatňovány různé nástroje pro omezení cen (maximální, minimální ceny, zisky, zákaz pohybu cen).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400" dirty="0">
                <a:latin typeface="Amasis MT Pro" panose="02040504050005020304" pitchFamily="18" charset="-18"/>
              </a:rPr>
              <a:t>Obchodně politické faktory (cla, dovozní přirážky, antidumpingová opatření).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5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2040</Words>
  <Application>Microsoft Office PowerPoint</Application>
  <PresentationFormat>Širokoúhlá obrazovka</PresentationFormat>
  <Paragraphs>190</Paragraphs>
  <Slides>29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Amasis MT Pro</vt:lpstr>
      <vt:lpstr>Amasis MT Pro Medium</vt:lpstr>
      <vt:lpstr>Arial</vt:lpstr>
      <vt:lpstr>Calibri</vt:lpstr>
      <vt:lpstr>Calibri Light</vt:lpstr>
      <vt:lpstr>Wingdings</vt:lpstr>
      <vt:lpstr>Motiv Office</vt:lpstr>
      <vt:lpstr>7. CENY NA MEZINÁRODNÍCH TRZÍCH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CENOTVORBA A CENOVÁ STRATEGIE</dc:title>
  <dc:creator>Prachařová Lenka</dc:creator>
  <cp:lastModifiedBy>Prachařová Lenka</cp:lastModifiedBy>
  <cp:revision>217</cp:revision>
  <dcterms:created xsi:type="dcterms:W3CDTF">2022-01-10T10:45:06Z</dcterms:created>
  <dcterms:modified xsi:type="dcterms:W3CDTF">2022-03-28T11:48:30Z</dcterms:modified>
</cp:coreProperties>
</file>