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7"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8" r:id="rId1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ak Kayataş" initials="BK" lastIdx="1" clrIdx="0">
    <p:extLst>
      <p:ext uri="{19B8F6BF-5375-455C-9EA6-DF929625EA0E}">
        <p15:presenceInfo xmlns:p15="http://schemas.microsoft.com/office/powerpoint/2012/main" userId="40dddadc7b916b4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30E0E"/>
    <a:srgbClr val="EFE4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7" autoAdjust="0"/>
    <p:restoredTop sz="94660"/>
  </p:normalViewPr>
  <p:slideViewPr>
    <p:cSldViewPr snapToGrid="0">
      <p:cViewPr varScale="1">
        <p:scale>
          <a:sx n="72" d="100"/>
          <a:sy n="72" d="100"/>
        </p:scale>
        <p:origin x="65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11/8/2020</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72289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11/8/2020</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749659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11/8/2020</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343580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11/8/2020</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799998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11/8/2020</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014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11/8/2020</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377998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11/8/2020</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157280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11/8/2020</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08490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11/8/2020</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762744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11/8/2020</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837666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11/8/2020</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633329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11/8/2020</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607624506"/>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B7C90661-6105-4956-ADC1-2DFA64A5D9F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1" y="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8" name="Resim 7">
            <a:extLst>
              <a:ext uri="{FF2B5EF4-FFF2-40B4-BE49-F238E27FC236}">
                <a16:creationId xmlns:a16="http://schemas.microsoft.com/office/drawing/2014/main" id="{6E95F144-7472-4AE8-AB66-45AAD1D62F3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val="0"/>
              </a:ext>
            </a:extLst>
          </a:blip>
          <a:stretch>
            <a:fillRect/>
          </a:stretch>
        </p:blipFill>
        <p:spPr>
          <a:xfrm>
            <a:off x="4086887" y="583060"/>
            <a:ext cx="4018224" cy="4007774"/>
          </a:xfrm>
          <a:prstGeom prst="ellipse">
            <a:avLst/>
          </a:prstGeom>
          <a:ln>
            <a:solidFill>
              <a:schemeClr val="tx1"/>
            </a:solidFill>
          </a:ln>
          <a:effectLst>
            <a:glow rad="292100">
              <a:srgbClr val="EFE4B0">
                <a:alpha val="40000"/>
              </a:srgbClr>
            </a:glow>
            <a:reflection stA="45000" endPos="0" dir="5400000" sy="-100000" algn="bl" rotWithShape="0"/>
            <a:softEdge rad="112500"/>
          </a:effectLst>
        </p:spPr>
      </p:pic>
      <p:sp>
        <p:nvSpPr>
          <p:cNvPr id="12" name="Dikdörtgen 11">
            <a:extLst>
              <a:ext uri="{FF2B5EF4-FFF2-40B4-BE49-F238E27FC236}">
                <a16:creationId xmlns:a16="http://schemas.microsoft.com/office/drawing/2014/main" id="{5A102DBF-8827-459A-9383-ADB8DF24A389}"/>
              </a:ext>
            </a:extLst>
          </p:cNvPr>
          <p:cNvSpPr/>
          <p:nvPr/>
        </p:nvSpPr>
        <p:spPr>
          <a:xfrm>
            <a:off x="4434428" y="4554860"/>
            <a:ext cx="3323122" cy="1169551"/>
          </a:xfrm>
          <a:prstGeom prst="rect">
            <a:avLst/>
          </a:prstGeom>
          <a:noFill/>
          <a:effectLst>
            <a:glow rad="812800">
              <a:schemeClr val="accent5">
                <a:satMod val="175000"/>
                <a:alpha val="0"/>
              </a:schemeClr>
            </a:glow>
            <a:reflection stA="72000" dir="5400000" sy="-100000" algn="bl" rotWithShape="0"/>
          </a:effectLst>
          <a:scene3d>
            <a:camera prst="orthographicFront"/>
            <a:lightRig rig="soft" dir="t">
              <a:rot lat="0" lon="0" rev="15600000"/>
            </a:lightRig>
          </a:scene3d>
          <a:sp3d>
            <a:bevelT prst="relaxedInset"/>
          </a:sp3d>
        </p:spPr>
        <p:txBody>
          <a:bodyPr wrap="square" lIns="91440" tIns="45720" rIns="91440" bIns="45720">
            <a:spAutoFit/>
            <a:sp3d extrusionH="57150" prstMaterial="softEdge">
              <a:bevelT w="25400" h="38100"/>
            </a:sp3d>
          </a:bodyPr>
          <a:lstStyle/>
          <a:p>
            <a:pPr algn="ctr"/>
            <a:r>
              <a:rPr lang="tr-TR" sz="7000" b="1" dirty="0">
                <a:ln w="9525">
                  <a:solidFill>
                    <a:schemeClr val="bg1"/>
                  </a:solidFill>
                  <a:prstDash val="solid"/>
                </a:ln>
                <a:solidFill>
                  <a:srgbClr val="EFE4B0"/>
                </a:solidFill>
                <a:effectLst>
                  <a:outerShdw blurRad="12700" dist="38100" dir="2700000" algn="tl" rotWithShape="0">
                    <a:schemeClr val="bg1">
                      <a:lumMod val="50000"/>
                    </a:schemeClr>
                  </a:outerShdw>
                </a:effectLst>
                <a:latin typeface="Baskerville Old Face" panose="02020602080505020303" pitchFamily="18" charset="0"/>
              </a:rPr>
              <a:t>T A N</a:t>
            </a:r>
          </a:p>
        </p:txBody>
      </p:sp>
    </p:spTree>
    <p:extLst>
      <p:ext uri="{BB962C8B-B14F-4D97-AF65-F5344CB8AC3E}">
        <p14:creationId xmlns:p14="http://schemas.microsoft.com/office/powerpoint/2010/main" val="462093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a:extLst>
              <a:ext uri="{FF2B5EF4-FFF2-40B4-BE49-F238E27FC236}">
                <a16:creationId xmlns:a16="http://schemas.microsoft.com/office/drawing/2014/main" id="{23EE5FCA-C1B0-4B24-A961-72625AB8C90B}"/>
              </a:ext>
            </a:extLst>
          </p:cNvPr>
          <p:cNvPicPr>
            <a:picLocks noChangeAspect="1"/>
          </p:cNvPicPr>
          <p:nvPr/>
        </p:nvPicPr>
        <p:blipFill>
          <a:blip r:embed="rId2">
            <a:alphaModFix amt="76000"/>
            <a:extLst>
              <a:ext uri="{28A0092B-C50C-407E-A947-70E740481C1C}">
                <a14:useLocalDpi xmlns:a14="http://schemas.microsoft.com/office/drawing/2010/main" val="0"/>
              </a:ext>
            </a:extLst>
          </a:blip>
          <a:stretch>
            <a:fillRect/>
          </a:stretch>
        </p:blipFill>
        <p:spPr>
          <a:xfrm>
            <a:off x="5015827" y="476250"/>
            <a:ext cx="6579945" cy="5905500"/>
          </a:xfrm>
          <a:prstGeom prst="rect">
            <a:avLst/>
          </a:prstGeom>
        </p:spPr>
      </p:pic>
      <p:sp>
        <p:nvSpPr>
          <p:cNvPr id="12" name="Metin kutusu 11">
            <a:extLst>
              <a:ext uri="{FF2B5EF4-FFF2-40B4-BE49-F238E27FC236}">
                <a16:creationId xmlns:a16="http://schemas.microsoft.com/office/drawing/2014/main" id="{7992A618-8638-4F72-8772-23F38619A7DA}"/>
              </a:ext>
            </a:extLst>
          </p:cNvPr>
          <p:cNvSpPr txBox="1"/>
          <p:nvPr/>
        </p:nvSpPr>
        <p:spPr>
          <a:xfrm>
            <a:off x="381001" y="2613392"/>
            <a:ext cx="4634826" cy="1631216"/>
          </a:xfrm>
          <a:prstGeom prst="rect">
            <a:avLst/>
          </a:prstGeom>
          <a:noFill/>
        </p:spPr>
        <p:txBody>
          <a:bodyPr wrap="square" rtlCol="0">
            <a:spAutoFit/>
          </a:bodyPr>
          <a:lstStyle/>
          <a:p>
            <a:r>
              <a:rPr lang="tr-TR" sz="5000" dirty="0">
                <a:solidFill>
                  <a:srgbClr val="EFE4B0"/>
                </a:solidFill>
                <a:latin typeface="Times New Roman" panose="02020603050405020304" pitchFamily="18" charset="0"/>
                <a:cs typeface="Times New Roman" panose="02020603050405020304" pitchFamily="18" charset="0"/>
              </a:rPr>
              <a:t>BRAND’S CHARACTER</a:t>
            </a:r>
          </a:p>
        </p:txBody>
      </p:sp>
    </p:spTree>
    <p:extLst>
      <p:ext uri="{BB962C8B-B14F-4D97-AF65-F5344CB8AC3E}">
        <p14:creationId xmlns:p14="http://schemas.microsoft.com/office/powerpoint/2010/main" val="3943981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D973D78A-0274-4CC4-908F-C9BB9FAF1011}"/>
              </a:ext>
            </a:extLst>
          </p:cNvPr>
          <p:cNvPicPr>
            <a:picLocks noChangeAspect="1"/>
          </p:cNvPicPr>
          <p:nvPr/>
        </p:nvPicPr>
        <p:blipFill rotWithShape="1">
          <a:blip r:embed="rId2">
            <a:alphaModFix amt="73000"/>
            <a:extLst>
              <a:ext uri="{BEBA8EAE-BF5A-486C-A8C5-ECC9F3942E4B}">
                <a14:imgProps xmlns:a14="http://schemas.microsoft.com/office/drawing/2010/main">
                  <a14:imgLayer r:embed="rId3">
                    <a14:imgEffect>
                      <a14:sharpenSoften amount="100000"/>
                    </a14:imgEffect>
                    <a14:imgEffect>
                      <a14:brightnessContrast bright="-17000" contrast="-1000"/>
                    </a14:imgEffect>
                  </a14:imgLayer>
                </a14:imgProps>
              </a:ext>
              <a:ext uri="{28A0092B-C50C-407E-A947-70E740481C1C}">
                <a14:useLocalDpi xmlns:a14="http://schemas.microsoft.com/office/drawing/2010/main" val="0"/>
              </a:ext>
            </a:extLst>
          </a:blip>
          <a:srcRect t="25028" b="23021"/>
          <a:stretch/>
        </p:blipFill>
        <p:spPr>
          <a:xfrm>
            <a:off x="20" y="0"/>
            <a:ext cx="12191980" cy="6857999"/>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8" name="Metin kutusu 7">
            <a:extLst>
              <a:ext uri="{FF2B5EF4-FFF2-40B4-BE49-F238E27FC236}">
                <a16:creationId xmlns:a16="http://schemas.microsoft.com/office/drawing/2014/main" id="{0F6ABB7E-0E85-45B0-BAC9-C42962C5DED6}"/>
              </a:ext>
            </a:extLst>
          </p:cNvPr>
          <p:cNvSpPr txBox="1"/>
          <p:nvPr/>
        </p:nvSpPr>
        <p:spPr>
          <a:xfrm>
            <a:off x="1060174" y="795130"/>
            <a:ext cx="3273287" cy="3970318"/>
          </a:xfrm>
          <a:prstGeom prst="rect">
            <a:avLst/>
          </a:prstGeom>
          <a:noFill/>
        </p:spPr>
        <p:txBody>
          <a:bodyPr wrap="square" rtlCol="0">
            <a:spAutoFit/>
          </a:bodyPr>
          <a:lstStyle/>
          <a:p>
            <a:r>
              <a:rPr lang="en-US" dirty="0">
                <a:solidFill>
                  <a:srgbClr val="730E0E"/>
                </a:solidFill>
              </a:rPr>
              <a:t>We would like to explain the protection of the value of our product with examples.</a:t>
            </a:r>
            <a:endParaRPr lang="tr-TR" dirty="0">
              <a:solidFill>
                <a:srgbClr val="730E0E"/>
              </a:solidFill>
            </a:endParaRPr>
          </a:p>
          <a:p>
            <a:endParaRPr lang="tr-TR" dirty="0">
              <a:solidFill>
                <a:srgbClr val="730E0E"/>
              </a:solidFill>
            </a:endParaRPr>
          </a:p>
          <a:p>
            <a:r>
              <a:rPr lang="tr-TR" dirty="0">
                <a:solidFill>
                  <a:srgbClr val="730E0E"/>
                </a:solidFill>
              </a:rPr>
              <a:t>1-Design.</a:t>
            </a:r>
            <a:r>
              <a:rPr lang="en-US" dirty="0">
                <a:solidFill>
                  <a:srgbClr val="730E0E"/>
                </a:solidFill>
              </a:rPr>
              <a:t>For example, when buying a phone, the image and frame of the phone can change our decision. That's why the design of our product will be an important point for us.</a:t>
            </a:r>
            <a:r>
              <a:rPr lang="tr-TR" dirty="0">
                <a:solidFill>
                  <a:srgbClr val="730E0E"/>
                </a:solidFill>
              </a:rPr>
              <a:t> </a:t>
            </a:r>
            <a:r>
              <a:rPr lang="en-US" dirty="0">
                <a:solidFill>
                  <a:srgbClr val="730E0E"/>
                </a:solidFill>
              </a:rPr>
              <a:t>Actually, our aim is to make the customers love the appearance of the product.</a:t>
            </a:r>
            <a:endParaRPr lang="tr-TR" dirty="0">
              <a:solidFill>
                <a:srgbClr val="730E0E"/>
              </a:solidFill>
            </a:endParaRPr>
          </a:p>
        </p:txBody>
      </p:sp>
      <p:pic>
        <p:nvPicPr>
          <p:cNvPr id="12" name="Resim 11" descr="oturma, yer, beyaz, tereyağı içeren bir resim&#10;&#10;Açıklama otomatik olarak oluşturuldu">
            <a:extLst>
              <a:ext uri="{FF2B5EF4-FFF2-40B4-BE49-F238E27FC236}">
                <a16:creationId xmlns:a16="http://schemas.microsoft.com/office/drawing/2014/main" id="{0E314A59-2654-414B-9922-860229CA2E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573" y="4571999"/>
            <a:ext cx="3044488" cy="2286000"/>
          </a:xfrm>
          <a:prstGeom prst="ellipse">
            <a:avLst/>
          </a:prstGeom>
          <a:ln>
            <a:noFill/>
          </a:ln>
          <a:effectLst>
            <a:softEdge rad="112500"/>
          </a:effectLst>
        </p:spPr>
      </p:pic>
      <p:sp>
        <p:nvSpPr>
          <p:cNvPr id="14" name="Metin kutusu 13">
            <a:extLst>
              <a:ext uri="{FF2B5EF4-FFF2-40B4-BE49-F238E27FC236}">
                <a16:creationId xmlns:a16="http://schemas.microsoft.com/office/drawing/2014/main" id="{26ACCB7E-341E-42F0-AC69-200D606A2BC7}"/>
              </a:ext>
            </a:extLst>
          </p:cNvPr>
          <p:cNvSpPr txBox="1"/>
          <p:nvPr/>
        </p:nvSpPr>
        <p:spPr>
          <a:xfrm>
            <a:off x="8560904" y="477078"/>
            <a:ext cx="2160105" cy="2862322"/>
          </a:xfrm>
          <a:prstGeom prst="rect">
            <a:avLst/>
          </a:prstGeom>
          <a:noFill/>
        </p:spPr>
        <p:txBody>
          <a:bodyPr wrap="square" rtlCol="0">
            <a:spAutoFit/>
          </a:bodyPr>
          <a:lstStyle/>
          <a:p>
            <a:r>
              <a:rPr lang="tr-TR" dirty="0">
                <a:solidFill>
                  <a:srgbClr val="730E0E"/>
                </a:solidFill>
              </a:rPr>
              <a:t>2-Again and again. </a:t>
            </a:r>
            <a:r>
              <a:rPr lang="en-US" dirty="0">
                <a:solidFill>
                  <a:srgbClr val="730E0E"/>
                </a:solidFill>
              </a:rPr>
              <a:t>What we want to explain here is that the product does not remain in the same form all the time. For example, producing black for black color design lovers.</a:t>
            </a:r>
            <a:endParaRPr lang="tr-TR" dirty="0">
              <a:solidFill>
                <a:srgbClr val="730E0E"/>
              </a:solidFill>
            </a:endParaRPr>
          </a:p>
        </p:txBody>
      </p:sp>
      <p:pic>
        <p:nvPicPr>
          <p:cNvPr id="16" name="Resim 15" descr="metin içeren bir resim&#10;&#10;Açıklama otomatik olarak oluşturuldu">
            <a:extLst>
              <a:ext uri="{FF2B5EF4-FFF2-40B4-BE49-F238E27FC236}">
                <a16:creationId xmlns:a16="http://schemas.microsoft.com/office/drawing/2014/main" id="{2D63E677-A5CE-4301-A446-010101222A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3085" y="3339400"/>
            <a:ext cx="2477924" cy="2477924"/>
          </a:xfrm>
          <a:prstGeom prst="ellipse">
            <a:avLst/>
          </a:prstGeom>
          <a:ln>
            <a:noFill/>
          </a:ln>
          <a:effectLst>
            <a:softEdge rad="112500"/>
          </a:effectLst>
        </p:spPr>
      </p:pic>
    </p:spTree>
    <p:extLst>
      <p:ext uri="{BB962C8B-B14F-4D97-AF65-F5344CB8AC3E}">
        <p14:creationId xmlns:p14="http://schemas.microsoft.com/office/powerpoint/2010/main" val="2894806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D69BC08-C4F2-4553-8C53-428CA4F08157}"/>
              </a:ext>
            </a:extLst>
          </p:cNvPr>
          <p:cNvPicPr>
            <a:picLocks noChangeAspect="1"/>
          </p:cNvPicPr>
          <p:nvPr/>
        </p:nvPicPr>
        <p:blipFill rotWithShape="1">
          <a:blip r:embed="rId2">
            <a:alphaModFix amt="73000"/>
            <a:extLst>
              <a:ext uri="{BEBA8EAE-BF5A-486C-A8C5-ECC9F3942E4B}">
                <a14:imgProps xmlns:a14="http://schemas.microsoft.com/office/drawing/2010/main">
                  <a14:imgLayer r:embed="rId3">
                    <a14:imgEffect>
                      <a14:sharpenSoften amount="100000"/>
                    </a14:imgEffect>
                    <a14:imgEffect>
                      <a14:brightnessContrast bright="-17000" contrast="-1000"/>
                    </a14:imgEffect>
                  </a14:imgLayer>
                </a14:imgProps>
              </a:ext>
              <a:ext uri="{28A0092B-C50C-407E-A947-70E740481C1C}">
                <a14:useLocalDpi xmlns:a14="http://schemas.microsoft.com/office/drawing/2010/main" val="0"/>
              </a:ext>
            </a:extLst>
          </a:blip>
          <a:srcRect t="25028" b="23021"/>
          <a:stretch/>
        </p:blipFill>
        <p:spPr>
          <a:xfrm>
            <a:off x="20" y="1"/>
            <a:ext cx="12191980" cy="6857999"/>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7" name="Metin kutusu 6">
            <a:extLst>
              <a:ext uri="{FF2B5EF4-FFF2-40B4-BE49-F238E27FC236}">
                <a16:creationId xmlns:a16="http://schemas.microsoft.com/office/drawing/2014/main" id="{47B4B4A5-582B-4831-B963-93B3483F360E}"/>
              </a:ext>
            </a:extLst>
          </p:cNvPr>
          <p:cNvSpPr txBox="1"/>
          <p:nvPr/>
        </p:nvSpPr>
        <p:spPr>
          <a:xfrm>
            <a:off x="1205948" y="861391"/>
            <a:ext cx="3180522" cy="2031325"/>
          </a:xfrm>
          <a:prstGeom prst="rect">
            <a:avLst/>
          </a:prstGeom>
          <a:noFill/>
        </p:spPr>
        <p:txBody>
          <a:bodyPr wrap="square" rtlCol="0">
            <a:spAutoFit/>
          </a:bodyPr>
          <a:lstStyle/>
          <a:p>
            <a:r>
              <a:rPr lang="tr-TR" dirty="0">
                <a:solidFill>
                  <a:srgbClr val="730E0E"/>
                </a:solidFill>
              </a:rPr>
              <a:t>3-Update. </a:t>
            </a:r>
            <a:r>
              <a:rPr lang="en-US" dirty="0">
                <a:solidFill>
                  <a:srgbClr val="730E0E"/>
                </a:solidFill>
              </a:rPr>
              <a:t>After producing our product, we will not leave it as it is, and we will make improvements on the charger or the software. For example, putting 2 usb ports instead of 1 usb port.</a:t>
            </a:r>
            <a:endParaRPr lang="tr-TR" dirty="0">
              <a:solidFill>
                <a:srgbClr val="730E0E"/>
              </a:solidFill>
            </a:endParaRPr>
          </a:p>
        </p:txBody>
      </p:sp>
      <p:pic>
        <p:nvPicPr>
          <p:cNvPr id="9" name="Resim 8" descr="metin içeren bir resim&#10;&#10;Açıklama otomatik olarak oluşturuldu">
            <a:extLst>
              <a:ext uri="{FF2B5EF4-FFF2-40B4-BE49-F238E27FC236}">
                <a16:creationId xmlns:a16="http://schemas.microsoft.com/office/drawing/2014/main" id="{6EF493D6-A28B-44E2-879E-C8BB504BD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6520" y="2892716"/>
            <a:ext cx="2639378" cy="2639378"/>
          </a:xfrm>
          <a:prstGeom prst="ellipse">
            <a:avLst/>
          </a:prstGeom>
          <a:ln>
            <a:noFill/>
          </a:ln>
          <a:effectLst>
            <a:softEdge rad="112500"/>
          </a:effectLst>
        </p:spPr>
      </p:pic>
      <p:sp>
        <p:nvSpPr>
          <p:cNvPr id="11" name="Metin kutusu 10">
            <a:extLst>
              <a:ext uri="{FF2B5EF4-FFF2-40B4-BE49-F238E27FC236}">
                <a16:creationId xmlns:a16="http://schemas.microsoft.com/office/drawing/2014/main" id="{2571BCCC-53C7-494C-9306-40E677BAE0FD}"/>
              </a:ext>
            </a:extLst>
          </p:cNvPr>
          <p:cNvSpPr txBox="1"/>
          <p:nvPr/>
        </p:nvSpPr>
        <p:spPr>
          <a:xfrm>
            <a:off x="8613913" y="530087"/>
            <a:ext cx="2199861" cy="4227443"/>
          </a:xfrm>
          <a:prstGeom prst="rect">
            <a:avLst/>
          </a:prstGeom>
          <a:noFill/>
        </p:spPr>
        <p:txBody>
          <a:bodyPr wrap="square" rtlCol="0">
            <a:spAutoFit/>
          </a:bodyPr>
          <a:lstStyle/>
          <a:p>
            <a:endParaRPr lang="tr-TR" dirty="0"/>
          </a:p>
        </p:txBody>
      </p:sp>
      <p:sp>
        <p:nvSpPr>
          <p:cNvPr id="12" name="Metin kutusu 11">
            <a:extLst>
              <a:ext uri="{FF2B5EF4-FFF2-40B4-BE49-F238E27FC236}">
                <a16:creationId xmlns:a16="http://schemas.microsoft.com/office/drawing/2014/main" id="{B4DC02B6-0BB8-4D3E-A24E-69844CE663E6}"/>
              </a:ext>
            </a:extLst>
          </p:cNvPr>
          <p:cNvSpPr txBox="1"/>
          <p:nvPr/>
        </p:nvSpPr>
        <p:spPr>
          <a:xfrm>
            <a:off x="8507896" y="530087"/>
            <a:ext cx="2305878" cy="4247317"/>
          </a:xfrm>
          <a:prstGeom prst="rect">
            <a:avLst/>
          </a:prstGeom>
          <a:noFill/>
        </p:spPr>
        <p:txBody>
          <a:bodyPr wrap="square" rtlCol="0">
            <a:spAutoFit/>
          </a:bodyPr>
          <a:lstStyle/>
          <a:p>
            <a:r>
              <a:rPr lang="tr-TR" dirty="0">
                <a:solidFill>
                  <a:srgbClr val="730E0E"/>
                </a:solidFill>
              </a:rPr>
              <a:t>4-Durable and environmentally friendly. </a:t>
            </a:r>
            <a:r>
              <a:rPr lang="en-US" dirty="0">
                <a:solidFill>
                  <a:srgbClr val="730E0E"/>
                </a:solidFill>
              </a:rPr>
              <a:t>The durability of the product is important to us and besides, it is environmentally friendly. The more durable the product, the higher our image. As environmentally friendly, we want to both trust our future and help our world.</a:t>
            </a:r>
            <a:endParaRPr lang="tr-TR" dirty="0">
              <a:solidFill>
                <a:srgbClr val="730E0E"/>
              </a:solidFill>
            </a:endParaRPr>
          </a:p>
        </p:txBody>
      </p:sp>
      <p:pic>
        <p:nvPicPr>
          <p:cNvPr id="14" name="Resim 13" descr="kişi, çayır, tutma, el içeren bir resim&#10;&#10;Açıklama otomatik olarak oluşturuldu">
            <a:extLst>
              <a:ext uri="{FF2B5EF4-FFF2-40B4-BE49-F238E27FC236}">
                <a16:creationId xmlns:a16="http://schemas.microsoft.com/office/drawing/2014/main" id="{0E6A613D-4F91-4F91-B608-26215DE94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6839" y="4757530"/>
            <a:ext cx="1954007" cy="1954007"/>
          </a:xfrm>
          <a:prstGeom prst="ellipse">
            <a:avLst/>
          </a:prstGeom>
          <a:ln>
            <a:noFill/>
          </a:ln>
          <a:effectLst>
            <a:softEdge rad="112500"/>
          </a:effectLst>
        </p:spPr>
      </p:pic>
    </p:spTree>
    <p:extLst>
      <p:ext uri="{BB962C8B-B14F-4D97-AF65-F5344CB8AC3E}">
        <p14:creationId xmlns:p14="http://schemas.microsoft.com/office/powerpoint/2010/main" val="3082036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51821554-408D-42AB-98BB-834CC6B559EB}"/>
              </a:ext>
            </a:extLst>
          </p:cNvPr>
          <p:cNvPicPr>
            <a:picLocks noChangeAspect="1"/>
          </p:cNvPicPr>
          <p:nvPr/>
        </p:nvPicPr>
        <p:blipFill rotWithShape="1">
          <a:blip r:embed="rId2">
            <a:alphaModFix amt="73000"/>
            <a:extLst>
              <a:ext uri="{BEBA8EAE-BF5A-486C-A8C5-ECC9F3942E4B}">
                <a14:imgProps xmlns:a14="http://schemas.microsoft.com/office/drawing/2010/main">
                  <a14:imgLayer r:embed="rId3">
                    <a14:imgEffect>
                      <a14:sharpenSoften amount="100000"/>
                    </a14:imgEffect>
                    <a14:imgEffect>
                      <a14:brightnessContrast bright="-17000" contrast="-1000"/>
                    </a14:imgEffect>
                  </a14:imgLayer>
                </a14:imgProps>
              </a:ext>
              <a:ext uri="{28A0092B-C50C-407E-A947-70E740481C1C}">
                <a14:useLocalDpi xmlns:a14="http://schemas.microsoft.com/office/drawing/2010/main" val="0"/>
              </a:ext>
            </a:extLst>
          </a:blip>
          <a:srcRect t="25028" b="23021"/>
          <a:stretch/>
        </p:blipFill>
        <p:spPr>
          <a:xfrm>
            <a:off x="20" y="1"/>
            <a:ext cx="12191980" cy="6857999"/>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6" name="Metin kutusu 5">
            <a:extLst>
              <a:ext uri="{FF2B5EF4-FFF2-40B4-BE49-F238E27FC236}">
                <a16:creationId xmlns:a16="http://schemas.microsoft.com/office/drawing/2014/main" id="{B4B07400-D365-4593-9320-E9CA416D7E8B}"/>
              </a:ext>
            </a:extLst>
          </p:cNvPr>
          <p:cNvSpPr txBox="1"/>
          <p:nvPr/>
        </p:nvSpPr>
        <p:spPr>
          <a:xfrm>
            <a:off x="1272209" y="636104"/>
            <a:ext cx="3074504" cy="2585323"/>
          </a:xfrm>
          <a:prstGeom prst="rect">
            <a:avLst/>
          </a:prstGeom>
          <a:noFill/>
        </p:spPr>
        <p:txBody>
          <a:bodyPr wrap="square" rtlCol="0">
            <a:spAutoFit/>
          </a:bodyPr>
          <a:lstStyle/>
          <a:p>
            <a:r>
              <a:rPr lang="tr-TR" dirty="0">
                <a:solidFill>
                  <a:srgbClr val="730E0E"/>
                </a:solidFill>
              </a:rPr>
              <a:t>5-Saving. </a:t>
            </a:r>
            <a:r>
              <a:rPr lang="en-US" dirty="0">
                <a:solidFill>
                  <a:srgbClr val="730E0E"/>
                </a:solidFill>
              </a:rPr>
              <a:t>In this section, we will choose our product materials from the quality but appropriate section.</a:t>
            </a:r>
            <a:r>
              <a:rPr lang="tr-TR" dirty="0">
                <a:solidFill>
                  <a:srgbClr val="730E0E"/>
                </a:solidFill>
              </a:rPr>
              <a:t> </a:t>
            </a:r>
            <a:r>
              <a:rPr lang="en-US" dirty="0">
                <a:solidFill>
                  <a:srgbClr val="730E0E"/>
                </a:solidFill>
              </a:rPr>
              <a:t>Actually, we want to spread all over the world. We want people to get the idea that I will buy it once and use it for a long time.</a:t>
            </a:r>
            <a:endParaRPr lang="tr-TR" dirty="0">
              <a:solidFill>
                <a:srgbClr val="730E0E"/>
              </a:solidFill>
            </a:endParaRPr>
          </a:p>
        </p:txBody>
      </p:sp>
      <p:pic>
        <p:nvPicPr>
          <p:cNvPr id="8" name="Resim 7">
            <a:extLst>
              <a:ext uri="{FF2B5EF4-FFF2-40B4-BE49-F238E27FC236}">
                <a16:creationId xmlns:a16="http://schemas.microsoft.com/office/drawing/2014/main" id="{BF001B89-F69B-48FD-9C14-3ABAA2FE9B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2092" y="3221427"/>
            <a:ext cx="2054737" cy="1443338"/>
          </a:xfrm>
          <a:prstGeom prst="ellipse">
            <a:avLst/>
          </a:prstGeom>
          <a:ln>
            <a:noFill/>
          </a:ln>
          <a:effectLst>
            <a:softEdge rad="112500"/>
          </a:effectLst>
        </p:spPr>
      </p:pic>
      <p:sp>
        <p:nvSpPr>
          <p:cNvPr id="9" name="Metin kutusu 8">
            <a:extLst>
              <a:ext uri="{FF2B5EF4-FFF2-40B4-BE49-F238E27FC236}">
                <a16:creationId xmlns:a16="http://schemas.microsoft.com/office/drawing/2014/main" id="{80F71817-349F-408D-8614-A79FC86C6482}"/>
              </a:ext>
            </a:extLst>
          </p:cNvPr>
          <p:cNvSpPr txBox="1"/>
          <p:nvPr/>
        </p:nvSpPr>
        <p:spPr>
          <a:xfrm>
            <a:off x="8468139" y="13252"/>
            <a:ext cx="2451652" cy="4801314"/>
          </a:xfrm>
          <a:prstGeom prst="rect">
            <a:avLst/>
          </a:prstGeom>
          <a:noFill/>
        </p:spPr>
        <p:txBody>
          <a:bodyPr wrap="square" rtlCol="0">
            <a:spAutoFit/>
          </a:bodyPr>
          <a:lstStyle/>
          <a:p>
            <a:r>
              <a:rPr lang="tr-TR" dirty="0">
                <a:solidFill>
                  <a:srgbClr val="730E0E"/>
                </a:solidFill>
              </a:rPr>
              <a:t>6-Customers. </a:t>
            </a:r>
            <a:r>
              <a:rPr lang="en-US" dirty="0">
                <a:solidFill>
                  <a:srgbClr val="730E0E"/>
                </a:solidFill>
              </a:rPr>
              <a:t>We want to have a very close relationship with customers. For example, we want to come to a university, organize a big event, entertain the students, and actually introduce our product to them. We must be able to reach out to customers whenever they want to, and always show them that we stand by them.</a:t>
            </a:r>
            <a:endParaRPr lang="tr-TR" dirty="0">
              <a:solidFill>
                <a:srgbClr val="730E0E"/>
              </a:solidFill>
            </a:endParaRPr>
          </a:p>
        </p:txBody>
      </p:sp>
      <p:pic>
        <p:nvPicPr>
          <p:cNvPr id="11" name="Resim 10" descr="ok içeren bir resim&#10;&#10;Açıklama otomatik olarak oluşturuldu">
            <a:extLst>
              <a:ext uri="{FF2B5EF4-FFF2-40B4-BE49-F238E27FC236}">
                <a16:creationId xmlns:a16="http://schemas.microsoft.com/office/drawing/2014/main" id="{49D518C7-96E0-4B45-9F1B-33D0EE5C5F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5173" y="4664765"/>
            <a:ext cx="2465274" cy="1999371"/>
          </a:xfrm>
          <a:prstGeom prst="ellipse">
            <a:avLst/>
          </a:prstGeom>
          <a:ln>
            <a:noFill/>
          </a:ln>
          <a:effectLst>
            <a:softEdge rad="112500"/>
          </a:effectLst>
        </p:spPr>
      </p:pic>
    </p:spTree>
    <p:extLst>
      <p:ext uri="{BB962C8B-B14F-4D97-AF65-F5344CB8AC3E}">
        <p14:creationId xmlns:p14="http://schemas.microsoft.com/office/powerpoint/2010/main" val="1277340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16341E0B-C04A-4C5A-B048-4CED794C045A}"/>
              </a:ext>
            </a:extLst>
          </p:cNvPr>
          <p:cNvSpPr/>
          <p:nvPr/>
        </p:nvSpPr>
        <p:spPr>
          <a:xfrm>
            <a:off x="1995939" y="1997839"/>
            <a:ext cx="8738322" cy="2862322"/>
          </a:xfrm>
          <a:prstGeom prst="rect">
            <a:avLst/>
          </a:prstGeom>
          <a:noFill/>
        </p:spPr>
        <p:txBody>
          <a:bodyPr wrap="square" lIns="91440" tIns="45720" rIns="91440" bIns="45720">
            <a:spAutoFit/>
          </a:bodyPr>
          <a:lstStyle/>
          <a:p>
            <a:pPr algn="ctr"/>
            <a:r>
              <a:rPr lang="en-US" sz="3600" dirty="0">
                <a:ln w="0"/>
                <a:effectLst>
                  <a:outerShdw blurRad="38100" dist="19050" dir="2700000" algn="tl" rotWithShape="0">
                    <a:schemeClr val="dk1">
                      <a:alpha val="40000"/>
                    </a:schemeClr>
                  </a:outerShdw>
                </a:effectLst>
              </a:rPr>
              <a:t>Very fine details are required to protect the value of the brand. </a:t>
            </a:r>
            <a:endParaRPr lang="tr-TR" sz="3600" dirty="0">
              <a:ln w="0"/>
              <a:effectLst>
                <a:outerShdw blurRad="38100" dist="19050" dir="2700000" algn="tl" rotWithShape="0">
                  <a:schemeClr val="dk1">
                    <a:alpha val="40000"/>
                  </a:schemeClr>
                </a:outerShdw>
              </a:effectLst>
            </a:endParaRPr>
          </a:p>
          <a:p>
            <a:pPr algn="ctr"/>
            <a:r>
              <a:rPr lang="en-US" sz="3600" dirty="0">
                <a:ln w="0"/>
                <a:effectLst>
                  <a:outerShdw blurRad="38100" dist="19050" dir="2700000" algn="tl" rotWithShape="0">
                    <a:schemeClr val="dk1">
                      <a:alpha val="40000"/>
                    </a:schemeClr>
                  </a:outerShdw>
                </a:effectLst>
              </a:rPr>
              <a:t>In fact, it is the fine details that will elevate a brand. In short, we talked about the methods we will develop</a:t>
            </a:r>
            <a:r>
              <a:rPr lang="en-US" sz="800" dirty="0">
                <a:ln w="0"/>
                <a:effectLst>
                  <a:outerShdw blurRad="38100" dist="19050" dir="2700000" algn="tl" rotWithShape="0">
                    <a:schemeClr val="dk1">
                      <a:alpha val="40000"/>
                    </a:schemeClr>
                  </a:outerShdw>
                </a:effectLst>
              </a:rPr>
              <a:t>.</a:t>
            </a:r>
            <a:endParaRPr lang="tr-TR" sz="8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12361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9D5304A-70C4-4978-A04C-480C52BF828A}"/>
              </a:ext>
            </a:extLst>
          </p:cNvPr>
          <p:cNvPicPr>
            <a:picLocks noChangeAspect="1"/>
          </p:cNvPicPr>
          <p:nvPr/>
        </p:nvPicPr>
        <p:blipFill rotWithShape="1">
          <a:blip r:embed="rId2">
            <a:alphaModFix amt="73000"/>
            <a:extLst>
              <a:ext uri="{BEBA8EAE-BF5A-486C-A8C5-ECC9F3942E4B}">
                <a14:imgProps xmlns:a14="http://schemas.microsoft.com/office/drawing/2010/main">
                  <a14:imgLayer r:embed="rId3">
                    <a14:imgEffect>
                      <a14:sharpenSoften amount="100000"/>
                    </a14:imgEffect>
                    <a14:imgEffect>
                      <a14:brightnessContrast bright="-17000" contrast="-1000"/>
                    </a14:imgEffect>
                  </a14:imgLayer>
                </a14:imgProps>
              </a:ext>
              <a:ext uri="{28A0092B-C50C-407E-A947-70E740481C1C}">
                <a14:useLocalDpi xmlns:a14="http://schemas.microsoft.com/office/drawing/2010/main" val="0"/>
              </a:ext>
            </a:extLst>
          </a:blip>
          <a:srcRect t="25028" b="23021"/>
          <a:stretch/>
        </p:blipFill>
        <p:spPr>
          <a:xfrm>
            <a:off x="0" y="1"/>
            <a:ext cx="12191980" cy="6857999"/>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6" name="Metin kutusu 5">
            <a:extLst>
              <a:ext uri="{FF2B5EF4-FFF2-40B4-BE49-F238E27FC236}">
                <a16:creationId xmlns:a16="http://schemas.microsoft.com/office/drawing/2014/main" id="{916D69BE-7016-4730-8D14-417C97F6E1CD}"/>
              </a:ext>
            </a:extLst>
          </p:cNvPr>
          <p:cNvSpPr txBox="1"/>
          <p:nvPr/>
        </p:nvSpPr>
        <p:spPr>
          <a:xfrm>
            <a:off x="1378226" y="397565"/>
            <a:ext cx="2955235" cy="5539409"/>
          </a:xfrm>
          <a:prstGeom prst="rect">
            <a:avLst/>
          </a:prstGeom>
          <a:noFill/>
        </p:spPr>
        <p:txBody>
          <a:bodyPr wrap="square" rtlCol="0">
            <a:spAutoFit/>
          </a:bodyPr>
          <a:lstStyle/>
          <a:p>
            <a:endParaRPr lang="tr-TR" dirty="0"/>
          </a:p>
        </p:txBody>
      </p:sp>
      <p:pic>
        <p:nvPicPr>
          <p:cNvPr id="10" name="Resim 9">
            <a:extLst>
              <a:ext uri="{FF2B5EF4-FFF2-40B4-BE49-F238E27FC236}">
                <a16:creationId xmlns:a16="http://schemas.microsoft.com/office/drawing/2014/main" id="{E7CFCED0-0D3E-487C-9A8D-2B1419DAE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146" y="0"/>
            <a:ext cx="11807687" cy="4527577"/>
          </a:xfrm>
          <a:prstGeom prst="rect">
            <a:avLst/>
          </a:prstGeom>
          <a:ln>
            <a:noFill/>
          </a:ln>
          <a:effectLst>
            <a:softEdge rad="112500"/>
          </a:effectLst>
        </p:spPr>
      </p:pic>
      <p:sp>
        <p:nvSpPr>
          <p:cNvPr id="11" name="Metin kutusu 10">
            <a:extLst>
              <a:ext uri="{FF2B5EF4-FFF2-40B4-BE49-F238E27FC236}">
                <a16:creationId xmlns:a16="http://schemas.microsoft.com/office/drawing/2014/main" id="{58E45A11-5768-4A6A-8509-AC1161CEF560}"/>
              </a:ext>
            </a:extLst>
          </p:cNvPr>
          <p:cNvSpPr txBox="1"/>
          <p:nvPr/>
        </p:nvSpPr>
        <p:spPr>
          <a:xfrm>
            <a:off x="1563757" y="4605131"/>
            <a:ext cx="2650434" cy="1200329"/>
          </a:xfrm>
          <a:prstGeom prst="rect">
            <a:avLst/>
          </a:prstGeom>
          <a:noFill/>
        </p:spPr>
        <p:txBody>
          <a:bodyPr wrap="square" rtlCol="0">
            <a:spAutoFit/>
          </a:bodyPr>
          <a:lstStyle/>
          <a:p>
            <a:r>
              <a:rPr lang="en-US" b="1" dirty="0"/>
              <a:t>Here we see our </a:t>
            </a:r>
            <a:r>
              <a:rPr lang="tr-TR" b="1" dirty="0"/>
              <a:t>CRM</a:t>
            </a:r>
            <a:r>
              <a:rPr lang="en-US" b="1" dirty="0"/>
              <a:t> interface. Let's see why we prefer </a:t>
            </a:r>
            <a:r>
              <a:rPr lang="tr-TR" b="1" dirty="0"/>
              <a:t>CRM</a:t>
            </a:r>
            <a:r>
              <a:rPr lang="en-US" b="1" dirty="0"/>
              <a:t> and why it is needed.</a:t>
            </a:r>
            <a:endParaRPr lang="tr-TR" b="1" dirty="0"/>
          </a:p>
        </p:txBody>
      </p:sp>
    </p:spTree>
    <p:extLst>
      <p:ext uri="{BB962C8B-B14F-4D97-AF65-F5344CB8AC3E}">
        <p14:creationId xmlns:p14="http://schemas.microsoft.com/office/powerpoint/2010/main" val="693688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EF79BE9-2F7B-44AD-82EE-6C05CB88B27F}"/>
              </a:ext>
            </a:extLst>
          </p:cNvPr>
          <p:cNvPicPr>
            <a:picLocks noChangeAspect="1"/>
          </p:cNvPicPr>
          <p:nvPr/>
        </p:nvPicPr>
        <p:blipFill rotWithShape="1">
          <a:blip r:embed="rId2">
            <a:alphaModFix amt="73000"/>
            <a:extLst>
              <a:ext uri="{BEBA8EAE-BF5A-486C-A8C5-ECC9F3942E4B}">
                <a14:imgProps xmlns:a14="http://schemas.microsoft.com/office/drawing/2010/main">
                  <a14:imgLayer r:embed="rId3">
                    <a14:imgEffect>
                      <a14:sharpenSoften amount="100000"/>
                    </a14:imgEffect>
                    <a14:imgEffect>
                      <a14:brightnessContrast bright="-17000" contrast="-1000"/>
                    </a14:imgEffect>
                  </a14:imgLayer>
                </a14:imgProps>
              </a:ext>
              <a:ext uri="{28A0092B-C50C-407E-A947-70E740481C1C}">
                <a14:useLocalDpi xmlns:a14="http://schemas.microsoft.com/office/drawing/2010/main" val="0"/>
              </a:ext>
            </a:extLst>
          </a:blip>
          <a:srcRect t="25028" b="23021"/>
          <a:stretch/>
        </p:blipFill>
        <p:spPr>
          <a:xfrm>
            <a:off x="0" y="1"/>
            <a:ext cx="12191980" cy="6857999"/>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6" name="Metin kutusu 5">
            <a:extLst>
              <a:ext uri="{FF2B5EF4-FFF2-40B4-BE49-F238E27FC236}">
                <a16:creationId xmlns:a16="http://schemas.microsoft.com/office/drawing/2014/main" id="{9155187C-11A7-4536-8A40-BBC5EA9BF7EC}"/>
              </a:ext>
            </a:extLst>
          </p:cNvPr>
          <p:cNvSpPr txBox="1"/>
          <p:nvPr/>
        </p:nvSpPr>
        <p:spPr>
          <a:xfrm>
            <a:off x="1398105" y="106018"/>
            <a:ext cx="2471530" cy="3139321"/>
          </a:xfrm>
          <a:prstGeom prst="rect">
            <a:avLst/>
          </a:prstGeom>
          <a:noFill/>
        </p:spPr>
        <p:txBody>
          <a:bodyPr wrap="square" rtlCol="0">
            <a:spAutoFit/>
          </a:bodyPr>
          <a:lstStyle/>
          <a:p>
            <a:r>
              <a:rPr lang="en-US" dirty="0">
                <a:solidFill>
                  <a:srgbClr val="730E0E"/>
                </a:solidFill>
              </a:rPr>
              <a:t>1-With the Opportunity Management Module, you can track opportunities related to our potential and existing customers and follow up all activities related to offers, documents and processes.</a:t>
            </a:r>
            <a:endParaRPr lang="tr-TR" dirty="0">
              <a:solidFill>
                <a:srgbClr val="730E0E"/>
              </a:solidFill>
            </a:endParaRPr>
          </a:p>
        </p:txBody>
      </p:sp>
      <p:sp>
        <p:nvSpPr>
          <p:cNvPr id="7" name="Metin kutusu 6">
            <a:extLst>
              <a:ext uri="{FF2B5EF4-FFF2-40B4-BE49-F238E27FC236}">
                <a16:creationId xmlns:a16="http://schemas.microsoft.com/office/drawing/2014/main" id="{AD68C384-76CD-4FE2-B5C6-333D6D8BBF81}"/>
              </a:ext>
            </a:extLst>
          </p:cNvPr>
          <p:cNvSpPr txBox="1"/>
          <p:nvPr/>
        </p:nvSpPr>
        <p:spPr>
          <a:xfrm>
            <a:off x="1398104" y="3245339"/>
            <a:ext cx="3014869" cy="3416320"/>
          </a:xfrm>
          <a:prstGeom prst="rect">
            <a:avLst/>
          </a:prstGeom>
          <a:noFill/>
        </p:spPr>
        <p:txBody>
          <a:bodyPr wrap="square" rtlCol="0">
            <a:spAutoFit/>
          </a:bodyPr>
          <a:lstStyle/>
          <a:p>
            <a:r>
              <a:rPr lang="tr-TR" dirty="0">
                <a:solidFill>
                  <a:srgbClr val="730E0E"/>
                </a:solidFill>
              </a:rPr>
              <a:t>2-</a:t>
            </a:r>
            <a:r>
              <a:rPr lang="en-US" dirty="0">
                <a:solidFill>
                  <a:srgbClr val="730E0E"/>
                </a:solidFill>
              </a:rPr>
              <a:t>With the Campaign Management Module, you can classify your potential and existing customers on the basis of channel, product, region and sector, and organize special campaigns according to the customer or customer group. You can also handle transactions such as sending mass mails.</a:t>
            </a:r>
            <a:endParaRPr lang="tr-TR" dirty="0">
              <a:solidFill>
                <a:srgbClr val="730E0E"/>
              </a:solidFill>
            </a:endParaRPr>
          </a:p>
        </p:txBody>
      </p:sp>
      <p:sp>
        <p:nvSpPr>
          <p:cNvPr id="8" name="Metin kutusu 7">
            <a:extLst>
              <a:ext uri="{FF2B5EF4-FFF2-40B4-BE49-F238E27FC236}">
                <a16:creationId xmlns:a16="http://schemas.microsoft.com/office/drawing/2014/main" id="{D4E5BA8B-1863-4213-83F7-4D8CC68BB988}"/>
              </a:ext>
            </a:extLst>
          </p:cNvPr>
          <p:cNvSpPr txBox="1"/>
          <p:nvPr/>
        </p:nvSpPr>
        <p:spPr>
          <a:xfrm>
            <a:off x="8560904" y="318052"/>
            <a:ext cx="2372139" cy="2585323"/>
          </a:xfrm>
          <a:prstGeom prst="rect">
            <a:avLst/>
          </a:prstGeom>
          <a:noFill/>
        </p:spPr>
        <p:txBody>
          <a:bodyPr wrap="square" rtlCol="0">
            <a:spAutoFit/>
          </a:bodyPr>
          <a:lstStyle/>
          <a:p>
            <a:r>
              <a:rPr lang="tr-TR" dirty="0">
                <a:solidFill>
                  <a:srgbClr val="730E0E"/>
                </a:solidFill>
              </a:rPr>
              <a:t>3-</a:t>
            </a:r>
            <a:r>
              <a:rPr lang="en-US" dirty="0">
                <a:solidFill>
                  <a:srgbClr val="730E0E"/>
                </a:solidFill>
              </a:rPr>
              <a:t>With the Sales Process Management Module, you can instantly access offers, orders, opportunities, as well as all actions taken in the past.</a:t>
            </a:r>
            <a:endParaRPr lang="tr-TR" dirty="0">
              <a:solidFill>
                <a:srgbClr val="730E0E"/>
              </a:solidFill>
            </a:endParaRPr>
          </a:p>
        </p:txBody>
      </p:sp>
      <p:sp>
        <p:nvSpPr>
          <p:cNvPr id="9" name="Metin kutusu 8">
            <a:extLst>
              <a:ext uri="{FF2B5EF4-FFF2-40B4-BE49-F238E27FC236}">
                <a16:creationId xmlns:a16="http://schemas.microsoft.com/office/drawing/2014/main" id="{91598F1B-6E28-4146-8579-E305CD4155E4}"/>
              </a:ext>
            </a:extLst>
          </p:cNvPr>
          <p:cNvSpPr txBox="1"/>
          <p:nvPr/>
        </p:nvSpPr>
        <p:spPr>
          <a:xfrm>
            <a:off x="8560904" y="2903375"/>
            <a:ext cx="2570922" cy="3970318"/>
          </a:xfrm>
          <a:prstGeom prst="rect">
            <a:avLst/>
          </a:prstGeom>
          <a:noFill/>
        </p:spPr>
        <p:txBody>
          <a:bodyPr wrap="square" rtlCol="0">
            <a:spAutoFit/>
          </a:bodyPr>
          <a:lstStyle/>
          <a:p>
            <a:r>
              <a:rPr lang="tr-TR" dirty="0">
                <a:solidFill>
                  <a:srgbClr val="730E0E"/>
                </a:solidFill>
              </a:rPr>
              <a:t>4-</a:t>
            </a:r>
            <a:r>
              <a:rPr lang="en-US" dirty="0">
                <a:solidFill>
                  <a:srgbClr val="730E0E"/>
                </a:solidFill>
              </a:rPr>
              <a:t>With the Help Desk Module, your employees can quickly access their customer support accounts, etc. You can increase customer satisfaction and service quality by enabling them to access information, create problem records and answer questions and problems.</a:t>
            </a:r>
            <a:endParaRPr lang="tr-TR" dirty="0">
              <a:solidFill>
                <a:srgbClr val="730E0E"/>
              </a:solidFill>
            </a:endParaRPr>
          </a:p>
        </p:txBody>
      </p:sp>
    </p:spTree>
    <p:extLst>
      <p:ext uri="{BB962C8B-B14F-4D97-AF65-F5344CB8AC3E}">
        <p14:creationId xmlns:p14="http://schemas.microsoft.com/office/powerpoint/2010/main" val="1887905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D04C97E7-CB74-4CCB-9CAF-E1390BE7ACB7}"/>
              </a:ext>
            </a:extLst>
          </p:cNvPr>
          <p:cNvPicPr>
            <a:picLocks noChangeAspect="1"/>
          </p:cNvPicPr>
          <p:nvPr/>
        </p:nvPicPr>
        <p:blipFill rotWithShape="1">
          <a:blip r:embed="rId2">
            <a:alphaModFix amt="73000"/>
            <a:extLst>
              <a:ext uri="{BEBA8EAE-BF5A-486C-A8C5-ECC9F3942E4B}">
                <a14:imgProps xmlns:a14="http://schemas.microsoft.com/office/drawing/2010/main">
                  <a14:imgLayer r:embed="rId3">
                    <a14:imgEffect>
                      <a14:sharpenSoften amount="100000"/>
                    </a14:imgEffect>
                    <a14:imgEffect>
                      <a14:brightnessContrast bright="-17000" contrast="-1000"/>
                    </a14:imgEffect>
                  </a14:imgLayer>
                </a14:imgProps>
              </a:ext>
              <a:ext uri="{28A0092B-C50C-407E-A947-70E740481C1C}">
                <a14:useLocalDpi xmlns:a14="http://schemas.microsoft.com/office/drawing/2010/main" val="0"/>
              </a:ext>
            </a:extLst>
          </a:blip>
          <a:srcRect t="25028" b="23021"/>
          <a:stretch/>
        </p:blipFill>
        <p:spPr>
          <a:xfrm>
            <a:off x="0" y="1"/>
            <a:ext cx="12191980" cy="6857999"/>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6" name="Metin kutusu 5">
            <a:extLst>
              <a:ext uri="{FF2B5EF4-FFF2-40B4-BE49-F238E27FC236}">
                <a16:creationId xmlns:a16="http://schemas.microsoft.com/office/drawing/2014/main" id="{D75E10C2-A5A5-48DB-8717-FBC4DFC59C21}"/>
              </a:ext>
            </a:extLst>
          </p:cNvPr>
          <p:cNvSpPr txBox="1"/>
          <p:nvPr/>
        </p:nvSpPr>
        <p:spPr>
          <a:xfrm>
            <a:off x="1245704" y="636104"/>
            <a:ext cx="3233531" cy="2862322"/>
          </a:xfrm>
          <a:prstGeom prst="rect">
            <a:avLst/>
          </a:prstGeom>
          <a:noFill/>
        </p:spPr>
        <p:txBody>
          <a:bodyPr wrap="square" rtlCol="0">
            <a:spAutoFit/>
          </a:bodyPr>
          <a:lstStyle/>
          <a:p>
            <a:r>
              <a:rPr lang="tr-TR" dirty="0">
                <a:solidFill>
                  <a:srgbClr val="730E0E"/>
                </a:solidFill>
              </a:rPr>
              <a:t>5-</a:t>
            </a:r>
            <a:r>
              <a:rPr lang="en-US" dirty="0">
                <a:solidFill>
                  <a:srgbClr val="730E0E"/>
                </a:solidFill>
              </a:rPr>
              <a:t>With Competitor Analysis Management, you can save your competitor information system for your sales and marketing operations, get detailed reports according to who data pool, region, date and price, and make special campaigns for the relevant customers.</a:t>
            </a:r>
            <a:endParaRPr lang="tr-TR" dirty="0">
              <a:solidFill>
                <a:srgbClr val="730E0E"/>
              </a:solidFill>
            </a:endParaRPr>
          </a:p>
        </p:txBody>
      </p:sp>
      <p:sp>
        <p:nvSpPr>
          <p:cNvPr id="7" name="Metin kutusu 6">
            <a:extLst>
              <a:ext uri="{FF2B5EF4-FFF2-40B4-BE49-F238E27FC236}">
                <a16:creationId xmlns:a16="http://schemas.microsoft.com/office/drawing/2014/main" id="{48371653-634D-41A6-A293-5B1063ACB0E8}"/>
              </a:ext>
            </a:extLst>
          </p:cNvPr>
          <p:cNvSpPr txBox="1"/>
          <p:nvPr/>
        </p:nvSpPr>
        <p:spPr>
          <a:xfrm>
            <a:off x="1245704" y="3776870"/>
            <a:ext cx="3021497" cy="2239617"/>
          </a:xfrm>
          <a:prstGeom prst="rect">
            <a:avLst/>
          </a:prstGeom>
          <a:noFill/>
        </p:spPr>
        <p:txBody>
          <a:bodyPr wrap="square" rtlCol="0">
            <a:spAutoFit/>
          </a:bodyPr>
          <a:lstStyle/>
          <a:p>
            <a:endParaRPr lang="tr-TR" dirty="0"/>
          </a:p>
        </p:txBody>
      </p:sp>
      <p:sp>
        <p:nvSpPr>
          <p:cNvPr id="8" name="Metin kutusu 7">
            <a:extLst>
              <a:ext uri="{FF2B5EF4-FFF2-40B4-BE49-F238E27FC236}">
                <a16:creationId xmlns:a16="http://schemas.microsoft.com/office/drawing/2014/main" id="{36AFEEC6-5DD6-41E4-96F4-8930D73935D4}"/>
              </a:ext>
            </a:extLst>
          </p:cNvPr>
          <p:cNvSpPr txBox="1"/>
          <p:nvPr/>
        </p:nvSpPr>
        <p:spPr>
          <a:xfrm>
            <a:off x="8547652" y="1285461"/>
            <a:ext cx="2398644" cy="3693319"/>
          </a:xfrm>
          <a:prstGeom prst="rect">
            <a:avLst/>
          </a:prstGeom>
          <a:noFill/>
        </p:spPr>
        <p:txBody>
          <a:bodyPr wrap="square" rtlCol="0">
            <a:spAutoFit/>
          </a:bodyPr>
          <a:lstStyle/>
          <a:p>
            <a:r>
              <a:rPr lang="en-US" dirty="0">
                <a:solidFill>
                  <a:srgbClr val="730E0E"/>
                </a:solidFill>
              </a:rPr>
              <a:t>We explained the features with the main basics. Thanks to CRM, we can make detailed analysis both on the internet and on the stores. Analyzing customers in detail is one of the most important points to be able to adopt their thoughts.</a:t>
            </a:r>
            <a:endParaRPr lang="tr-TR" dirty="0">
              <a:solidFill>
                <a:srgbClr val="730E0E"/>
              </a:solidFill>
            </a:endParaRPr>
          </a:p>
        </p:txBody>
      </p:sp>
    </p:spTree>
    <p:extLst>
      <p:ext uri="{BB962C8B-B14F-4D97-AF65-F5344CB8AC3E}">
        <p14:creationId xmlns:p14="http://schemas.microsoft.com/office/powerpoint/2010/main" val="2197145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321F77AE-CA90-4E93-A0CD-8167BE20F601}"/>
              </a:ext>
            </a:extLst>
          </p:cNvPr>
          <p:cNvSpPr/>
          <p:nvPr/>
        </p:nvSpPr>
        <p:spPr>
          <a:xfrm>
            <a:off x="1043752" y="2967335"/>
            <a:ext cx="10104497" cy="1384995"/>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Thanks for listening. We apologize for that if we had mistakes.</a:t>
            </a:r>
          </a:p>
          <a:p>
            <a:pPr algn="ctr"/>
            <a:r>
              <a:rPr lang="en-US" sz="2800" b="0" cap="none" spc="0" dirty="0">
                <a:ln w="0"/>
                <a:solidFill>
                  <a:schemeClr val="tx1"/>
                </a:solidFill>
                <a:effectLst>
                  <a:outerShdw blurRad="38100" dist="19050" dir="2700000" algn="tl" rotWithShape="0">
                    <a:schemeClr val="dk1">
                      <a:alpha val="40000"/>
                    </a:schemeClr>
                  </a:outerShdw>
                </a:effectLst>
              </a:rPr>
              <a:t>Burak Kayata</a:t>
            </a:r>
            <a:r>
              <a:rPr lang="tr-TR" sz="2800" b="0" cap="none" spc="0" dirty="0">
                <a:ln w="0"/>
                <a:solidFill>
                  <a:schemeClr val="tx1"/>
                </a:solidFill>
                <a:effectLst>
                  <a:outerShdw blurRad="38100" dist="19050" dir="2700000" algn="tl" rotWithShape="0">
                    <a:schemeClr val="dk1">
                      <a:alpha val="40000"/>
                    </a:schemeClr>
                  </a:outerShdw>
                </a:effectLst>
              </a:rPr>
              <a:t>ş </a:t>
            </a:r>
            <a:endParaRPr lang="en-US" sz="2800" b="0" cap="none" spc="0" dirty="0">
              <a:ln w="0"/>
              <a:solidFill>
                <a:schemeClr val="tx1"/>
              </a:solidFill>
              <a:effectLst>
                <a:outerShdw blurRad="38100" dist="19050" dir="2700000" algn="tl" rotWithShape="0">
                  <a:schemeClr val="dk1">
                    <a:alpha val="40000"/>
                  </a:schemeClr>
                </a:outerShdw>
              </a:effectLst>
            </a:endParaRPr>
          </a:p>
          <a:p>
            <a:pPr algn="ctr"/>
            <a:r>
              <a:rPr lang="en-US" sz="2800" b="0" cap="none" spc="0" dirty="0">
                <a:ln w="0"/>
                <a:solidFill>
                  <a:schemeClr val="tx1"/>
                </a:solidFill>
                <a:effectLst>
                  <a:outerShdw blurRad="38100" dist="19050" dir="2700000" algn="tl" rotWithShape="0">
                    <a:schemeClr val="dk1">
                      <a:alpha val="40000"/>
                    </a:schemeClr>
                  </a:outerShdw>
                </a:effectLst>
              </a:rPr>
              <a:t>Sezai Moran</a:t>
            </a:r>
            <a:r>
              <a:rPr lang="tr-TR" sz="28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1252213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C627EC6-61A4-4CA2-925A-D9C31421C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çerik Yer Tutucusu 8" descr="doğa, gece göğü içeren bir resim&#10;&#10;Açıklama otomatik olarak oluşturuldu">
            <a:extLst>
              <a:ext uri="{FF2B5EF4-FFF2-40B4-BE49-F238E27FC236}">
                <a16:creationId xmlns:a16="http://schemas.microsoft.com/office/drawing/2014/main" id="{6FC48A7D-D898-47E1-AFDE-C5C62E942791}"/>
              </a:ext>
            </a:extLst>
          </p:cNvPr>
          <p:cNvPicPr>
            <a:picLocks noGrp="1" noChangeAspect="1"/>
          </p:cNvPicPr>
          <p:nvPr>
            <p:ph idx="1"/>
          </p:nvPr>
        </p:nvPicPr>
        <p:blipFill rotWithShape="1">
          <a:blip r:embed="rId2">
            <a:alphaModFix amt="30000"/>
            <a:extLst>
              <a:ext uri="{28A0092B-C50C-407E-A947-70E740481C1C}">
                <a14:useLocalDpi xmlns:a14="http://schemas.microsoft.com/office/drawing/2010/main" val="0"/>
              </a:ext>
            </a:extLst>
          </a:blip>
          <a:srcRect t="6187" b="9543"/>
          <a:stretch/>
        </p:blipFill>
        <p:spPr>
          <a:xfrm>
            <a:off x="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2" name="Metin kutusu 11">
            <a:extLst>
              <a:ext uri="{FF2B5EF4-FFF2-40B4-BE49-F238E27FC236}">
                <a16:creationId xmlns:a16="http://schemas.microsoft.com/office/drawing/2014/main" id="{D6EB6E43-D46B-4618-A7F8-DF016658C7E6}"/>
              </a:ext>
            </a:extLst>
          </p:cNvPr>
          <p:cNvSpPr txBox="1"/>
          <p:nvPr/>
        </p:nvSpPr>
        <p:spPr>
          <a:xfrm>
            <a:off x="689103" y="2159247"/>
            <a:ext cx="5976731" cy="2031325"/>
          </a:xfrm>
          <a:prstGeom prst="rect">
            <a:avLst/>
          </a:prstGeom>
          <a:noFill/>
        </p:spPr>
        <p:txBody>
          <a:bodyPr wrap="square" rtlCol="0">
            <a:spAutoFit/>
          </a:bodyPr>
          <a:lstStyle/>
          <a:p>
            <a:r>
              <a:rPr lang="en-US" b="1" dirty="0"/>
              <a:t>The symbol in our logo represents the letter 'T' in the old Göktürk language and also the symbol of lightning represents power.</a:t>
            </a:r>
          </a:p>
          <a:p>
            <a:endParaRPr lang="en-US" b="1" dirty="0"/>
          </a:p>
          <a:p>
            <a:endParaRPr lang="en-US" b="1" dirty="0"/>
          </a:p>
          <a:p>
            <a:r>
              <a:rPr lang="en-US" b="1" dirty="0"/>
              <a:t>The meaning of our brand name means "efficiency" in the old Göktürk language.</a:t>
            </a:r>
            <a:endParaRPr lang="tr-TR" b="1" dirty="0"/>
          </a:p>
        </p:txBody>
      </p:sp>
      <p:pic>
        <p:nvPicPr>
          <p:cNvPr id="13" name="Resim 12">
            <a:extLst>
              <a:ext uri="{FF2B5EF4-FFF2-40B4-BE49-F238E27FC236}">
                <a16:creationId xmlns:a16="http://schemas.microsoft.com/office/drawing/2014/main" id="{59CAE8BB-F656-4A54-82AB-007923CA83D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tretch>
            <a:fillRect/>
          </a:stretch>
        </p:blipFill>
        <p:spPr>
          <a:xfrm>
            <a:off x="8146717" y="1958625"/>
            <a:ext cx="2237767" cy="2231947"/>
          </a:xfrm>
          <a:prstGeom prst="ellipse">
            <a:avLst/>
          </a:prstGeom>
          <a:ln>
            <a:solidFill>
              <a:schemeClr val="tx1"/>
            </a:solidFill>
          </a:ln>
          <a:effectLst>
            <a:glow rad="292100">
              <a:srgbClr val="EFE4B0">
                <a:alpha val="40000"/>
              </a:srgbClr>
            </a:glow>
            <a:reflection stA="45000" endPos="0" dir="5400000" sy="-100000" algn="bl" rotWithShape="0"/>
            <a:softEdge rad="112500"/>
          </a:effectLst>
        </p:spPr>
      </p:pic>
      <p:cxnSp>
        <p:nvCxnSpPr>
          <p:cNvPr id="17" name="Düz Ok Bağlayıcısı 16">
            <a:extLst>
              <a:ext uri="{FF2B5EF4-FFF2-40B4-BE49-F238E27FC236}">
                <a16:creationId xmlns:a16="http://schemas.microsoft.com/office/drawing/2014/main" id="{B62C34AB-A585-4D90-B184-A9DCB27719B9}"/>
              </a:ext>
            </a:extLst>
          </p:cNvPr>
          <p:cNvCxnSpPr/>
          <p:nvPr/>
        </p:nvCxnSpPr>
        <p:spPr>
          <a:xfrm flipH="1" flipV="1">
            <a:off x="7354937" y="1510748"/>
            <a:ext cx="1630037" cy="11661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Metin kutusu 17">
            <a:extLst>
              <a:ext uri="{FF2B5EF4-FFF2-40B4-BE49-F238E27FC236}">
                <a16:creationId xmlns:a16="http://schemas.microsoft.com/office/drawing/2014/main" id="{92A4803A-CC6D-4456-8737-F1ACC728BBE6}"/>
              </a:ext>
            </a:extLst>
          </p:cNvPr>
          <p:cNvSpPr txBox="1"/>
          <p:nvPr/>
        </p:nvSpPr>
        <p:spPr>
          <a:xfrm rot="18648224">
            <a:off x="6604563" y="1036356"/>
            <a:ext cx="1630037" cy="369332"/>
          </a:xfrm>
          <a:prstGeom prst="rect">
            <a:avLst/>
          </a:prstGeom>
          <a:noFill/>
        </p:spPr>
        <p:txBody>
          <a:bodyPr wrap="square" rtlCol="0">
            <a:spAutoFit/>
          </a:bodyPr>
          <a:lstStyle/>
          <a:p>
            <a:r>
              <a:rPr lang="tr-TR" b="1" dirty="0"/>
              <a:t>SYMBOL</a:t>
            </a:r>
          </a:p>
        </p:txBody>
      </p:sp>
      <p:cxnSp>
        <p:nvCxnSpPr>
          <p:cNvPr id="21" name="Düz Ok Bağlayıcısı 20">
            <a:extLst>
              <a:ext uri="{FF2B5EF4-FFF2-40B4-BE49-F238E27FC236}">
                <a16:creationId xmlns:a16="http://schemas.microsoft.com/office/drawing/2014/main" id="{B8B56B65-A23C-468C-AAA0-090B5C02AD4E}"/>
              </a:ext>
            </a:extLst>
          </p:cNvPr>
          <p:cNvCxnSpPr/>
          <p:nvPr/>
        </p:nvCxnSpPr>
        <p:spPr>
          <a:xfrm flipH="1">
            <a:off x="7686261" y="3723861"/>
            <a:ext cx="1298713" cy="8216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Metin kutusu 21">
            <a:extLst>
              <a:ext uri="{FF2B5EF4-FFF2-40B4-BE49-F238E27FC236}">
                <a16:creationId xmlns:a16="http://schemas.microsoft.com/office/drawing/2014/main" id="{858DDF7F-B145-4257-9E0F-A552313C1A92}"/>
              </a:ext>
            </a:extLst>
          </p:cNvPr>
          <p:cNvSpPr txBox="1"/>
          <p:nvPr/>
        </p:nvSpPr>
        <p:spPr>
          <a:xfrm rot="3320222">
            <a:off x="6993362" y="4530485"/>
            <a:ext cx="1197882" cy="369332"/>
          </a:xfrm>
          <a:prstGeom prst="rect">
            <a:avLst/>
          </a:prstGeom>
          <a:noFill/>
        </p:spPr>
        <p:txBody>
          <a:bodyPr wrap="square" rtlCol="0">
            <a:spAutoFit/>
          </a:bodyPr>
          <a:lstStyle/>
          <a:p>
            <a:r>
              <a:rPr lang="tr-TR" b="1" dirty="0"/>
              <a:t>POWER</a:t>
            </a:r>
          </a:p>
        </p:txBody>
      </p:sp>
    </p:spTree>
    <p:extLst>
      <p:ext uri="{BB962C8B-B14F-4D97-AF65-F5344CB8AC3E}">
        <p14:creationId xmlns:p14="http://schemas.microsoft.com/office/powerpoint/2010/main" val="4011525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01C0CAB-6A03-4C6A-9FAA-219847753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F982E0B2-AA9C-441C-A08E-A9DF9CF12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28046" y="4869342"/>
            <a:ext cx="1623711" cy="630920"/>
            <a:chOff x="9588346" y="4824892"/>
            <a:chExt cx="1623711" cy="630920"/>
          </a:xfrm>
        </p:grpSpPr>
        <p:sp>
          <p:nvSpPr>
            <p:cNvPr id="13" name="Freeform: Shape 12">
              <a:extLst>
                <a:ext uri="{FF2B5EF4-FFF2-40B4-BE49-F238E27FC236}">
                  <a16:creationId xmlns:a16="http://schemas.microsoft.com/office/drawing/2014/main" id="{A4A2E074-C10D-4C57-AB72-B631E4D7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B037EB3-1772-4BA8-A95A-E5DBDFEA32B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flipH="1">
              <a:off x="10112436" y="4359902"/>
              <a:ext cx="571820" cy="1620000"/>
              <a:chOff x="8482785" y="4330454"/>
              <a:chExt cx="571820" cy="1620000"/>
            </a:xfrm>
          </p:grpSpPr>
          <p:sp>
            <p:nvSpPr>
              <p:cNvPr id="15" name="Freeform: Shape 14">
                <a:extLst>
                  <a:ext uri="{FF2B5EF4-FFF2-40B4-BE49-F238E27FC236}">
                    <a16:creationId xmlns:a16="http://schemas.microsoft.com/office/drawing/2014/main" id="{A1F47AC1-63D0-47F3-9728-1A0A05434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a:extLst>
                  <a:ext uri="{FF2B5EF4-FFF2-40B4-BE49-F238E27FC236}">
                    <a16:creationId xmlns:a16="http://schemas.microsoft.com/office/drawing/2014/main" id="{803A57D6-0C36-4560-A08A-16768551EF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18" name="Rectangle 17">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428999"/>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2" name="Straight Connector 21">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5435810"/>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8" name="Resim 7">
            <a:extLst>
              <a:ext uri="{FF2B5EF4-FFF2-40B4-BE49-F238E27FC236}">
                <a16:creationId xmlns:a16="http://schemas.microsoft.com/office/drawing/2014/main" id="{BE337B77-7980-4F2F-AF33-21180A88B423}"/>
              </a:ext>
            </a:extLst>
          </p:cNvPr>
          <p:cNvPicPr>
            <a:picLocks noChangeAspect="1"/>
          </p:cNvPicPr>
          <p:nvPr/>
        </p:nvPicPr>
        <p:blipFill rotWithShape="1">
          <a:blip r:embed="rId2">
            <a:alphaModFix amt="73000"/>
            <a:extLst>
              <a:ext uri="{BEBA8EAE-BF5A-486C-A8C5-ECC9F3942E4B}">
                <a14:imgProps xmlns:a14="http://schemas.microsoft.com/office/drawing/2010/main">
                  <a14:imgLayer r:embed="rId3">
                    <a14:imgEffect>
                      <a14:sharpenSoften amount="100000"/>
                    </a14:imgEffect>
                    <a14:imgEffect>
                      <a14:brightnessContrast bright="-17000" contrast="-1000"/>
                    </a14:imgEffect>
                  </a14:imgLayer>
                </a14:imgProps>
              </a:ext>
              <a:ext uri="{28A0092B-C50C-407E-A947-70E740481C1C}">
                <a14:useLocalDpi xmlns:a14="http://schemas.microsoft.com/office/drawing/2010/main" val="0"/>
              </a:ext>
            </a:extLst>
          </a:blip>
          <a:srcRect t="25028" b="23021"/>
          <a:stretch/>
        </p:blipFill>
        <p:spPr>
          <a:xfrm>
            <a:off x="13272" y="-11761"/>
            <a:ext cx="12191980" cy="6881519"/>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9" name="Metin kutusu 8">
            <a:extLst>
              <a:ext uri="{FF2B5EF4-FFF2-40B4-BE49-F238E27FC236}">
                <a16:creationId xmlns:a16="http://schemas.microsoft.com/office/drawing/2014/main" id="{86332E4D-A09A-4018-80BF-A3EFE720C881}"/>
              </a:ext>
            </a:extLst>
          </p:cNvPr>
          <p:cNvSpPr txBox="1"/>
          <p:nvPr/>
        </p:nvSpPr>
        <p:spPr>
          <a:xfrm>
            <a:off x="1219199" y="874643"/>
            <a:ext cx="2941983" cy="3970318"/>
          </a:xfrm>
          <a:prstGeom prst="rect">
            <a:avLst/>
          </a:prstGeom>
          <a:noFill/>
        </p:spPr>
        <p:txBody>
          <a:bodyPr wrap="square" rtlCol="0">
            <a:spAutoFit/>
          </a:bodyPr>
          <a:lstStyle/>
          <a:p>
            <a:r>
              <a:rPr lang="tr-TR" sz="2800" dirty="0">
                <a:latin typeface="Times New Roman" panose="02020603050405020304" pitchFamily="18" charset="0"/>
                <a:cs typeface="Times New Roman" panose="02020603050405020304" pitchFamily="18" charset="0"/>
              </a:rPr>
              <a:t>VISION</a:t>
            </a:r>
          </a:p>
          <a:p>
            <a:r>
              <a:rPr lang="en-US" sz="2800" dirty="0">
                <a:solidFill>
                  <a:srgbClr val="FFC000"/>
                </a:solidFill>
                <a:latin typeface="Times New Roman" panose="02020603050405020304" pitchFamily="18" charset="0"/>
                <a:cs typeface="Times New Roman" panose="02020603050405020304" pitchFamily="18" charset="0"/>
              </a:rPr>
              <a:t>To provide superiority by making a difference and to become a brand that the whole world will recognize.</a:t>
            </a:r>
            <a:endParaRPr lang="tr-TR" sz="2800" dirty="0">
              <a:solidFill>
                <a:srgbClr val="FFC000"/>
              </a:solidFill>
              <a:latin typeface="Times New Roman" panose="02020603050405020304" pitchFamily="18" charset="0"/>
              <a:cs typeface="Times New Roman" panose="02020603050405020304" pitchFamily="18" charset="0"/>
            </a:endParaRPr>
          </a:p>
        </p:txBody>
      </p:sp>
      <p:sp>
        <p:nvSpPr>
          <p:cNvPr id="19" name="Metin kutusu 18">
            <a:extLst>
              <a:ext uri="{FF2B5EF4-FFF2-40B4-BE49-F238E27FC236}">
                <a16:creationId xmlns:a16="http://schemas.microsoft.com/office/drawing/2014/main" id="{14D9F303-00AC-42F4-897A-8474691845EA}"/>
              </a:ext>
            </a:extLst>
          </p:cNvPr>
          <p:cNvSpPr txBox="1"/>
          <p:nvPr/>
        </p:nvSpPr>
        <p:spPr>
          <a:xfrm>
            <a:off x="8619396" y="873718"/>
            <a:ext cx="2491407" cy="4832092"/>
          </a:xfrm>
          <a:prstGeom prst="rect">
            <a:avLst/>
          </a:prstGeom>
          <a:noFill/>
        </p:spPr>
        <p:txBody>
          <a:bodyPr wrap="square" rtlCol="0">
            <a:spAutoFit/>
          </a:bodyPr>
          <a:lstStyle/>
          <a:p>
            <a:r>
              <a:rPr lang="tr-TR" sz="2800" dirty="0">
                <a:latin typeface="Times New Roman" panose="02020603050405020304" pitchFamily="18" charset="0"/>
                <a:cs typeface="Times New Roman" panose="02020603050405020304" pitchFamily="18" charset="0"/>
              </a:rPr>
              <a:t>MISSION</a:t>
            </a:r>
          </a:p>
          <a:p>
            <a:r>
              <a:rPr lang="en-US" sz="2800" dirty="0">
                <a:solidFill>
                  <a:srgbClr val="FFC000"/>
                </a:solidFill>
                <a:latin typeface="Times New Roman" panose="02020603050405020304" pitchFamily="18" charset="0"/>
                <a:cs typeface="Times New Roman" panose="02020603050405020304" pitchFamily="18" charset="0"/>
              </a:rPr>
              <a:t>By providing the right quality and price ratio, our products meet both efficiency and expectations of our customers at the highest level.</a:t>
            </a:r>
            <a:endParaRPr lang="tr-TR" sz="2800"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011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F802B07D-1170-4BE1-961C-D3C259F0B7D4}"/>
              </a:ext>
            </a:extLst>
          </p:cNvPr>
          <p:cNvPicPr>
            <a:picLocks noChangeAspect="1"/>
          </p:cNvPicPr>
          <p:nvPr/>
        </p:nvPicPr>
        <p:blipFill rotWithShape="1">
          <a:blip r:embed="rId2">
            <a:alphaModFix amt="73000"/>
            <a:extLst>
              <a:ext uri="{BEBA8EAE-BF5A-486C-A8C5-ECC9F3942E4B}">
                <a14:imgProps xmlns:a14="http://schemas.microsoft.com/office/drawing/2010/main">
                  <a14:imgLayer r:embed="rId3">
                    <a14:imgEffect>
                      <a14:sharpenSoften amount="100000"/>
                    </a14:imgEffect>
                    <a14:imgEffect>
                      <a14:brightnessContrast bright="-17000" contrast="-1000"/>
                    </a14:imgEffect>
                  </a14:imgLayer>
                </a14:imgProps>
              </a:ext>
              <a:ext uri="{28A0092B-C50C-407E-A947-70E740481C1C}">
                <a14:useLocalDpi xmlns:a14="http://schemas.microsoft.com/office/drawing/2010/main" val="0"/>
              </a:ext>
            </a:extLst>
          </a:blip>
          <a:srcRect t="25028" b="23021"/>
          <a:stretch/>
        </p:blipFill>
        <p:spPr>
          <a:xfrm>
            <a:off x="0" y="0"/>
            <a:ext cx="12191980" cy="6881519"/>
          </a:xfrm>
          <a:custGeom>
            <a:avLst/>
            <a:gdLst/>
            <a:ahLst/>
            <a:cxnLst/>
            <a:rect l="l" t="t" r="r" b="b"/>
            <a:pathLst>
              <a:path w="12192000" h="6858000">
                <a:moveTo>
                  <a:pt x="0" y="0"/>
                </a:moveTo>
                <a:lnTo>
                  <a:pt x="12192000" y="0"/>
                </a:lnTo>
                <a:lnTo>
                  <a:pt x="12192000" y="6858000"/>
                </a:lnTo>
                <a:lnTo>
                  <a:pt x="0" y="6858000"/>
                </a:lnTo>
                <a:close/>
              </a:path>
            </a:pathLst>
          </a:custGeom>
        </p:spPr>
      </p:pic>
      <p:pic>
        <p:nvPicPr>
          <p:cNvPr id="3" name="Resim 2">
            <a:extLst>
              <a:ext uri="{FF2B5EF4-FFF2-40B4-BE49-F238E27FC236}">
                <a16:creationId xmlns:a16="http://schemas.microsoft.com/office/drawing/2014/main" id="{098E7486-4277-4404-9B1B-30E80ABBB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615792" y="1074044"/>
            <a:ext cx="4577446" cy="4662874"/>
          </a:xfrm>
          <a:prstGeom prst="ellipse">
            <a:avLst/>
          </a:prstGeom>
          <a:ln>
            <a:noFill/>
          </a:ln>
          <a:effectLst>
            <a:softEdge rad="112500"/>
          </a:effectLst>
        </p:spPr>
      </p:pic>
      <p:pic>
        <p:nvPicPr>
          <p:cNvPr id="13" name="Resim 12" descr="portakal, bitki, çikolata, kapat içeren bir resim&#10;&#10;Açıklama otomatik olarak oluşturuldu">
            <a:extLst>
              <a:ext uri="{FF2B5EF4-FFF2-40B4-BE49-F238E27FC236}">
                <a16:creationId xmlns:a16="http://schemas.microsoft.com/office/drawing/2014/main" id="{7D4BE095-59BF-4020-93F9-1C25AD0DBEE1}"/>
              </a:ext>
            </a:extLst>
          </p:cNvPr>
          <p:cNvPicPr>
            <a:picLocks noChangeAspect="1"/>
          </p:cNvPicPr>
          <p:nvPr/>
        </p:nvPicPr>
        <p:blipFill>
          <a:blip r:embed="rId5">
            <a:alphaModFix amt="14000"/>
            <a:extLst>
              <a:ext uri="{28A0092B-C50C-407E-A947-70E740481C1C}">
                <a14:useLocalDpi xmlns:a14="http://schemas.microsoft.com/office/drawing/2010/main" val="0"/>
              </a:ext>
            </a:extLst>
          </a:blip>
          <a:stretch>
            <a:fillRect/>
          </a:stretch>
        </p:blipFill>
        <p:spPr>
          <a:xfrm>
            <a:off x="6022167" y="523132"/>
            <a:ext cx="5764696" cy="5764696"/>
          </a:xfrm>
          <a:prstGeom prst="rect">
            <a:avLst/>
          </a:prstGeom>
        </p:spPr>
      </p:pic>
      <p:sp>
        <p:nvSpPr>
          <p:cNvPr id="15" name="Metin kutusu 14">
            <a:extLst>
              <a:ext uri="{FF2B5EF4-FFF2-40B4-BE49-F238E27FC236}">
                <a16:creationId xmlns:a16="http://schemas.microsoft.com/office/drawing/2014/main" id="{6B04436C-EFA0-49F0-A2A6-F50198E1304F}"/>
              </a:ext>
            </a:extLst>
          </p:cNvPr>
          <p:cNvSpPr txBox="1"/>
          <p:nvPr/>
        </p:nvSpPr>
        <p:spPr>
          <a:xfrm>
            <a:off x="1274103" y="1178601"/>
            <a:ext cx="2981739" cy="4524315"/>
          </a:xfrm>
          <a:prstGeom prst="rect">
            <a:avLst/>
          </a:prstGeom>
          <a:noFill/>
        </p:spPr>
        <p:txBody>
          <a:bodyPr wrap="square" rtlCol="0">
            <a:spAutoFit/>
          </a:bodyPr>
          <a:lstStyle/>
          <a:p>
            <a:r>
              <a:rPr lang="en-US" dirty="0">
                <a:solidFill>
                  <a:srgbClr val="730E0E"/>
                </a:solidFill>
                <a:latin typeface="Times New Roman" panose="02020603050405020304" pitchFamily="18" charset="0"/>
                <a:cs typeface="Times New Roman" panose="02020603050405020304" pitchFamily="18" charset="0"/>
              </a:rPr>
              <a:t>This product combines the role of powerbank and charging adapters on the market.</a:t>
            </a:r>
            <a:br>
              <a:rPr lang="en-US" dirty="0">
                <a:solidFill>
                  <a:srgbClr val="730E0E"/>
                </a:solidFill>
                <a:latin typeface="Times New Roman" panose="02020603050405020304" pitchFamily="18" charset="0"/>
                <a:cs typeface="Times New Roman" panose="02020603050405020304" pitchFamily="18" charset="0"/>
              </a:rPr>
            </a:br>
            <a:br>
              <a:rPr lang="en-US" dirty="0">
                <a:solidFill>
                  <a:srgbClr val="730E0E"/>
                </a:solidFill>
                <a:latin typeface="Times New Roman" panose="02020603050405020304" pitchFamily="18" charset="0"/>
                <a:cs typeface="Times New Roman" panose="02020603050405020304" pitchFamily="18" charset="0"/>
              </a:rPr>
            </a:br>
            <a:r>
              <a:rPr lang="en-US" dirty="0">
                <a:solidFill>
                  <a:srgbClr val="730E0E"/>
                </a:solidFill>
                <a:latin typeface="Times New Roman" panose="02020603050405020304" pitchFamily="18" charset="0"/>
                <a:cs typeface="Times New Roman" panose="02020603050405020304" pitchFamily="18" charset="0"/>
              </a:rPr>
              <a:t>Inside the adapter, there is a battery like in power banks.</a:t>
            </a:r>
            <a:br>
              <a:rPr lang="en-US" dirty="0">
                <a:solidFill>
                  <a:srgbClr val="730E0E"/>
                </a:solidFill>
                <a:latin typeface="Times New Roman" panose="02020603050405020304" pitchFamily="18" charset="0"/>
                <a:cs typeface="Times New Roman" panose="02020603050405020304" pitchFamily="18" charset="0"/>
              </a:rPr>
            </a:br>
            <a:br>
              <a:rPr lang="en-US" dirty="0">
                <a:solidFill>
                  <a:srgbClr val="730E0E"/>
                </a:solidFill>
                <a:latin typeface="Times New Roman" panose="02020603050405020304" pitchFamily="18" charset="0"/>
                <a:cs typeface="Times New Roman" panose="02020603050405020304" pitchFamily="18" charset="0"/>
              </a:rPr>
            </a:br>
            <a:r>
              <a:rPr lang="en-US" dirty="0">
                <a:solidFill>
                  <a:srgbClr val="730E0E"/>
                </a:solidFill>
                <a:latin typeface="Times New Roman" panose="02020603050405020304" pitchFamily="18" charset="0"/>
                <a:cs typeface="Times New Roman" panose="02020603050405020304" pitchFamily="18" charset="0"/>
              </a:rPr>
              <a:t>While the adapter is plugged in, the phone will first be charged, and the battery will be charged after the phone is charged. And you will be able to use this adapter as a power bank.</a:t>
            </a:r>
            <a:br>
              <a:rPr lang="en-US" dirty="0">
                <a:solidFill>
                  <a:srgbClr val="730E0E"/>
                </a:solidFill>
                <a:latin typeface="Times New Roman" panose="02020603050405020304" pitchFamily="18" charset="0"/>
                <a:cs typeface="Times New Roman" panose="02020603050405020304" pitchFamily="18" charset="0"/>
              </a:rPr>
            </a:br>
            <a:endParaRPr lang="en-US" dirty="0">
              <a:solidFill>
                <a:srgbClr val="730E0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1138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D63DF19F-A391-4953-8EDA-0A42B8BCF523}"/>
              </a:ext>
            </a:extLst>
          </p:cNvPr>
          <p:cNvPicPr>
            <a:picLocks noChangeAspect="1"/>
          </p:cNvPicPr>
          <p:nvPr/>
        </p:nvPicPr>
        <p:blipFill rotWithShape="1">
          <a:blip r:embed="rId2">
            <a:alphaModFix amt="73000"/>
            <a:extLst>
              <a:ext uri="{BEBA8EAE-BF5A-486C-A8C5-ECC9F3942E4B}">
                <a14:imgProps xmlns:a14="http://schemas.microsoft.com/office/drawing/2010/main">
                  <a14:imgLayer r:embed="rId3">
                    <a14:imgEffect>
                      <a14:sharpenSoften amount="100000"/>
                    </a14:imgEffect>
                    <a14:imgEffect>
                      <a14:brightnessContrast bright="-17000" contrast="-1000"/>
                    </a14:imgEffect>
                  </a14:imgLayer>
                </a14:imgProps>
              </a:ext>
              <a:ext uri="{28A0092B-C50C-407E-A947-70E740481C1C}">
                <a14:useLocalDpi xmlns:a14="http://schemas.microsoft.com/office/drawing/2010/main" val="0"/>
              </a:ext>
            </a:extLst>
          </a:blip>
          <a:srcRect t="25028" b="23021"/>
          <a:stretch/>
        </p:blipFill>
        <p:spPr>
          <a:xfrm>
            <a:off x="0" y="0"/>
            <a:ext cx="12191980" cy="6857999"/>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6" name="Metin kutusu 5">
            <a:extLst>
              <a:ext uri="{FF2B5EF4-FFF2-40B4-BE49-F238E27FC236}">
                <a16:creationId xmlns:a16="http://schemas.microsoft.com/office/drawing/2014/main" id="{ACEFA8CB-C9B8-49C8-936E-4002A0E7C52E}"/>
              </a:ext>
            </a:extLst>
          </p:cNvPr>
          <p:cNvSpPr txBox="1"/>
          <p:nvPr/>
        </p:nvSpPr>
        <p:spPr>
          <a:xfrm>
            <a:off x="1126435" y="612843"/>
            <a:ext cx="3008244" cy="5632311"/>
          </a:xfrm>
          <a:prstGeom prst="rect">
            <a:avLst/>
          </a:prstGeom>
          <a:noFill/>
        </p:spPr>
        <p:txBody>
          <a:bodyPr wrap="square" rtlCol="0">
            <a:spAutoFit/>
          </a:bodyPr>
          <a:lstStyle/>
          <a:p>
            <a:r>
              <a:rPr lang="en-US" dirty="0">
                <a:solidFill>
                  <a:srgbClr val="730E0E"/>
                </a:solidFill>
                <a:latin typeface="Times New Roman" panose="02020603050405020304" pitchFamily="18" charset="0"/>
                <a:cs typeface="Times New Roman" panose="02020603050405020304" pitchFamily="18" charset="0"/>
              </a:rPr>
              <a:t>This product is more useful, more compact and more economical than power banks. </a:t>
            </a:r>
            <a:endParaRPr lang="tr-TR" dirty="0">
              <a:solidFill>
                <a:srgbClr val="730E0E"/>
              </a:solidFill>
              <a:latin typeface="Times New Roman" panose="02020603050405020304" pitchFamily="18" charset="0"/>
              <a:cs typeface="Times New Roman" panose="02020603050405020304" pitchFamily="18" charset="0"/>
            </a:endParaRPr>
          </a:p>
          <a:p>
            <a:endParaRPr lang="tr-TR" dirty="0">
              <a:solidFill>
                <a:srgbClr val="730E0E"/>
              </a:solidFill>
              <a:latin typeface="Times New Roman" panose="02020603050405020304" pitchFamily="18" charset="0"/>
              <a:cs typeface="Times New Roman" panose="02020603050405020304" pitchFamily="18" charset="0"/>
            </a:endParaRPr>
          </a:p>
          <a:p>
            <a:r>
              <a:rPr lang="en-US" dirty="0">
                <a:solidFill>
                  <a:srgbClr val="730E0E"/>
                </a:solidFill>
                <a:latin typeface="Times New Roman" panose="02020603050405020304" pitchFamily="18" charset="0"/>
                <a:cs typeface="Times New Roman" panose="02020603050405020304" pitchFamily="18" charset="0"/>
              </a:rPr>
              <a:t>When your phone is out of charge, you can use this product if you do not have a power socket nearby</a:t>
            </a:r>
            <a:r>
              <a:rPr lang="tr-TR" dirty="0">
                <a:solidFill>
                  <a:srgbClr val="730E0E"/>
                </a:solidFill>
                <a:latin typeface="Times New Roman" panose="02020603050405020304" pitchFamily="18" charset="0"/>
                <a:cs typeface="Times New Roman" panose="02020603050405020304" pitchFamily="18" charset="0"/>
              </a:rPr>
              <a:t>.</a:t>
            </a:r>
            <a:endParaRPr lang="en-US" dirty="0">
              <a:solidFill>
                <a:srgbClr val="730E0E"/>
              </a:solidFill>
              <a:latin typeface="Times New Roman" panose="02020603050405020304" pitchFamily="18" charset="0"/>
              <a:cs typeface="Times New Roman" panose="02020603050405020304" pitchFamily="18" charset="0"/>
            </a:endParaRPr>
          </a:p>
          <a:p>
            <a:r>
              <a:rPr lang="en-US" dirty="0">
                <a:solidFill>
                  <a:srgbClr val="730E0E"/>
                </a:solidFill>
                <a:latin typeface="Times New Roman" panose="02020603050405020304" pitchFamily="18" charset="0"/>
                <a:cs typeface="Times New Roman" panose="02020603050405020304" pitchFamily="18" charset="0"/>
              </a:rPr>
              <a:t>If your battery is also out of charge and you have a socket near you, you will be able to use this product as a charging adapter. Therefore, you have the opportunity to charge your phone under any condition.</a:t>
            </a:r>
            <a:endParaRPr lang="tr-TR" dirty="0">
              <a:solidFill>
                <a:srgbClr val="730E0E"/>
              </a:solidFill>
              <a:latin typeface="Times New Roman" panose="02020603050405020304" pitchFamily="18" charset="0"/>
              <a:cs typeface="Times New Roman" panose="02020603050405020304" pitchFamily="18" charset="0"/>
            </a:endParaRPr>
          </a:p>
          <a:p>
            <a:endParaRPr lang="tr-TR" dirty="0">
              <a:solidFill>
                <a:srgbClr val="730E0E"/>
              </a:solidFill>
              <a:latin typeface="Times New Roman" panose="02020603050405020304" pitchFamily="18" charset="0"/>
              <a:cs typeface="Times New Roman" panose="02020603050405020304" pitchFamily="18" charset="0"/>
            </a:endParaRPr>
          </a:p>
          <a:p>
            <a:r>
              <a:rPr lang="en-US" dirty="0">
                <a:solidFill>
                  <a:srgbClr val="730E0E"/>
                </a:solidFill>
                <a:latin typeface="Times New Roman" panose="02020603050405020304" pitchFamily="18" charset="0"/>
                <a:cs typeface="Times New Roman" panose="02020603050405020304" pitchFamily="18" charset="0"/>
              </a:rPr>
              <a:t>In this way, you will not have to carry large power banks</a:t>
            </a:r>
            <a:r>
              <a:rPr lang="tr-TR" dirty="0">
                <a:solidFill>
                  <a:srgbClr val="730E0E"/>
                </a:solidFill>
                <a:latin typeface="Times New Roman" panose="02020603050405020304" pitchFamily="18" charset="0"/>
                <a:cs typeface="Times New Roman" panose="02020603050405020304" pitchFamily="18" charset="0"/>
              </a:rPr>
              <a:t> also</a:t>
            </a:r>
            <a:r>
              <a:rPr lang="en-US" dirty="0">
                <a:solidFill>
                  <a:srgbClr val="730E0E"/>
                </a:solidFill>
                <a:latin typeface="Times New Roman" panose="02020603050405020304" pitchFamily="18" charset="0"/>
                <a:cs typeface="Times New Roman" panose="02020603050405020304" pitchFamily="18" charset="0"/>
              </a:rPr>
              <a:t>.</a:t>
            </a:r>
            <a:endParaRPr lang="tr-TR" dirty="0">
              <a:solidFill>
                <a:srgbClr val="730E0E"/>
              </a:solidFill>
              <a:latin typeface="Times New Roman" panose="02020603050405020304" pitchFamily="18" charset="0"/>
              <a:cs typeface="Times New Roman" panose="02020603050405020304" pitchFamily="18" charset="0"/>
            </a:endParaRPr>
          </a:p>
          <a:p>
            <a:endParaRPr lang="tr-TR" dirty="0">
              <a:solidFill>
                <a:srgbClr val="730E0E"/>
              </a:solidFill>
              <a:latin typeface="Times New Roman" panose="02020603050405020304" pitchFamily="18" charset="0"/>
              <a:cs typeface="Times New Roman" panose="02020603050405020304" pitchFamily="18" charset="0"/>
            </a:endParaRPr>
          </a:p>
        </p:txBody>
      </p:sp>
      <p:pic>
        <p:nvPicPr>
          <p:cNvPr id="8" name="Resim 7" descr="iç mekan, adaptör içeren bir resim&#10;&#10;Açıklama otomatik olarak oluşturuldu">
            <a:extLst>
              <a:ext uri="{FF2B5EF4-FFF2-40B4-BE49-F238E27FC236}">
                <a16:creationId xmlns:a16="http://schemas.microsoft.com/office/drawing/2014/main" id="{40793A0E-C6D4-4694-BED2-A7BBC9055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170352" y="1891633"/>
            <a:ext cx="4094918" cy="307473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 name="Resim 1" descr="portakal, bitki, çikolata, kapat içeren bir resim&#10;&#10;Açıklama otomatik olarak oluşturuldu">
            <a:extLst>
              <a:ext uri="{FF2B5EF4-FFF2-40B4-BE49-F238E27FC236}">
                <a16:creationId xmlns:a16="http://schemas.microsoft.com/office/drawing/2014/main" id="{D354CF11-521A-497C-801E-BDAADCE01D46}"/>
              </a:ext>
            </a:extLst>
          </p:cNvPr>
          <p:cNvPicPr>
            <a:picLocks noChangeAspect="1"/>
          </p:cNvPicPr>
          <p:nvPr/>
        </p:nvPicPr>
        <p:blipFill>
          <a:blip r:embed="rId5">
            <a:alphaModFix amt="14000"/>
            <a:extLst>
              <a:ext uri="{28A0092B-C50C-407E-A947-70E740481C1C}">
                <a14:useLocalDpi xmlns:a14="http://schemas.microsoft.com/office/drawing/2010/main" val="0"/>
              </a:ext>
            </a:extLst>
          </a:blip>
          <a:stretch>
            <a:fillRect/>
          </a:stretch>
        </p:blipFill>
        <p:spPr>
          <a:xfrm>
            <a:off x="6335463" y="546650"/>
            <a:ext cx="5764696" cy="5764696"/>
          </a:xfrm>
          <a:prstGeom prst="rect">
            <a:avLst/>
          </a:prstGeom>
        </p:spPr>
      </p:pic>
    </p:spTree>
    <p:extLst>
      <p:ext uri="{BB962C8B-B14F-4D97-AF65-F5344CB8AC3E}">
        <p14:creationId xmlns:p14="http://schemas.microsoft.com/office/powerpoint/2010/main" val="2129872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96A1FEDE-85C2-4F22-A785-68E096058DC1}"/>
              </a:ext>
            </a:extLst>
          </p:cNvPr>
          <p:cNvPicPr>
            <a:picLocks noChangeAspect="1"/>
          </p:cNvPicPr>
          <p:nvPr/>
        </p:nvPicPr>
        <p:blipFill rotWithShape="1">
          <a:blip r:embed="rId2">
            <a:alphaModFix amt="73000"/>
            <a:extLst>
              <a:ext uri="{BEBA8EAE-BF5A-486C-A8C5-ECC9F3942E4B}">
                <a14:imgProps xmlns:a14="http://schemas.microsoft.com/office/drawing/2010/main">
                  <a14:imgLayer r:embed="rId3">
                    <a14:imgEffect>
                      <a14:sharpenSoften amount="100000"/>
                    </a14:imgEffect>
                    <a14:imgEffect>
                      <a14:brightnessContrast bright="-17000" contrast="-1000"/>
                    </a14:imgEffect>
                  </a14:imgLayer>
                </a14:imgProps>
              </a:ext>
              <a:ext uri="{28A0092B-C50C-407E-A947-70E740481C1C}">
                <a14:useLocalDpi xmlns:a14="http://schemas.microsoft.com/office/drawing/2010/main" val="0"/>
              </a:ext>
            </a:extLst>
          </a:blip>
          <a:srcRect t="25028" b="23021"/>
          <a:stretch/>
        </p:blipFill>
        <p:spPr>
          <a:xfrm>
            <a:off x="0" y="0"/>
            <a:ext cx="12191980" cy="6857999"/>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Metin kutusu 1">
            <a:extLst>
              <a:ext uri="{FF2B5EF4-FFF2-40B4-BE49-F238E27FC236}">
                <a16:creationId xmlns:a16="http://schemas.microsoft.com/office/drawing/2014/main" id="{BB9873BA-6B73-4A73-89DD-08158E922267}"/>
              </a:ext>
            </a:extLst>
          </p:cNvPr>
          <p:cNvSpPr txBox="1"/>
          <p:nvPr/>
        </p:nvSpPr>
        <p:spPr>
          <a:xfrm>
            <a:off x="1391478" y="197345"/>
            <a:ext cx="3299792" cy="6463308"/>
          </a:xfrm>
          <a:prstGeom prst="rect">
            <a:avLst/>
          </a:prstGeom>
          <a:noFill/>
        </p:spPr>
        <p:txBody>
          <a:bodyPr wrap="square" rtlCol="0">
            <a:spAutoFit/>
          </a:bodyPr>
          <a:lstStyle/>
          <a:p>
            <a:r>
              <a:rPr lang="en-US" dirty="0">
                <a:solidFill>
                  <a:srgbClr val="730E0E"/>
                </a:solidFill>
                <a:latin typeface="Times New Roman" panose="02020603050405020304" pitchFamily="18" charset="0"/>
                <a:cs typeface="Times New Roman" panose="02020603050405020304" pitchFamily="18" charset="0"/>
              </a:rPr>
              <a:t>Some studies predict that the powerbank market will grow by 18%. Therefore, the need for powerbank will continue for many years. Some of the big brands that currently produce power banks in the market are;</a:t>
            </a:r>
          </a:p>
          <a:p>
            <a:r>
              <a:rPr lang="en-US" dirty="0">
                <a:solidFill>
                  <a:srgbClr val="730E0E"/>
                </a:solidFill>
                <a:latin typeface="Times New Roman" panose="02020603050405020304" pitchFamily="18" charset="0"/>
                <a:cs typeface="Times New Roman" panose="02020603050405020304" pitchFamily="18" charset="0"/>
              </a:rPr>
              <a:t>-Xiaomi</a:t>
            </a:r>
          </a:p>
          <a:p>
            <a:r>
              <a:rPr lang="en-US" dirty="0">
                <a:solidFill>
                  <a:srgbClr val="730E0E"/>
                </a:solidFill>
                <a:latin typeface="Times New Roman" panose="02020603050405020304" pitchFamily="18" charset="0"/>
                <a:cs typeface="Times New Roman" panose="02020603050405020304" pitchFamily="18" charset="0"/>
              </a:rPr>
              <a:t>-Huawei</a:t>
            </a:r>
          </a:p>
          <a:p>
            <a:r>
              <a:rPr lang="tr-TR" dirty="0">
                <a:solidFill>
                  <a:srgbClr val="730E0E"/>
                </a:solidFill>
                <a:latin typeface="Times New Roman" panose="02020603050405020304" pitchFamily="18" charset="0"/>
                <a:cs typeface="Times New Roman" panose="02020603050405020304" pitchFamily="18" charset="0"/>
              </a:rPr>
              <a:t>-</a:t>
            </a:r>
            <a:r>
              <a:rPr lang="en-US" dirty="0">
                <a:solidFill>
                  <a:srgbClr val="730E0E"/>
                </a:solidFill>
                <a:latin typeface="Times New Roman" panose="02020603050405020304" pitchFamily="18" charset="0"/>
                <a:cs typeface="Times New Roman" panose="02020603050405020304" pitchFamily="18" charset="0"/>
              </a:rPr>
              <a:t>Asus</a:t>
            </a:r>
          </a:p>
          <a:p>
            <a:r>
              <a:rPr lang="en-US" dirty="0">
                <a:solidFill>
                  <a:srgbClr val="730E0E"/>
                </a:solidFill>
                <a:latin typeface="Times New Roman" panose="02020603050405020304" pitchFamily="18" charset="0"/>
                <a:cs typeface="Times New Roman" panose="02020603050405020304" pitchFamily="18" charset="0"/>
              </a:rPr>
              <a:t>-Samsung</a:t>
            </a:r>
          </a:p>
          <a:p>
            <a:r>
              <a:rPr lang="en-US" dirty="0">
                <a:solidFill>
                  <a:srgbClr val="730E0E"/>
                </a:solidFill>
                <a:latin typeface="Times New Roman" panose="02020603050405020304" pitchFamily="18" charset="0"/>
                <a:cs typeface="Times New Roman" panose="02020603050405020304" pitchFamily="18" charset="0"/>
              </a:rPr>
              <a:t>-Sony etc.</a:t>
            </a:r>
          </a:p>
          <a:p>
            <a:endParaRPr lang="en-US" dirty="0">
              <a:solidFill>
                <a:srgbClr val="730E0E"/>
              </a:solidFill>
              <a:latin typeface="Times New Roman" panose="02020603050405020304" pitchFamily="18" charset="0"/>
              <a:cs typeface="Times New Roman" panose="02020603050405020304" pitchFamily="18" charset="0"/>
            </a:endParaRPr>
          </a:p>
          <a:p>
            <a:r>
              <a:rPr lang="en-US" dirty="0">
                <a:solidFill>
                  <a:srgbClr val="730E0E"/>
                </a:solidFill>
                <a:latin typeface="Times New Roman" panose="02020603050405020304" pitchFamily="18" charset="0"/>
                <a:cs typeface="Times New Roman" panose="02020603050405020304" pitchFamily="18" charset="0"/>
              </a:rPr>
              <a:t>But our product is not exactly a powerbank. That's why we are not in full competition with powerbank manufacturers.</a:t>
            </a:r>
            <a:endParaRPr lang="tr-TR" dirty="0">
              <a:solidFill>
                <a:srgbClr val="730E0E"/>
              </a:solidFill>
              <a:latin typeface="Times New Roman" panose="02020603050405020304" pitchFamily="18" charset="0"/>
              <a:cs typeface="Times New Roman" panose="02020603050405020304" pitchFamily="18" charset="0"/>
            </a:endParaRPr>
          </a:p>
          <a:p>
            <a:endParaRPr lang="en-US" dirty="0">
              <a:solidFill>
                <a:srgbClr val="730E0E"/>
              </a:solidFill>
              <a:latin typeface="Times New Roman" panose="02020603050405020304" pitchFamily="18" charset="0"/>
              <a:cs typeface="Times New Roman" panose="02020603050405020304" pitchFamily="18" charset="0"/>
            </a:endParaRPr>
          </a:p>
          <a:p>
            <a:r>
              <a:rPr lang="en-US" dirty="0">
                <a:solidFill>
                  <a:srgbClr val="730E0E"/>
                </a:solidFill>
                <a:latin typeface="Times New Roman" panose="02020603050405020304" pitchFamily="18" charset="0"/>
                <a:cs typeface="Times New Roman" panose="02020603050405020304" pitchFamily="18" charset="0"/>
              </a:rPr>
              <a:t>At this point, our product will become important and people will not have to buy both power banks and adapters.</a:t>
            </a:r>
            <a:endParaRPr lang="tr-TR" dirty="0">
              <a:solidFill>
                <a:srgbClr val="730E0E"/>
              </a:solidFill>
              <a:latin typeface="Times New Roman" panose="02020603050405020304" pitchFamily="18" charset="0"/>
              <a:cs typeface="Times New Roman" panose="02020603050405020304" pitchFamily="18" charset="0"/>
            </a:endParaRPr>
          </a:p>
          <a:p>
            <a:endParaRPr lang="en-US" dirty="0">
              <a:solidFill>
                <a:srgbClr val="730E0E"/>
              </a:solidFill>
              <a:latin typeface="Times New Roman" panose="02020603050405020304" pitchFamily="18" charset="0"/>
              <a:cs typeface="Times New Roman" panose="02020603050405020304" pitchFamily="18" charset="0"/>
            </a:endParaRPr>
          </a:p>
        </p:txBody>
      </p:sp>
      <p:sp>
        <p:nvSpPr>
          <p:cNvPr id="3" name="Metin kutusu 2">
            <a:extLst>
              <a:ext uri="{FF2B5EF4-FFF2-40B4-BE49-F238E27FC236}">
                <a16:creationId xmlns:a16="http://schemas.microsoft.com/office/drawing/2014/main" id="{8CB7F54C-8BAB-4248-8A46-E26A4F648015}"/>
              </a:ext>
            </a:extLst>
          </p:cNvPr>
          <p:cNvSpPr txBox="1"/>
          <p:nvPr/>
        </p:nvSpPr>
        <p:spPr>
          <a:xfrm>
            <a:off x="8415131" y="636104"/>
            <a:ext cx="2862469" cy="5355312"/>
          </a:xfrm>
          <a:prstGeom prst="rect">
            <a:avLst/>
          </a:prstGeom>
          <a:noFill/>
        </p:spPr>
        <p:txBody>
          <a:bodyPr wrap="square" rtlCol="0">
            <a:spAutoFit/>
          </a:bodyPr>
          <a:lstStyle/>
          <a:p>
            <a:r>
              <a:rPr lang="en-US" dirty="0">
                <a:solidFill>
                  <a:srgbClr val="730E0E"/>
                </a:solidFill>
                <a:latin typeface="Times New Roman" panose="02020603050405020304" pitchFamily="18" charset="0"/>
                <a:cs typeface="Times New Roman" panose="02020603050405020304" pitchFamily="18" charset="0"/>
              </a:rPr>
              <a:t>Our product will be unique in the market and we aim for a completely different audience.</a:t>
            </a:r>
          </a:p>
          <a:p>
            <a:endParaRPr lang="en-US" dirty="0">
              <a:solidFill>
                <a:srgbClr val="730E0E"/>
              </a:solidFill>
              <a:latin typeface="Times New Roman" panose="02020603050405020304" pitchFamily="18" charset="0"/>
              <a:cs typeface="Times New Roman" panose="02020603050405020304" pitchFamily="18" charset="0"/>
            </a:endParaRPr>
          </a:p>
          <a:p>
            <a:r>
              <a:rPr lang="en-US" dirty="0">
                <a:solidFill>
                  <a:srgbClr val="730E0E"/>
                </a:solidFill>
                <a:latin typeface="Times New Roman" panose="02020603050405020304" pitchFamily="18" charset="0"/>
                <a:cs typeface="Times New Roman" panose="02020603050405020304" pitchFamily="18" charset="0"/>
              </a:rPr>
              <a:t>On the other hand, it has been recently announced that there will be no charger in the iPhone 12 boxes. They said that the reason for this was to prevent</a:t>
            </a:r>
            <a:r>
              <a:rPr lang="tr-TR" dirty="0">
                <a:solidFill>
                  <a:srgbClr val="730E0E"/>
                </a:solidFill>
                <a:latin typeface="Times New Roman" panose="02020603050405020304" pitchFamily="18" charset="0"/>
                <a:cs typeface="Times New Roman" panose="02020603050405020304" pitchFamily="18" charset="0"/>
              </a:rPr>
              <a:t> </a:t>
            </a:r>
            <a:r>
              <a:rPr lang="en-US" dirty="0">
                <a:solidFill>
                  <a:srgbClr val="730E0E"/>
                </a:solidFill>
                <a:latin typeface="Times New Roman" panose="02020603050405020304" pitchFamily="18" charset="0"/>
                <a:cs typeface="Times New Roman" panose="02020603050405020304" pitchFamily="18" charset="0"/>
              </a:rPr>
              <a:t>environmental pollution.</a:t>
            </a:r>
            <a:endParaRPr lang="tr-TR" dirty="0">
              <a:solidFill>
                <a:srgbClr val="730E0E"/>
              </a:solidFill>
              <a:latin typeface="Times New Roman" panose="02020603050405020304" pitchFamily="18" charset="0"/>
              <a:cs typeface="Times New Roman" panose="02020603050405020304" pitchFamily="18" charset="0"/>
            </a:endParaRPr>
          </a:p>
          <a:p>
            <a:endParaRPr lang="tr-TR" dirty="0">
              <a:solidFill>
                <a:srgbClr val="730E0E"/>
              </a:solidFill>
              <a:latin typeface="Times New Roman" panose="02020603050405020304" pitchFamily="18" charset="0"/>
              <a:cs typeface="Times New Roman" panose="02020603050405020304" pitchFamily="18" charset="0"/>
            </a:endParaRPr>
          </a:p>
          <a:p>
            <a:r>
              <a:rPr lang="en-US" dirty="0">
                <a:solidFill>
                  <a:srgbClr val="730E0E"/>
                </a:solidFill>
                <a:latin typeface="Times New Roman" panose="02020603050405020304" pitchFamily="18" charset="0"/>
                <a:cs typeface="Times New Roman" panose="02020603050405020304" pitchFamily="18" charset="0"/>
              </a:rPr>
              <a:t>This shows us that in the new phones that will be released, brands can follow this policy for profit.</a:t>
            </a:r>
          </a:p>
          <a:p>
            <a:endParaRPr lang="en-US" dirty="0">
              <a:solidFill>
                <a:srgbClr val="730E0E"/>
              </a:solidFill>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05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AB0E7813-2930-49BA-96BA-DA96093EA6E0}"/>
              </a:ext>
            </a:extLst>
          </p:cNvPr>
          <p:cNvPicPr>
            <a:picLocks noChangeAspect="1"/>
          </p:cNvPicPr>
          <p:nvPr/>
        </p:nvPicPr>
        <p:blipFill rotWithShape="1">
          <a:blip r:embed="rId2">
            <a:alphaModFix amt="73000"/>
            <a:extLst>
              <a:ext uri="{BEBA8EAE-BF5A-486C-A8C5-ECC9F3942E4B}">
                <a14:imgProps xmlns:a14="http://schemas.microsoft.com/office/drawing/2010/main">
                  <a14:imgLayer r:embed="rId3">
                    <a14:imgEffect>
                      <a14:sharpenSoften amount="100000"/>
                    </a14:imgEffect>
                    <a14:imgEffect>
                      <a14:brightnessContrast bright="-17000" contrast="-1000"/>
                    </a14:imgEffect>
                  </a14:imgLayer>
                </a14:imgProps>
              </a:ext>
              <a:ext uri="{28A0092B-C50C-407E-A947-70E740481C1C}">
                <a14:useLocalDpi xmlns:a14="http://schemas.microsoft.com/office/drawing/2010/main" val="0"/>
              </a:ext>
            </a:extLst>
          </a:blip>
          <a:srcRect t="25028" b="23021"/>
          <a:stretch/>
        </p:blipFill>
        <p:spPr>
          <a:xfrm>
            <a:off x="0" y="0"/>
            <a:ext cx="12191980" cy="6857999"/>
          </a:xfrm>
          <a:custGeom>
            <a:avLst/>
            <a:gdLst/>
            <a:ahLst/>
            <a:cxnLst/>
            <a:rect l="l" t="t" r="r" b="b"/>
            <a:pathLst>
              <a:path w="12192000" h="6858000">
                <a:moveTo>
                  <a:pt x="0" y="0"/>
                </a:moveTo>
                <a:lnTo>
                  <a:pt x="12192000" y="0"/>
                </a:lnTo>
                <a:lnTo>
                  <a:pt x="12192000" y="6858000"/>
                </a:lnTo>
                <a:lnTo>
                  <a:pt x="0" y="6858000"/>
                </a:lnTo>
                <a:close/>
              </a:path>
            </a:pathLst>
          </a:custGeom>
        </p:spPr>
      </p:pic>
      <p:pic>
        <p:nvPicPr>
          <p:cNvPr id="7" name="Resim 6">
            <a:extLst>
              <a:ext uri="{FF2B5EF4-FFF2-40B4-BE49-F238E27FC236}">
                <a16:creationId xmlns:a16="http://schemas.microsoft.com/office/drawing/2014/main" id="{C5EE1024-E43C-4344-BED2-13B2D11B5C84}"/>
              </a:ext>
            </a:extLst>
          </p:cNvPr>
          <p:cNvPicPr>
            <a:picLocks noChangeAspect="1"/>
          </p:cNvPicPr>
          <p:nvPr/>
        </p:nvPicPr>
        <p:blipFill>
          <a:blip r:embed="rId4">
            <a:extLst>
              <a:ext uri="{BEBA8EAE-BF5A-486C-A8C5-ECC9F3942E4B}">
                <a14:imgProps xmlns:a14="http://schemas.microsoft.com/office/drawing/2010/main">
                  <a14:imgLayer r:embed="rId5">
                    <a14:imgEffect>
                      <a14:artisticPlasticWrap/>
                    </a14:imgEffect>
                  </a14:imgLayer>
                </a14:imgProps>
              </a:ext>
              <a:ext uri="{28A0092B-C50C-407E-A947-70E740481C1C}">
                <a14:useLocalDpi xmlns:a14="http://schemas.microsoft.com/office/drawing/2010/main" val="0"/>
              </a:ext>
            </a:extLst>
          </a:blip>
          <a:stretch>
            <a:fillRect/>
          </a:stretch>
        </p:blipFill>
        <p:spPr>
          <a:xfrm>
            <a:off x="0" y="0"/>
            <a:ext cx="8302171" cy="6857999"/>
          </a:xfrm>
          <a:prstGeom prst="rect">
            <a:avLst/>
          </a:prstGeom>
          <a:ln>
            <a:noFill/>
          </a:ln>
          <a:effectLst>
            <a:outerShdw blurRad="190500" algn="tl" rotWithShape="0">
              <a:srgbClr val="000000">
                <a:alpha val="70000"/>
              </a:srgbClr>
            </a:outerShdw>
          </a:effectLst>
        </p:spPr>
      </p:pic>
      <p:sp>
        <p:nvSpPr>
          <p:cNvPr id="9" name="Metin kutusu 8">
            <a:extLst>
              <a:ext uri="{FF2B5EF4-FFF2-40B4-BE49-F238E27FC236}">
                <a16:creationId xmlns:a16="http://schemas.microsoft.com/office/drawing/2014/main" id="{3A1057C4-A3D7-4BC4-A5E0-474AFACEE0FA}"/>
              </a:ext>
            </a:extLst>
          </p:cNvPr>
          <p:cNvSpPr txBox="1"/>
          <p:nvPr/>
        </p:nvSpPr>
        <p:spPr>
          <a:xfrm>
            <a:off x="8621486" y="1959428"/>
            <a:ext cx="2510972" cy="2308324"/>
          </a:xfrm>
          <a:prstGeom prst="rect">
            <a:avLst/>
          </a:prstGeom>
          <a:noFill/>
        </p:spPr>
        <p:txBody>
          <a:bodyPr wrap="square" rtlCol="0">
            <a:spAutoFit/>
          </a:bodyPr>
          <a:lstStyle/>
          <a:p>
            <a:r>
              <a:rPr lang="en-US" dirty="0">
                <a:solidFill>
                  <a:srgbClr val="730E0E"/>
                </a:solidFill>
              </a:rPr>
              <a:t>Let's give an example from researching the powerbank market. You see, there is a steady increase until today. And an increase is expected from now on.</a:t>
            </a:r>
            <a:endParaRPr lang="tr-TR" dirty="0">
              <a:solidFill>
                <a:srgbClr val="730E0E"/>
              </a:solidFill>
            </a:endParaRPr>
          </a:p>
        </p:txBody>
      </p:sp>
    </p:spTree>
    <p:extLst>
      <p:ext uri="{BB962C8B-B14F-4D97-AF65-F5344CB8AC3E}">
        <p14:creationId xmlns:p14="http://schemas.microsoft.com/office/powerpoint/2010/main" val="584759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17DF3F84-BA9A-4696-ADD3-330DB00FD8CB}"/>
              </a:ext>
            </a:extLst>
          </p:cNvPr>
          <p:cNvPicPr>
            <a:picLocks noChangeAspect="1"/>
          </p:cNvPicPr>
          <p:nvPr/>
        </p:nvPicPr>
        <p:blipFill rotWithShape="1">
          <a:blip r:embed="rId2">
            <a:alphaModFix amt="73000"/>
            <a:extLst>
              <a:ext uri="{BEBA8EAE-BF5A-486C-A8C5-ECC9F3942E4B}">
                <a14:imgProps xmlns:a14="http://schemas.microsoft.com/office/drawing/2010/main">
                  <a14:imgLayer r:embed="rId3">
                    <a14:imgEffect>
                      <a14:sharpenSoften amount="100000"/>
                    </a14:imgEffect>
                    <a14:imgEffect>
                      <a14:brightnessContrast bright="-17000" contrast="-1000"/>
                    </a14:imgEffect>
                  </a14:imgLayer>
                </a14:imgProps>
              </a:ext>
              <a:ext uri="{28A0092B-C50C-407E-A947-70E740481C1C}">
                <a14:useLocalDpi xmlns:a14="http://schemas.microsoft.com/office/drawing/2010/main" val="0"/>
              </a:ext>
            </a:extLst>
          </a:blip>
          <a:srcRect t="25028" b="23021"/>
          <a:stretch/>
        </p:blipFill>
        <p:spPr>
          <a:xfrm>
            <a:off x="0" y="0"/>
            <a:ext cx="12191980" cy="6857999"/>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7" name="Metin kutusu 6">
            <a:extLst>
              <a:ext uri="{FF2B5EF4-FFF2-40B4-BE49-F238E27FC236}">
                <a16:creationId xmlns:a16="http://schemas.microsoft.com/office/drawing/2014/main" id="{EFD2F343-1C02-4682-9323-AC40DAB6CC77}"/>
              </a:ext>
            </a:extLst>
          </p:cNvPr>
          <p:cNvSpPr txBox="1"/>
          <p:nvPr/>
        </p:nvSpPr>
        <p:spPr>
          <a:xfrm>
            <a:off x="1317171" y="642257"/>
            <a:ext cx="2960915" cy="5355312"/>
          </a:xfrm>
          <a:prstGeom prst="rect">
            <a:avLst/>
          </a:prstGeom>
          <a:noFill/>
        </p:spPr>
        <p:txBody>
          <a:bodyPr wrap="square" rtlCol="0">
            <a:spAutoFit/>
          </a:bodyPr>
          <a:lstStyle/>
          <a:p>
            <a:r>
              <a:rPr lang="en-US" dirty="0">
                <a:solidFill>
                  <a:srgbClr val="730E0E"/>
                </a:solidFill>
                <a:latin typeface="Times New Roman" panose="02020603050405020304" pitchFamily="18" charset="0"/>
                <a:cs typeface="Times New Roman" panose="02020603050405020304" pitchFamily="18" charset="0"/>
              </a:rPr>
              <a:t>To have a trademark in Turkey, primarily "the Turkish Patent and Trademark Agency" should be consulted. Things to do are as follows;</a:t>
            </a:r>
          </a:p>
          <a:p>
            <a:endParaRPr lang="en-US" dirty="0">
              <a:solidFill>
                <a:srgbClr val="730E0E"/>
              </a:solidFill>
              <a:latin typeface="Times New Roman" panose="02020603050405020304" pitchFamily="18" charset="0"/>
              <a:cs typeface="Times New Roman" panose="02020603050405020304" pitchFamily="18" charset="0"/>
            </a:endParaRPr>
          </a:p>
          <a:p>
            <a:r>
              <a:rPr lang="en-US" dirty="0">
                <a:solidFill>
                  <a:srgbClr val="730E0E"/>
                </a:solidFill>
                <a:latin typeface="Times New Roman" panose="02020603050405020304" pitchFamily="18" charset="0"/>
                <a:cs typeface="Times New Roman" panose="02020603050405020304" pitchFamily="18" charset="0"/>
              </a:rPr>
              <a:t>-Applying to the Turkish Patent and Trademark Office.</a:t>
            </a:r>
          </a:p>
          <a:p>
            <a:r>
              <a:rPr lang="en-US" dirty="0">
                <a:solidFill>
                  <a:srgbClr val="730E0E"/>
                </a:solidFill>
                <a:latin typeface="Times New Roman" panose="02020603050405020304" pitchFamily="18" charset="0"/>
                <a:cs typeface="Times New Roman" panose="02020603050405020304" pitchFamily="18" charset="0"/>
              </a:rPr>
              <a:t>-To get a research report from the Turkish Patent and Trademark Office.</a:t>
            </a:r>
          </a:p>
          <a:p>
            <a:r>
              <a:rPr lang="en-US" dirty="0">
                <a:solidFill>
                  <a:srgbClr val="730E0E"/>
                </a:solidFill>
                <a:latin typeface="Times New Roman" panose="02020603050405020304" pitchFamily="18" charset="0"/>
                <a:cs typeface="Times New Roman" panose="02020603050405020304" pitchFamily="18" charset="0"/>
              </a:rPr>
              <a:t>-Turkish Patent and Trademark Office prepares a report for patent examination.</a:t>
            </a:r>
          </a:p>
          <a:p>
            <a:r>
              <a:rPr lang="en-US" dirty="0">
                <a:solidFill>
                  <a:srgbClr val="730E0E"/>
                </a:solidFill>
                <a:latin typeface="Times New Roman" panose="02020603050405020304" pitchFamily="18" charset="0"/>
                <a:cs typeface="Times New Roman" panose="02020603050405020304" pitchFamily="18" charset="0"/>
              </a:rPr>
              <a:t>- A patent certificate is obtained from the Turkish Patent and Trademark Office. (if applicable)</a:t>
            </a:r>
          </a:p>
          <a:p>
            <a:endParaRPr lang="en-US" dirty="0">
              <a:solidFill>
                <a:srgbClr val="730E0E"/>
              </a:solidFill>
              <a:latin typeface="Times New Roman" panose="02020603050405020304" pitchFamily="18" charset="0"/>
              <a:cs typeface="Times New Roman" panose="02020603050405020304" pitchFamily="18" charset="0"/>
            </a:endParaRPr>
          </a:p>
        </p:txBody>
      </p:sp>
      <p:sp>
        <p:nvSpPr>
          <p:cNvPr id="8" name="Metin kutusu 7">
            <a:extLst>
              <a:ext uri="{FF2B5EF4-FFF2-40B4-BE49-F238E27FC236}">
                <a16:creationId xmlns:a16="http://schemas.microsoft.com/office/drawing/2014/main" id="{C389CCA7-B848-4B70-9277-70DBBD165DBF}"/>
              </a:ext>
            </a:extLst>
          </p:cNvPr>
          <p:cNvSpPr txBox="1"/>
          <p:nvPr/>
        </p:nvSpPr>
        <p:spPr>
          <a:xfrm>
            <a:off x="8493579" y="1888752"/>
            <a:ext cx="2381250" cy="2308324"/>
          </a:xfrm>
          <a:prstGeom prst="rect">
            <a:avLst/>
          </a:prstGeom>
          <a:noFill/>
        </p:spPr>
        <p:txBody>
          <a:bodyPr wrap="square" rtlCol="0">
            <a:spAutoFit/>
          </a:bodyPr>
          <a:lstStyle/>
          <a:p>
            <a:r>
              <a:rPr lang="en-US" dirty="0">
                <a:solidFill>
                  <a:srgbClr val="730E0E"/>
                </a:solidFill>
                <a:latin typeface="Times New Roman" panose="02020603050405020304" pitchFamily="18" charset="0"/>
                <a:cs typeface="Times New Roman" panose="02020603050405020304" pitchFamily="18" charset="0"/>
              </a:rPr>
              <a:t>After registering your brand, you must obtain official permission to trade. After that, you have to enroll in several departments. Then you can start </a:t>
            </a:r>
            <a:r>
              <a:rPr lang="tr-TR" dirty="0">
                <a:solidFill>
                  <a:srgbClr val="730E0E"/>
                </a:solidFill>
                <a:latin typeface="Times New Roman" panose="02020603050405020304" pitchFamily="18" charset="0"/>
                <a:cs typeface="Times New Roman" panose="02020603050405020304" pitchFamily="18" charset="0"/>
              </a:rPr>
              <a:t>to </a:t>
            </a:r>
            <a:r>
              <a:rPr lang="en-US" dirty="0">
                <a:solidFill>
                  <a:srgbClr val="730E0E"/>
                </a:solidFill>
                <a:latin typeface="Times New Roman" panose="02020603050405020304" pitchFamily="18" charset="0"/>
                <a:cs typeface="Times New Roman" panose="02020603050405020304" pitchFamily="18" charset="0"/>
              </a:rPr>
              <a:t>produc</a:t>
            </a:r>
            <a:r>
              <a:rPr lang="tr-TR" dirty="0">
                <a:solidFill>
                  <a:srgbClr val="730E0E"/>
                </a:solidFill>
                <a:latin typeface="Times New Roman" panose="02020603050405020304" pitchFamily="18" charset="0"/>
                <a:cs typeface="Times New Roman" panose="02020603050405020304" pitchFamily="18" charset="0"/>
              </a:rPr>
              <a:t>e,</a:t>
            </a:r>
            <a:r>
              <a:rPr lang="en-US" dirty="0">
                <a:solidFill>
                  <a:srgbClr val="730E0E"/>
                </a:solidFill>
                <a:latin typeface="Times New Roman" panose="02020603050405020304" pitchFamily="18" charset="0"/>
                <a:cs typeface="Times New Roman" panose="02020603050405020304" pitchFamily="18" charset="0"/>
              </a:rPr>
              <a:t> under your trademark</a:t>
            </a:r>
            <a:r>
              <a:rPr lang="tr-TR" dirty="0">
                <a:solidFill>
                  <a:srgbClr val="730E0E"/>
                </a:solidFill>
                <a:latin typeface="Times New Roman" panose="02020603050405020304" pitchFamily="18" charset="0"/>
                <a:cs typeface="Times New Roman" panose="02020603050405020304" pitchFamily="18" charset="0"/>
              </a:rPr>
              <a:t>.</a:t>
            </a:r>
            <a:endParaRPr lang="tr-TR" dirty="0"/>
          </a:p>
        </p:txBody>
      </p:sp>
    </p:spTree>
    <p:extLst>
      <p:ext uri="{BB962C8B-B14F-4D97-AF65-F5344CB8AC3E}">
        <p14:creationId xmlns:p14="http://schemas.microsoft.com/office/powerpoint/2010/main" val="200592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3036C2A-06A0-4E1F-B997-1828B040A110}"/>
              </a:ext>
            </a:extLst>
          </p:cNvPr>
          <p:cNvPicPr>
            <a:picLocks noChangeAspect="1"/>
          </p:cNvPicPr>
          <p:nvPr/>
        </p:nvPicPr>
        <p:blipFill rotWithShape="1">
          <a:blip r:embed="rId2">
            <a:alphaModFix amt="73000"/>
            <a:extLst>
              <a:ext uri="{BEBA8EAE-BF5A-486C-A8C5-ECC9F3942E4B}">
                <a14:imgProps xmlns:a14="http://schemas.microsoft.com/office/drawing/2010/main">
                  <a14:imgLayer r:embed="rId3">
                    <a14:imgEffect>
                      <a14:sharpenSoften amount="100000"/>
                    </a14:imgEffect>
                    <a14:imgEffect>
                      <a14:brightnessContrast bright="-17000" contrast="-1000"/>
                    </a14:imgEffect>
                  </a14:imgLayer>
                </a14:imgProps>
              </a:ext>
              <a:ext uri="{28A0092B-C50C-407E-A947-70E740481C1C}">
                <a14:useLocalDpi xmlns:a14="http://schemas.microsoft.com/office/drawing/2010/main" val="0"/>
              </a:ext>
            </a:extLst>
          </a:blip>
          <a:srcRect t="25028" b="23021"/>
          <a:stretch/>
        </p:blipFill>
        <p:spPr>
          <a:xfrm>
            <a:off x="0" y="1"/>
            <a:ext cx="12191980" cy="6857999"/>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6" name="Metin kutusu 5">
            <a:extLst>
              <a:ext uri="{FF2B5EF4-FFF2-40B4-BE49-F238E27FC236}">
                <a16:creationId xmlns:a16="http://schemas.microsoft.com/office/drawing/2014/main" id="{2D6F9047-2AA3-42CB-8C91-107601DF822B}"/>
              </a:ext>
            </a:extLst>
          </p:cNvPr>
          <p:cNvSpPr txBox="1"/>
          <p:nvPr/>
        </p:nvSpPr>
        <p:spPr>
          <a:xfrm>
            <a:off x="857250" y="1166842"/>
            <a:ext cx="3771900" cy="4524315"/>
          </a:xfrm>
          <a:prstGeom prst="rect">
            <a:avLst/>
          </a:prstGeom>
          <a:noFill/>
        </p:spPr>
        <p:txBody>
          <a:bodyPr wrap="square" rtlCol="0">
            <a:spAutoFit/>
          </a:bodyPr>
          <a:lstStyle/>
          <a:p>
            <a:r>
              <a:rPr lang="en-US" dirty="0">
                <a:solidFill>
                  <a:srgbClr val="730E0E"/>
                </a:solidFill>
                <a:latin typeface="Times New Roman" panose="02020603050405020304" pitchFamily="18" charset="0"/>
                <a:cs typeface="Times New Roman" panose="02020603050405020304" pitchFamily="18" charset="0"/>
              </a:rPr>
              <a:t>Target Group;</a:t>
            </a:r>
          </a:p>
          <a:p>
            <a:r>
              <a:rPr lang="en-US" dirty="0">
                <a:solidFill>
                  <a:srgbClr val="730E0E"/>
                </a:solidFill>
                <a:latin typeface="Times New Roman" panose="02020603050405020304" pitchFamily="18" charset="0"/>
                <a:cs typeface="Times New Roman" panose="02020603050405020304" pitchFamily="18" charset="0"/>
              </a:rPr>
              <a:t>The 'target group' of our product is the upper and middle segment. Not everyone will be able to buy this product because the materials needed to produce it w</a:t>
            </a:r>
            <a:r>
              <a:rPr lang="tr-TR" dirty="0">
                <a:solidFill>
                  <a:srgbClr val="730E0E"/>
                </a:solidFill>
                <a:latin typeface="Times New Roman" panose="02020603050405020304" pitchFamily="18" charset="0"/>
                <a:cs typeface="Times New Roman" panose="02020603050405020304" pitchFamily="18" charset="0"/>
              </a:rPr>
              <a:t>on’t</a:t>
            </a:r>
            <a:r>
              <a:rPr lang="en-US" dirty="0">
                <a:solidFill>
                  <a:srgbClr val="730E0E"/>
                </a:solidFill>
                <a:latin typeface="Times New Roman" panose="02020603050405020304" pitchFamily="18" charset="0"/>
                <a:cs typeface="Times New Roman" panose="02020603050405020304" pitchFamily="18" charset="0"/>
              </a:rPr>
              <a:t> be cheap.</a:t>
            </a:r>
          </a:p>
          <a:p>
            <a:endParaRPr lang="en-US" dirty="0">
              <a:solidFill>
                <a:srgbClr val="730E0E"/>
              </a:solidFill>
              <a:latin typeface="Times New Roman" panose="02020603050405020304" pitchFamily="18" charset="0"/>
              <a:cs typeface="Times New Roman" panose="02020603050405020304" pitchFamily="18" charset="0"/>
            </a:endParaRPr>
          </a:p>
          <a:p>
            <a:r>
              <a:rPr lang="en-US" dirty="0">
                <a:solidFill>
                  <a:srgbClr val="730E0E"/>
                </a:solidFill>
                <a:latin typeface="Times New Roman" panose="02020603050405020304" pitchFamily="18" charset="0"/>
                <a:cs typeface="Times New Roman" panose="02020603050405020304" pitchFamily="18" charset="0"/>
              </a:rPr>
              <a:t>Culture;</a:t>
            </a:r>
          </a:p>
          <a:p>
            <a:r>
              <a:rPr lang="en-US" dirty="0">
                <a:solidFill>
                  <a:srgbClr val="730E0E"/>
                </a:solidFill>
                <a:latin typeface="Times New Roman" panose="02020603050405020304" pitchFamily="18" charset="0"/>
                <a:cs typeface="Times New Roman" panose="02020603050405020304" pitchFamily="18" charset="0"/>
              </a:rPr>
              <a:t>Our product will be released in accordance with the culture of every country in the world. First of all, we aim to be positioned in the Turkish market. That's why we chose our logo and brand name in accordance with Turkish culture. In this way, we can attract people's attention.</a:t>
            </a:r>
            <a:endParaRPr lang="tr-TR" dirty="0">
              <a:solidFill>
                <a:srgbClr val="730E0E"/>
              </a:solidFill>
              <a:latin typeface="Times New Roman" panose="02020603050405020304" pitchFamily="18" charset="0"/>
              <a:cs typeface="Times New Roman" panose="02020603050405020304" pitchFamily="18" charset="0"/>
            </a:endParaRPr>
          </a:p>
        </p:txBody>
      </p:sp>
      <p:pic>
        <p:nvPicPr>
          <p:cNvPr id="3" name="Resim 2" descr="ışık içeren bir resim&#10;&#10;Açıklama otomatik olarak oluşturuldu">
            <a:extLst>
              <a:ext uri="{FF2B5EF4-FFF2-40B4-BE49-F238E27FC236}">
                <a16:creationId xmlns:a16="http://schemas.microsoft.com/office/drawing/2014/main" id="{98514906-9989-4AD9-B863-2607B945BD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9122" y="1483848"/>
            <a:ext cx="3705225" cy="2933700"/>
          </a:xfrm>
          <a:prstGeom prst="rect">
            <a:avLst/>
          </a:prstGeom>
        </p:spPr>
      </p:pic>
    </p:spTree>
    <p:extLst>
      <p:ext uri="{BB962C8B-B14F-4D97-AF65-F5344CB8AC3E}">
        <p14:creationId xmlns:p14="http://schemas.microsoft.com/office/powerpoint/2010/main" val="1345002347"/>
      </p:ext>
    </p:extLst>
  </p:cSld>
  <p:clrMapOvr>
    <a:masterClrMapping/>
  </p:clrMapOvr>
</p:sld>
</file>

<file path=ppt/theme/theme1.xml><?xml version="1.0" encoding="utf-8"?>
<a:theme xmlns:a="http://schemas.openxmlformats.org/drawingml/2006/main" name="LeafVTI">
  <a:themeElements>
    <a:clrScheme name="AnalogousFromDarkSeedLeftStep">
      <a:dk1>
        <a:srgbClr val="000000"/>
      </a:dk1>
      <a:lt1>
        <a:srgbClr val="FFFFFF"/>
      </a:lt1>
      <a:dk2>
        <a:srgbClr val="321C1C"/>
      </a:dk2>
      <a:lt2>
        <a:srgbClr val="F0F2F3"/>
      </a:lt2>
      <a:accent1>
        <a:srgbClr val="E76F29"/>
      </a:accent1>
      <a:accent2>
        <a:srgbClr val="D51720"/>
      </a:accent2>
      <a:accent3>
        <a:srgbClr val="E72981"/>
      </a:accent3>
      <a:accent4>
        <a:srgbClr val="D517BE"/>
      </a:accent4>
      <a:accent5>
        <a:srgbClr val="AE29E7"/>
      </a:accent5>
      <a:accent6>
        <a:srgbClr val="5825D7"/>
      </a:accent6>
      <a:hlink>
        <a:srgbClr val="AE3FB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docProps/app.xml><?xml version="1.0" encoding="utf-8"?>
<Properties xmlns="http://schemas.openxmlformats.org/officeDocument/2006/extended-properties" xmlns:vt="http://schemas.openxmlformats.org/officeDocument/2006/docPropsVTypes">
  <TotalTime>19</TotalTime>
  <Words>1299</Words>
  <Application>Microsoft Office PowerPoint</Application>
  <PresentationFormat>Geniş ekran</PresentationFormat>
  <Paragraphs>67</Paragraphs>
  <Slides>18</Slides>
  <Notes>0</Notes>
  <HiddenSlides>0</HiddenSlides>
  <MMClips>1</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18</vt:i4>
      </vt:variant>
    </vt:vector>
  </HeadingPairs>
  <TitlesOfParts>
    <vt:vector size="25" baseType="lpstr">
      <vt:lpstr>Arial</vt:lpstr>
      <vt:lpstr>Avenir Next LT Pro Light</vt:lpstr>
      <vt:lpstr>Baskerville Old Face</vt:lpstr>
      <vt:lpstr>Rockwell Nova Light</vt:lpstr>
      <vt:lpstr>Times New Roman</vt:lpstr>
      <vt:lpstr>Wingdings</vt:lpstr>
      <vt:lpstr>LeafVTI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Burak Kayataş</dc:creator>
  <cp:lastModifiedBy>Burak Kayataş</cp:lastModifiedBy>
  <cp:revision>3</cp:revision>
  <dcterms:created xsi:type="dcterms:W3CDTF">2020-11-08T13:16:29Z</dcterms:created>
  <dcterms:modified xsi:type="dcterms:W3CDTF">2020-11-08T13:36:11Z</dcterms:modified>
</cp:coreProperties>
</file>