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303" r:id="rId8"/>
    <p:sldId id="312" r:id="rId9"/>
    <p:sldId id="304" r:id="rId10"/>
    <p:sldId id="262" r:id="rId11"/>
    <p:sldId id="265" r:id="rId12"/>
    <p:sldId id="313" r:id="rId13"/>
    <p:sldId id="263" r:id="rId14"/>
    <p:sldId id="264"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306" r:id="rId29"/>
    <p:sldId id="307" r:id="rId30"/>
    <p:sldId id="308" r:id="rId31"/>
    <p:sldId id="279" r:id="rId32"/>
    <p:sldId id="281" r:id="rId33"/>
    <p:sldId id="280"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5" r:id="rId47"/>
    <p:sldId id="294" r:id="rId48"/>
    <p:sldId id="296" r:id="rId49"/>
    <p:sldId id="297" r:id="rId50"/>
    <p:sldId id="309" r:id="rId51"/>
    <p:sldId id="298" r:id="rId52"/>
    <p:sldId id="310" r:id="rId53"/>
    <p:sldId id="311" r:id="rId54"/>
    <p:sldId id="299" r:id="rId55"/>
    <p:sldId id="301" r:id="rId56"/>
    <p:sldId id="30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C889E361-2E60-463D-A0FF-DEA2B79B83C1}">
          <p14:sldIdLst>
            <p14:sldId id="256"/>
            <p14:sldId id="257"/>
            <p14:sldId id="258"/>
            <p14:sldId id="259"/>
            <p14:sldId id="260"/>
            <p14:sldId id="261"/>
            <p14:sldId id="303"/>
            <p14:sldId id="312"/>
            <p14:sldId id="304"/>
            <p14:sldId id="262"/>
            <p14:sldId id="265"/>
            <p14:sldId id="313"/>
            <p14:sldId id="263"/>
            <p14:sldId id="264"/>
            <p14:sldId id="266"/>
            <p14:sldId id="267"/>
            <p14:sldId id="268"/>
            <p14:sldId id="269"/>
            <p14:sldId id="270"/>
            <p14:sldId id="271"/>
            <p14:sldId id="272"/>
            <p14:sldId id="273"/>
            <p14:sldId id="274"/>
            <p14:sldId id="275"/>
            <p14:sldId id="276"/>
            <p14:sldId id="277"/>
            <p14:sldId id="278"/>
            <p14:sldId id="306"/>
            <p14:sldId id="307"/>
            <p14:sldId id="308"/>
            <p14:sldId id="279"/>
            <p14:sldId id="281"/>
            <p14:sldId id="280"/>
            <p14:sldId id="282"/>
            <p14:sldId id="283"/>
            <p14:sldId id="284"/>
            <p14:sldId id="285"/>
            <p14:sldId id="286"/>
            <p14:sldId id="287"/>
            <p14:sldId id="288"/>
            <p14:sldId id="289"/>
            <p14:sldId id="290"/>
            <p14:sldId id="291"/>
            <p14:sldId id="292"/>
            <p14:sldId id="293"/>
            <p14:sldId id="295"/>
            <p14:sldId id="294"/>
            <p14:sldId id="296"/>
            <p14:sldId id="297"/>
            <p14:sldId id="309"/>
            <p14:sldId id="298"/>
            <p14:sldId id="310"/>
            <p14:sldId id="311"/>
            <p14:sldId id="299"/>
            <p14:sldId id="301"/>
            <p14:sldId id="30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ak Kayataş" initials="BK" lastIdx="2" clrIdx="0">
    <p:extLst>
      <p:ext uri="{19B8F6BF-5375-455C-9EA6-DF929625EA0E}">
        <p15:presenceInfo xmlns:p15="http://schemas.microsoft.com/office/powerpoint/2012/main" userId="40dddadc7b916b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03" autoAdjust="0"/>
    <p:restoredTop sz="94660"/>
  </p:normalViewPr>
  <p:slideViewPr>
    <p:cSldViewPr snapToGrid="0">
      <p:cViewPr varScale="1">
        <p:scale>
          <a:sx n="73" d="100"/>
          <a:sy n="73"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17C6A-B8ED-44BC-9883-E94B37063F05}" type="doc">
      <dgm:prSet loTypeId="urn:microsoft.com/office/officeart/2008/layout/NameandTitleOrganizationalChart" loCatId="hierarchy" qsTypeId="urn:microsoft.com/office/officeart/2005/8/quickstyle/simple5" qsCatId="simple" csTypeId="urn:microsoft.com/office/officeart/2005/8/colors/colorful1" csCatId="colorful" phldr="1"/>
      <dgm:spPr/>
      <dgm:t>
        <a:bodyPr/>
        <a:lstStyle/>
        <a:p>
          <a:endParaRPr lang="tr-TR"/>
        </a:p>
      </dgm:t>
    </dgm:pt>
    <dgm:pt modelId="{B8E691D0-B460-4F91-97CA-9BD70D18FED3}">
      <dgm:prSet phldrT="[Metin]" custT="1"/>
      <dgm:spPr/>
      <dgm:t>
        <a:bodyPr/>
        <a:lstStyle/>
        <a:p>
          <a:r>
            <a:rPr lang="tr-TR" sz="1800" dirty="0"/>
            <a:t>Managers</a:t>
          </a:r>
          <a:endParaRPr lang="tr-TR" sz="1300" dirty="0"/>
        </a:p>
        <a:p>
          <a:r>
            <a:rPr lang="tr-TR" sz="1300" dirty="0"/>
            <a:t>Burak Kayataş </a:t>
          </a:r>
        </a:p>
        <a:p>
          <a:r>
            <a:rPr lang="tr-TR" sz="1300" dirty="0"/>
            <a:t>Sezai Moran</a:t>
          </a:r>
        </a:p>
      </dgm:t>
    </dgm:pt>
    <dgm:pt modelId="{CCA7BB18-5A02-4363-ACE0-376F27350E80}" type="parTrans" cxnId="{B2F699BB-161E-4288-B0EC-CF1D8BAAA811}">
      <dgm:prSet/>
      <dgm:spPr/>
      <dgm:t>
        <a:bodyPr/>
        <a:lstStyle/>
        <a:p>
          <a:endParaRPr lang="tr-TR"/>
        </a:p>
      </dgm:t>
    </dgm:pt>
    <dgm:pt modelId="{488D244A-31E4-4073-A75D-366E3E8E789F}" type="sibTrans" cxnId="{B2F699BB-161E-4288-B0EC-CF1D8BAAA811}">
      <dgm:prSet/>
      <dgm:spPr/>
      <dgm:t>
        <a:bodyPr/>
        <a:lstStyle/>
        <a:p>
          <a:r>
            <a:rPr lang="tr-TR" dirty="0"/>
            <a:t>2</a:t>
          </a:r>
        </a:p>
      </dgm:t>
    </dgm:pt>
    <dgm:pt modelId="{C6865869-54AE-48EA-B173-1C06480429DD}">
      <dgm:prSet phldrT="[Metin]"/>
      <dgm:spPr/>
      <dgm:t>
        <a:bodyPr/>
        <a:lstStyle/>
        <a:p>
          <a:r>
            <a:rPr lang="tr-TR" dirty="0"/>
            <a:t>financial and administrative affairs</a:t>
          </a:r>
        </a:p>
      </dgm:t>
    </dgm:pt>
    <dgm:pt modelId="{C4E26355-7DEA-4CD0-B61D-E91FAE3C6525}" type="parTrans" cxnId="{11E4F27A-AF7A-48FE-82F2-881D2E68BE69}">
      <dgm:prSet/>
      <dgm:spPr/>
      <dgm:t>
        <a:bodyPr/>
        <a:lstStyle/>
        <a:p>
          <a:endParaRPr lang="tr-TR"/>
        </a:p>
      </dgm:t>
    </dgm:pt>
    <dgm:pt modelId="{A2577EEF-CCBA-477E-A7A3-27ABCACFE829}" type="sibTrans" cxnId="{11E4F27A-AF7A-48FE-82F2-881D2E68BE69}">
      <dgm:prSet/>
      <dgm:spPr/>
      <dgm:t>
        <a:bodyPr/>
        <a:lstStyle/>
        <a:p>
          <a:r>
            <a:rPr lang="tr-TR" dirty="0"/>
            <a:t>6</a:t>
          </a:r>
        </a:p>
      </dgm:t>
    </dgm:pt>
    <dgm:pt modelId="{C6F53CDF-768F-4F99-9100-18992AED74C0}">
      <dgm:prSet phldrT="[Metin]" custT="1"/>
      <dgm:spPr/>
      <dgm:t>
        <a:bodyPr/>
        <a:lstStyle/>
        <a:p>
          <a:r>
            <a:rPr lang="tr-TR" sz="1600" dirty="0"/>
            <a:t>marketing</a:t>
          </a:r>
        </a:p>
      </dgm:t>
    </dgm:pt>
    <dgm:pt modelId="{5580ADF5-F1F9-450B-A733-34A5C23B4C79}" type="parTrans" cxnId="{CEBBF1AA-3C46-4EF6-8CAA-15B69C2245F9}">
      <dgm:prSet/>
      <dgm:spPr/>
      <dgm:t>
        <a:bodyPr/>
        <a:lstStyle/>
        <a:p>
          <a:endParaRPr lang="tr-TR"/>
        </a:p>
      </dgm:t>
    </dgm:pt>
    <dgm:pt modelId="{F42BC2C3-959B-4BD4-90E7-C58B519DE4ED}" type="sibTrans" cxnId="{CEBBF1AA-3C46-4EF6-8CAA-15B69C2245F9}">
      <dgm:prSet/>
      <dgm:spPr/>
      <dgm:t>
        <a:bodyPr/>
        <a:lstStyle/>
        <a:p>
          <a:r>
            <a:rPr lang="tr-TR" dirty="0"/>
            <a:t>10</a:t>
          </a:r>
        </a:p>
      </dgm:t>
    </dgm:pt>
    <dgm:pt modelId="{C080049C-5106-4CA6-A8B8-74E34EC464C2}">
      <dgm:prSet phldrT="[Metin]" custT="1"/>
      <dgm:spPr/>
      <dgm:t>
        <a:bodyPr/>
        <a:lstStyle/>
        <a:p>
          <a:r>
            <a:rPr lang="tr-TR" sz="1500" dirty="0"/>
            <a:t>social media</a:t>
          </a:r>
        </a:p>
      </dgm:t>
    </dgm:pt>
    <dgm:pt modelId="{3ADA20AA-DA1C-47F3-A2E0-E7EA24E1C967}" type="parTrans" cxnId="{ABFD0B65-C42A-4CBC-AA92-40A066133018}">
      <dgm:prSet/>
      <dgm:spPr/>
      <dgm:t>
        <a:bodyPr/>
        <a:lstStyle/>
        <a:p>
          <a:endParaRPr lang="tr-TR"/>
        </a:p>
      </dgm:t>
    </dgm:pt>
    <dgm:pt modelId="{60C00160-F858-47B9-9DAF-84BD9B2CB30F}" type="sibTrans" cxnId="{ABFD0B65-C42A-4CBC-AA92-40A066133018}">
      <dgm:prSet/>
      <dgm:spPr/>
      <dgm:t>
        <a:bodyPr/>
        <a:lstStyle/>
        <a:p>
          <a:r>
            <a:rPr lang="tr-TR" dirty="0"/>
            <a:t>6</a:t>
          </a:r>
        </a:p>
      </dgm:t>
    </dgm:pt>
    <dgm:pt modelId="{F652740A-70F5-4CF2-B511-9930C99192A5}">
      <dgm:prSet/>
      <dgm:spPr/>
      <dgm:t>
        <a:bodyPr/>
        <a:lstStyle/>
        <a:p>
          <a:endParaRPr lang="tr-TR" dirty="0"/>
        </a:p>
      </dgm:t>
    </dgm:pt>
    <dgm:pt modelId="{2461502B-A36D-4946-99AD-FDD2E2E53DDF}" type="parTrans" cxnId="{7049BE8D-90E3-4B21-84DF-56CA95CBCA18}">
      <dgm:prSet/>
      <dgm:spPr/>
      <dgm:t>
        <a:bodyPr/>
        <a:lstStyle/>
        <a:p>
          <a:endParaRPr lang="tr-TR"/>
        </a:p>
      </dgm:t>
    </dgm:pt>
    <dgm:pt modelId="{EAD002A1-ACDC-432A-B465-F77CA4D27060}" type="sibTrans" cxnId="{7049BE8D-90E3-4B21-84DF-56CA95CBCA18}">
      <dgm:prSet/>
      <dgm:spPr/>
      <dgm:t>
        <a:bodyPr/>
        <a:lstStyle/>
        <a:p>
          <a:r>
            <a:rPr lang="tr-TR" dirty="0"/>
            <a:t>15</a:t>
          </a:r>
        </a:p>
      </dgm:t>
    </dgm:pt>
    <dgm:pt modelId="{B3702D6F-D0B0-42CA-86E6-DEB79D089B39}">
      <dgm:prSet/>
      <dgm:spPr/>
      <dgm:t>
        <a:bodyPr/>
        <a:lstStyle/>
        <a:p>
          <a:endParaRPr lang="tr-TR" dirty="0"/>
        </a:p>
      </dgm:t>
    </dgm:pt>
    <dgm:pt modelId="{0867BA4A-7058-49EF-B24F-92724BA537BF}" type="parTrans" cxnId="{DEDBED80-9613-4DC9-AE3F-FEFEB1A21454}">
      <dgm:prSet/>
      <dgm:spPr/>
      <dgm:t>
        <a:bodyPr/>
        <a:lstStyle/>
        <a:p>
          <a:endParaRPr lang="tr-TR"/>
        </a:p>
      </dgm:t>
    </dgm:pt>
    <dgm:pt modelId="{AEDF6B4B-1858-4A30-9B18-0054C462F253}" type="sibTrans" cxnId="{DEDBED80-9613-4DC9-AE3F-FEFEB1A21454}">
      <dgm:prSet/>
      <dgm:spPr/>
      <dgm:t>
        <a:bodyPr/>
        <a:lstStyle/>
        <a:p>
          <a:r>
            <a:rPr lang="tr-TR" dirty="0"/>
            <a:t>3</a:t>
          </a:r>
        </a:p>
      </dgm:t>
    </dgm:pt>
    <dgm:pt modelId="{FB1D5D9C-E046-4B4B-B314-01F8912040BB}">
      <dgm:prSet/>
      <dgm:spPr/>
      <dgm:t>
        <a:bodyPr/>
        <a:lstStyle/>
        <a:p>
          <a:endParaRPr lang="tr-TR" dirty="0"/>
        </a:p>
      </dgm:t>
    </dgm:pt>
    <dgm:pt modelId="{229F578A-B7A2-48AB-9452-6DC5F2B81DC7}" type="parTrans" cxnId="{AF1ADCA9-1C64-4184-A67E-3881F1A98FD6}">
      <dgm:prSet/>
      <dgm:spPr/>
      <dgm:t>
        <a:bodyPr/>
        <a:lstStyle/>
        <a:p>
          <a:endParaRPr lang="tr-TR"/>
        </a:p>
      </dgm:t>
    </dgm:pt>
    <dgm:pt modelId="{4B69180B-A74F-4D57-8790-39C9A0186905}" type="sibTrans" cxnId="{AF1ADCA9-1C64-4184-A67E-3881F1A98FD6}">
      <dgm:prSet/>
      <dgm:spPr/>
      <dgm:t>
        <a:bodyPr/>
        <a:lstStyle/>
        <a:p>
          <a:r>
            <a:rPr lang="tr-TR" dirty="0"/>
            <a:t>8</a:t>
          </a:r>
        </a:p>
      </dgm:t>
    </dgm:pt>
    <dgm:pt modelId="{623BE077-CE2B-4E2D-9B7E-8B8704715855}">
      <dgm:prSet/>
      <dgm:spPr/>
      <dgm:t>
        <a:bodyPr/>
        <a:lstStyle/>
        <a:p>
          <a:endParaRPr lang="tr-TR" dirty="0"/>
        </a:p>
      </dgm:t>
    </dgm:pt>
    <dgm:pt modelId="{202D8C5D-D62F-486E-AE97-06C6ADE26146}" type="parTrans" cxnId="{A0D944D9-B15D-4678-8FB0-CCBFDBA8FFE2}">
      <dgm:prSet/>
      <dgm:spPr/>
      <dgm:t>
        <a:bodyPr/>
        <a:lstStyle/>
        <a:p>
          <a:endParaRPr lang="tr-TR"/>
        </a:p>
      </dgm:t>
    </dgm:pt>
    <dgm:pt modelId="{79756FC6-2F4A-42AF-80FE-A8DEDC129D7B}" type="sibTrans" cxnId="{A0D944D9-B15D-4678-8FB0-CCBFDBA8FFE2}">
      <dgm:prSet/>
      <dgm:spPr/>
      <dgm:t>
        <a:bodyPr/>
        <a:lstStyle/>
        <a:p>
          <a:r>
            <a:rPr lang="tr-TR" dirty="0"/>
            <a:t>4</a:t>
          </a:r>
        </a:p>
      </dgm:t>
    </dgm:pt>
    <dgm:pt modelId="{041655C0-2467-484D-8F39-CB3586BEF14D}" type="pres">
      <dgm:prSet presAssocID="{57617C6A-B8ED-44BC-9883-E94B37063F05}" presName="hierChild1" presStyleCnt="0">
        <dgm:presLayoutVars>
          <dgm:orgChart val="1"/>
          <dgm:chPref val="1"/>
          <dgm:dir/>
          <dgm:animOne val="branch"/>
          <dgm:animLvl val="lvl"/>
          <dgm:resizeHandles/>
        </dgm:presLayoutVars>
      </dgm:prSet>
      <dgm:spPr/>
      <dgm:t>
        <a:bodyPr/>
        <a:lstStyle/>
        <a:p>
          <a:endParaRPr lang="tr-TR"/>
        </a:p>
      </dgm:t>
    </dgm:pt>
    <dgm:pt modelId="{4CB52F6B-D839-49B6-B9DA-ADC53812149A}" type="pres">
      <dgm:prSet presAssocID="{B8E691D0-B460-4F91-97CA-9BD70D18FED3}" presName="hierRoot1" presStyleCnt="0">
        <dgm:presLayoutVars>
          <dgm:hierBranch val="init"/>
        </dgm:presLayoutVars>
      </dgm:prSet>
      <dgm:spPr/>
    </dgm:pt>
    <dgm:pt modelId="{7F1DC313-EEC4-4A0C-B2AE-941A03119037}" type="pres">
      <dgm:prSet presAssocID="{B8E691D0-B460-4F91-97CA-9BD70D18FED3}" presName="rootComposite1" presStyleCnt="0"/>
      <dgm:spPr/>
    </dgm:pt>
    <dgm:pt modelId="{674F52A9-02C2-464D-BA47-4F17EA7C235C}" type="pres">
      <dgm:prSet presAssocID="{B8E691D0-B460-4F91-97CA-9BD70D18FED3}" presName="rootText1" presStyleLbl="node0" presStyleIdx="0" presStyleCnt="1" custScaleX="217324" custScaleY="338505" custLinFactNeighborX="-2339" custLinFactNeighborY="-2259">
        <dgm:presLayoutVars>
          <dgm:chMax/>
          <dgm:chPref val="3"/>
        </dgm:presLayoutVars>
      </dgm:prSet>
      <dgm:spPr/>
      <dgm:t>
        <a:bodyPr/>
        <a:lstStyle/>
        <a:p>
          <a:endParaRPr lang="tr-TR"/>
        </a:p>
      </dgm:t>
    </dgm:pt>
    <dgm:pt modelId="{F22F9575-5546-44C2-8B56-1B1646B8D3EC}" type="pres">
      <dgm:prSet presAssocID="{B8E691D0-B460-4F91-97CA-9BD70D18FED3}" presName="titleText1" presStyleLbl="fgAcc0" presStyleIdx="0" presStyleCnt="1" custLinFactY="100000" custLinFactNeighborX="37595" custLinFactNeighborY="166659">
        <dgm:presLayoutVars>
          <dgm:chMax val="0"/>
          <dgm:chPref val="0"/>
        </dgm:presLayoutVars>
      </dgm:prSet>
      <dgm:spPr/>
      <dgm:t>
        <a:bodyPr/>
        <a:lstStyle/>
        <a:p>
          <a:endParaRPr lang="tr-TR"/>
        </a:p>
      </dgm:t>
    </dgm:pt>
    <dgm:pt modelId="{E34650E0-89A2-433B-9A2E-D31E3E33BEA8}" type="pres">
      <dgm:prSet presAssocID="{B8E691D0-B460-4F91-97CA-9BD70D18FED3}" presName="rootConnector1" presStyleLbl="node1" presStyleIdx="0" presStyleCnt="7"/>
      <dgm:spPr/>
      <dgm:t>
        <a:bodyPr/>
        <a:lstStyle/>
        <a:p>
          <a:endParaRPr lang="tr-TR"/>
        </a:p>
      </dgm:t>
    </dgm:pt>
    <dgm:pt modelId="{D026F494-D0F9-4AFF-A57A-290ABCCBB35D}" type="pres">
      <dgm:prSet presAssocID="{B8E691D0-B460-4F91-97CA-9BD70D18FED3}" presName="hierChild2" presStyleCnt="0"/>
      <dgm:spPr/>
    </dgm:pt>
    <dgm:pt modelId="{929DA6FC-2C84-408F-9503-CAD70EDD73B0}" type="pres">
      <dgm:prSet presAssocID="{C4E26355-7DEA-4CD0-B61D-E91FAE3C6525}" presName="Name37" presStyleLbl="parChTrans1D2" presStyleIdx="0" presStyleCnt="7"/>
      <dgm:spPr/>
      <dgm:t>
        <a:bodyPr/>
        <a:lstStyle/>
        <a:p>
          <a:endParaRPr lang="tr-TR"/>
        </a:p>
      </dgm:t>
    </dgm:pt>
    <dgm:pt modelId="{A356EEA7-0D31-4B87-BB24-C97C15E5CAF9}" type="pres">
      <dgm:prSet presAssocID="{C6865869-54AE-48EA-B173-1C06480429DD}" presName="hierRoot2" presStyleCnt="0">
        <dgm:presLayoutVars>
          <dgm:hierBranch val="init"/>
        </dgm:presLayoutVars>
      </dgm:prSet>
      <dgm:spPr/>
    </dgm:pt>
    <dgm:pt modelId="{A9F7564E-0556-4E39-ABD3-64862F7618D4}" type="pres">
      <dgm:prSet presAssocID="{C6865869-54AE-48EA-B173-1C06480429DD}" presName="rootComposite" presStyleCnt="0"/>
      <dgm:spPr/>
    </dgm:pt>
    <dgm:pt modelId="{A73CBFF5-BCA2-443A-B120-B090006C4325}" type="pres">
      <dgm:prSet presAssocID="{C6865869-54AE-48EA-B173-1C06480429DD}" presName="rootText" presStyleLbl="node1" presStyleIdx="0" presStyleCnt="7" custScaleY="340801">
        <dgm:presLayoutVars>
          <dgm:chMax/>
          <dgm:chPref val="3"/>
        </dgm:presLayoutVars>
      </dgm:prSet>
      <dgm:spPr/>
      <dgm:t>
        <a:bodyPr/>
        <a:lstStyle/>
        <a:p>
          <a:endParaRPr lang="tr-TR"/>
        </a:p>
      </dgm:t>
    </dgm:pt>
    <dgm:pt modelId="{73AC5572-0C63-4028-A122-634E9715A753}" type="pres">
      <dgm:prSet presAssocID="{C6865869-54AE-48EA-B173-1C06480429DD}" presName="titleText2" presStyleLbl="fgAcc1" presStyleIdx="0" presStyleCnt="7" custLinFactY="100000" custLinFactNeighborX="-18097" custLinFactNeighborY="101305">
        <dgm:presLayoutVars>
          <dgm:chMax val="0"/>
          <dgm:chPref val="0"/>
        </dgm:presLayoutVars>
      </dgm:prSet>
      <dgm:spPr/>
      <dgm:t>
        <a:bodyPr/>
        <a:lstStyle/>
        <a:p>
          <a:endParaRPr lang="tr-TR"/>
        </a:p>
      </dgm:t>
    </dgm:pt>
    <dgm:pt modelId="{3BDA56ED-2C83-41E4-A3FC-32E8EF55CF28}" type="pres">
      <dgm:prSet presAssocID="{C6865869-54AE-48EA-B173-1C06480429DD}" presName="rootConnector" presStyleLbl="node2" presStyleIdx="0" presStyleCnt="0"/>
      <dgm:spPr/>
      <dgm:t>
        <a:bodyPr/>
        <a:lstStyle/>
        <a:p>
          <a:endParaRPr lang="tr-TR"/>
        </a:p>
      </dgm:t>
    </dgm:pt>
    <dgm:pt modelId="{69696B40-E28F-4C02-A633-35D20F5C658D}" type="pres">
      <dgm:prSet presAssocID="{C6865869-54AE-48EA-B173-1C06480429DD}" presName="hierChild4" presStyleCnt="0"/>
      <dgm:spPr/>
    </dgm:pt>
    <dgm:pt modelId="{454C9661-0B7C-4861-839F-7E3004BC9347}" type="pres">
      <dgm:prSet presAssocID="{C6865869-54AE-48EA-B173-1C06480429DD}" presName="hierChild5" presStyleCnt="0"/>
      <dgm:spPr/>
    </dgm:pt>
    <dgm:pt modelId="{25E52ABC-0B17-4615-B5CF-ADB16067ED74}" type="pres">
      <dgm:prSet presAssocID="{5580ADF5-F1F9-450B-A733-34A5C23B4C79}" presName="Name37" presStyleLbl="parChTrans1D2" presStyleIdx="1" presStyleCnt="7"/>
      <dgm:spPr/>
      <dgm:t>
        <a:bodyPr/>
        <a:lstStyle/>
        <a:p>
          <a:endParaRPr lang="tr-TR"/>
        </a:p>
      </dgm:t>
    </dgm:pt>
    <dgm:pt modelId="{EC470D50-E243-4269-BBC7-15F9094C737E}" type="pres">
      <dgm:prSet presAssocID="{C6F53CDF-768F-4F99-9100-18992AED74C0}" presName="hierRoot2" presStyleCnt="0">
        <dgm:presLayoutVars>
          <dgm:hierBranch val="init"/>
        </dgm:presLayoutVars>
      </dgm:prSet>
      <dgm:spPr/>
    </dgm:pt>
    <dgm:pt modelId="{0726930F-8EF5-43DD-A96B-9CF07D0F2116}" type="pres">
      <dgm:prSet presAssocID="{C6F53CDF-768F-4F99-9100-18992AED74C0}" presName="rootComposite" presStyleCnt="0"/>
      <dgm:spPr/>
    </dgm:pt>
    <dgm:pt modelId="{9F443EBB-B9B7-4142-9E43-7218C24E1812}" type="pres">
      <dgm:prSet presAssocID="{C6F53CDF-768F-4F99-9100-18992AED74C0}" presName="rootText" presStyleLbl="node1" presStyleIdx="1" presStyleCnt="7" custScaleY="333872">
        <dgm:presLayoutVars>
          <dgm:chMax/>
          <dgm:chPref val="3"/>
        </dgm:presLayoutVars>
      </dgm:prSet>
      <dgm:spPr/>
      <dgm:t>
        <a:bodyPr/>
        <a:lstStyle/>
        <a:p>
          <a:endParaRPr lang="tr-TR"/>
        </a:p>
      </dgm:t>
    </dgm:pt>
    <dgm:pt modelId="{F24D8FED-3B96-40EB-8849-A305C3B3A719}" type="pres">
      <dgm:prSet presAssocID="{C6F53CDF-768F-4F99-9100-18992AED74C0}" presName="titleText2" presStyleLbl="fgAcc1" presStyleIdx="1" presStyleCnt="7" custLinFactY="100000" custLinFactNeighborX="-16791" custLinFactNeighborY="102054">
        <dgm:presLayoutVars>
          <dgm:chMax val="0"/>
          <dgm:chPref val="0"/>
        </dgm:presLayoutVars>
      </dgm:prSet>
      <dgm:spPr/>
      <dgm:t>
        <a:bodyPr/>
        <a:lstStyle/>
        <a:p>
          <a:endParaRPr lang="tr-TR"/>
        </a:p>
      </dgm:t>
    </dgm:pt>
    <dgm:pt modelId="{1054072E-C2D6-4983-B476-04EAF43785E4}" type="pres">
      <dgm:prSet presAssocID="{C6F53CDF-768F-4F99-9100-18992AED74C0}" presName="rootConnector" presStyleLbl="node2" presStyleIdx="0" presStyleCnt="0"/>
      <dgm:spPr/>
      <dgm:t>
        <a:bodyPr/>
        <a:lstStyle/>
        <a:p>
          <a:endParaRPr lang="tr-TR"/>
        </a:p>
      </dgm:t>
    </dgm:pt>
    <dgm:pt modelId="{C0804FE0-AB55-4374-9A8A-CD05A7B5F153}" type="pres">
      <dgm:prSet presAssocID="{C6F53CDF-768F-4F99-9100-18992AED74C0}" presName="hierChild4" presStyleCnt="0"/>
      <dgm:spPr/>
    </dgm:pt>
    <dgm:pt modelId="{9B59C73F-EA0C-4A91-8E1B-2981EE5FC12E}" type="pres">
      <dgm:prSet presAssocID="{C6F53CDF-768F-4F99-9100-18992AED74C0}" presName="hierChild5" presStyleCnt="0"/>
      <dgm:spPr/>
    </dgm:pt>
    <dgm:pt modelId="{B731BF93-3C71-4287-8E4F-5FD81C893A23}" type="pres">
      <dgm:prSet presAssocID="{3ADA20AA-DA1C-47F3-A2E0-E7EA24E1C967}" presName="Name37" presStyleLbl="parChTrans1D2" presStyleIdx="2" presStyleCnt="7"/>
      <dgm:spPr/>
      <dgm:t>
        <a:bodyPr/>
        <a:lstStyle/>
        <a:p>
          <a:endParaRPr lang="tr-TR"/>
        </a:p>
      </dgm:t>
    </dgm:pt>
    <dgm:pt modelId="{25A0D49C-D25A-45B1-A0DC-1408A4C3B433}" type="pres">
      <dgm:prSet presAssocID="{C080049C-5106-4CA6-A8B8-74E34EC464C2}" presName="hierRoot2" presStyleCnt="0">
        <dgm:presLayoutVars>
          <dgm:hierBranch val="init"/>
        </dgm:presLayoutVars>
      </dgm:prSet>
      <dgm:spPr/>
    </dgm:pt>
    <dgm:pt modelId="{5CB20A23-312A-49FA-B4F8-AA7C456BDE0D}" type="pres">
      <dgm:prSet presAssocID="{C080049C-5106-4CA6-A8B8-74E34EC464C2}" presName="rootComposite" presStyleCnt="0"/>
      <dgm:spPr/>
    </dgm:pt>
    <dgm:pt modelId="{057E4121-60DB-457D-BABF-1CA8C4B4F3F9}" type="pres">
      <dgm:prSet presAssocID="{C080049C-5106-4CA6-A8B8-74E34EC464C2}" presName="rootText" presStyleLbl="node1" presStyleIdx="2" presStyleCnt="7" custScaleY="340732" custLinFactNeighborX="-8905" custLinFactNeighborY="12002">
        <dgm:presLayoutVars>
          <dgm:chMax/>
          <dgm:chPref val="3"/>
        </dgm:presLayoutVars>
      </dgm:prSet>
      <dgm:spPr/>
      <dgm:t>
        <a:bodyPr/>
        <a:lstStyle/>
        <a:p>
          <a:endParaRPr lang="tr-TR"/>
        </a:p>
      </dgm:t>
    </dgm:pt>
    <dgm:pt modelId="{DB9C0EFD-0054-475A-9FD2-32769559D692}" type="pres">
      <dgm:prSet presAssocID="{C080049C-5106-4CA6-A8B8-74E34EC464C2}" presName="titleText2" presStyleLbl="fgAcc1" presStyleIdx="2" presStyleCnt="7" custLinFactY="100000" custLinFactNeighborX="-20512" custLinFactNeighborY="115525">
        <dgm:presLayoutVars>
          <dgm:chMax val="0"/>
          <dgm:chPref val="0"/>
        </dgm:presLayoutVars>
      </dgm:prSet>
      <dgm:spPr/>
      <dgm:t>
        <a:bodyPr/>
        <a:lstStyle/>
        <a:p>
          <a:endParaRPr lang="tr-TR"/>
        </a:p>
      </dgm:t>
    </dgm:pt>
    <dgm:pt modelId="{C490CFCB-CE6D-47B3-8C1C-F2F30A085A06}" type="pres">
      <dgm:prSet presAssocID="{C080049C-5106-4CA6-A8B8-74E34EC464C2}" presName="rootConnector" presStyleLbl="node2" presStyleIdx="0" presStyleCnt="0"/>
      <dgm:spPr/>
      <dgm:t>
        <a:bodyPr/>
        <a:lstStyle/>
        <a:p>
          <a:endParaRPr lang="tr-TR"/>
        </a:p>
      </dgm:t>
    </dgm:pt>
    <dgm:pt modelId="{E2955358-FAFD-428C-A227-3DF4CD76187D}" type="pres">
      <dgm:prSet presAssocID="{C080049C-5106-4CA6-A8B8-74E34EC464C2}" presName="hierChild4" presStyleCnt="0"/>
      <dgm:spPr/>
    </dgm:pt>
    <dgm:pt modelId="{2818EBBE-F49D-4142-A4EA-07CE06FEB6DD}" type="pres">
      <dgm:prSet presAssocID="{C080049C-5106-4CA6-A8B8-74E34EC464C2}" presName="hierChild5" presStyleCnt="0"/>
      <dgm:spPr/>
    </dgm:pt>
    <dgm:pt modelId="{D5DF2F10-5C24-4BD3-9BFD-2468FC4D12A1}" type="pres">
      <dgm:prSet presAssocID="{2461502B-A36D-4946-99AD-FDD2E2E53DDF}" presName="Name37" presStyleLbl="parChTrans1D2" presStyleIdx="3" presStyleCnt="7"/>
      <dgm:spPr/>
      <dgm:t>
        <a:bodyPr/>
        <a:lstStyle/>
        <a:p>
          <a:endParaRPr lang="tr-TR"/>
        </a:p>
      </dgm:t>
    </dgm:pt>
    <dgm:pt modelId="{22F110BC-C410-4E1F-B3E0-BB1433DAB5D3}" type="pres">
      <dgm:prSet presAssocID="{F652740A-70F5-4CF2-B511-9930C99192A5}" presName="hierRoot2" presStyleCnt="0">
        <dgm:presLayoutVars>
          <dgm:hierBranch val="init"/>
        </dgm:presLayoutVars>
      </dgm:prSet>
      <dgm:spPr/>
    </dgm:pt>
    <dgm:pt modelId="{0A94A382-A218-447B-BC83-011209E41DD5}" type="pres">
      <dgm:prSet presAssocID="{F652740A-70F5-4CF2-B511-9930C99192A5}" presName="rootComposite" presStyleCnt="0"/>
      <dgm:spPr/>
    </dgm:pt>
    <dgm:pt modelId="{D1535FD6-2ACC-49C6-8A4D-AD5E94AC17B6}" type="pres">
      <dgm:prSet presAssocID="{F652740A-70F5-4CF2-B511-9930C99192A5}" presName="rootText" presStyleLbl="node1" presStyleIdx="3" presStyleCnt="7" custScaleY="333772" custLinFactNeighborY="-1505">
        <dgm:presLayoutVars>
          <dgm:chMax/>
          <dgm:chPref val="3"/>
        </dgm:presLayoutVars>
      </dgm:prSet>
      <dgm:spPr/>
      <dgm:t>
        <a:bodyPr/>
        <a:lstStyle/>
        <a:p>
          <a:endParaRPr lang="tr-TR"/>
        </a:p>
      </dgm:t>
    </dgm:pt>
    <dgm:pt modelId="{321FE839-A2FD-4F48-AF7B-1457621BE4F9}" type="pres">
      <dgm:prSet presAssocID="{F652740A-70F5-4CF2-B511-9930C99192A5}" presName="titleText2" presStyleLbl="fgAcc1" presStyleIdx="3" presStyleCnt="7" custScaleX="100739" custScaleY="108828" custLinFactY="88584" custLinFactNeighborX="-17958" custLinFactNeighborY="100000">
        <dgm:presLayoutVars>
          <dgm:chMax val="0"/>
          <dgm:chPref val="0"/>
        </dgm:presLayoutVars>
      </dgm:prSet>
      <dgm:spPr/>
      <dgm:t>
        <a:bodyPr/>
        <a:lstStyle/>
        <a:p>
          <a:endParaRPr lang="tr-TR"/>
        </a:p>
      </dgm:t>
    </dgm:pt>
    <dgm:pt modelId="{61ABBC4F-365A-498C-8F2E-173DFB069220}" type="pres">
      <dgm:prSet presAssocID="{F652740A-70F5-4CF2-B511-9930C99192A5}" presName="rootConnector" presStyleLbl="node2" presStyleIdx="0" presStyleCnt="0"/>
      <dgm:spPr/>
      <dgm:t>
        <a:bodyPr/>
        <a:lstStyle/>
        <a:p>
          <a:endParaRPr lang="tr-TR"/>
        </a:p>
      </dgm:t>
    </dgm:pt>
    <dgm:pt modelId="{96F67256-983B-4AF6-9AD5-31A35740B4B1}" type="pres">
      <dgm:prSet presAssocID="{F652740A-70F5-4CF2-B511-9930C99192A5}" presName="hierChild4" presStyleCnt="0"/>
      <dgm:spPr/>
    </dgm:pt>
    <dgm:pt modelId="{2FCF7DB0-67FC-4A50-B56C-A2FE41A7B567}" type="pres">
      <dgm:prSet presAssocID="{F652740A-70F5-4CF2-B511-9930C99192A5}" presName="hierChild5" presStyleCnt="0"/>
      <dgm:spPr/>
    </dgm:pt>
    <dgm:pt modelId="{B8C0E306-06BF-439A-B29E-EEF70AB06B2E}" type="pres">
      <dgm:prSet presAssocID="{0867BA4A-7058-49EF-B24F-92724BA537BF}" presName="Name37" presStyleLbl="parChTrans1D2" presStyleIdx="4" presStyleCnt="7"/>
      <dgm:spPr/>
      <dgm:t>
        <a:bodyPr/>
        <a:lstStyle/>
        <a:p>
          <a:endParaRPr lang="tr-TR"/>
        </a:p>
      </dgm:t>
    </dgm:pt>
    <dgm:pt modelId="{F85409E5-C2DE-439C-9A5B-18C9FC40E6BD}" type="pres">
      <dgm:prSet presAssocID="{B3702D6F-D0B0-42CA-86E6-DEB79D089B39}" presName="hierRoot2" presStyleCnt="0">
        <dgm:presLayoutVars>
          <dgm:hierBranch val="init"/>
        </dgm:presLayoutVars>
      </dgm:prSet>
      <dgm:spPr/>
    </dgm:pt>
    <dgm:pt modelId="{0C30EDB8-EBB3-40CD-917D-458D340D7927}" type="pres">
      <dgm:prSet presAssocID="{B3702D6F-D0B0-42CA-86E6-DEB79D089B39}" presName="rootComposite" presStyleCnt="0"/>
      <dgm:spPr/>
    </dgm:pt>
    <dgm:pt modelId="{33C06FC4-E09E-419B-A1E2-C4625A38AAA0}" type="pres">
      <dgm:prSet presAssocID="{B3702D6F-D0B0-42CA-86E6-DEB79D089B39}" presName="rootText" presStyleLbl="node1" presStyleIdx="4" presStyleCnt="7" custScaleY="335701">
        <dgm:presLayoutVars>
          <dgm:chMax/>
          <dgm:chPref val="3"/>
        </dgm:presLayoutVars>
      </dgm:prSet>
      <dgm:spPr/>
      <dgm:t>
        <a:bodyPr/>
        <a:lstStyle/>
        <a:p>
          <a:endParaRPr lang="tr-TR"/>
        </a:p>
      </dgm:t>
    </dgm:pt>
    <dgm:pt modelId="{821DC04D-5EED-4995-AFE8-3B3B91A0254C}" type="pres">
      <dgm:prSet presAssocID="{B3702D6F-D0B0-42CA-86E6-DEB79D089B39}" presName="titleText2" presStyleLbl="fgAcc1" presStyleIdx="4" presStyleCnt="7" custLinFactY="95318" custLinFactNeighborX="-17763" custLinFactNeighborY="100000">
        <dgm:presLayoutVars>
          <dgm:chMax val="0"/>
          <dgm:chPref val="0"/>
        </dgm:presLayoutVars>
      </dgm:prSet>
      <dgm:spPr/>
      <dgm:t>
        <a:bodyPr/>
        <a:lstStyle/>
        <a:p>
          <a:endParaRPr lang="tr-TR"/>
        </a:p>
      </dgm:t>
    </dgm:pt>
    <dgm:pt modelId="{F736F341-BE54-4090-A98C-E9F8BABC4170}" type="pres">
      <dgm:prSet presAssocID="{B3702D6F-D0B0-42CA-86E6-DEB79D089B39}" presName="rootConnector" presStyleLbl="node2" presStyleIdx="0" presStyleCnt="0"/>
      <dgm:spPr/>
      <dgm:t>
        <a:bodyPr/>
        <a:lstStyle/>
        <a:p>
          <a:endParaRPr lang="tr-TR"/>
        </a:p>
      </dgm:t>
    </dgm:pt>
    <dgm:pt modelId="{B1BECC74-57FD-4EC4-AAFE-D204E9741E4C}" type="pres">
      <dgm:prSet presAssocID="{B3702D6F-D0B0-42CA-86E6-DEB79D089B39}" presName="hierChild4" presStyleCnt="0"/>
      <dgm:spPr/>
    </dgm:pt>
    <dgm:pt modelId="{B6C4A646-713D-4985-BDFD-6731E843CF96}" type="pres">
      <dgm:prSet presAssocID="{B3702D6F-D0B0-42CA-86E6-DEB79D089B39}" presName="hierChild5" presStyleCnt="0"/>
      <dgm:spPr/>
    </dgm:pt>
    <dgm:pt modelId="{40B97AC5-8B2E-4837-AB9E-70A8B7E92AD3}" type="pres">
      <dgm:prSet presAssocID="{229F578A-B7A2-48AB-9452-6DC5F2B81DC7}" presName="Name37" presStyleLbl="parChTrans1D2" presStyleIdx="5" presStyleCnt="7"/>
      <dgm:spPr/>
      <dgm:t>
        <a:bodyPr/>
        <a:lstStyle/>
        <a:p>
          <a:endParaRPr lang="tr-TR"/>
        </a:p>
      </dgm:t>
    </dgm:pt>
    <dgm:pt modelId="{0F1C34AD-FDC2-4F58-9A62-247E1CF382B7}" type="pres">
      <dgm:prSet presAssocID="{FB1D5D9C-E046-4B4B-B314-01F8912040BB}" presName="hierRoot2" presStyleCnt="0">
        <dgm:presLayoutVars>
          <dgm:hierBranch val="init"/>
        </dgm:presLayoutVars>
      </dgm:prSet>
      <dgm:spPr/>
    </dgm:pt>
    <dgm:pt modelId="{0129FABF-CE3C-4137-941F-55F37445582E}" type="pres">
      <dgm:prSet presAssocID="{FB1D5D9C-E046-4B4B-B314-01F8912040BB}" presName="rootComposite" presStyleCnt="0"/>
      <dgm:spPr/>
    </dgm:pt>
    <dgm:pt modelId="{CAA7E81B-FB56-467A-8D99-AF06EB4B0C4D}" type="pres">
      <dgm:prSet presAssocID="{FB1D5D9C-E046-4B4B-B314-01F8912040BB}" presName="rootText" presStyleLbl="node1" presStyleIdx="5" presStyleCnt="7" custScaleY="344206">
        <dgm:presLayoutVars>
          <dgm:chMax/>
          <dgm:chPref val="3"/>
        </dgm:presLayoutVars>
      </dgm:prSet>
      <dgm:spPr/>
      <dgm:t>
        <a:bodyPr/>
        <a:lstStyle/>
        <a:p>
          <a:endParaRPr lang="tr-TR"/>
        </a:p>
      </dgm:t>
    </dgm:pt>
    <dgm:pt modelId="{12CC8370-14A5-434C-86EF-B65BFF28A769}" type="pres">
      <dgm:prSet presAssocID="{FB1D5D9C-E046-4B4B-B314-01F8912040BB}" presName="titleText2" presStyleLbl="fgAcc1" presStyleIdx="5" presStyleCnt="7" custLinFactY="95318" custLinFactNeighborX="-15722" custLinFactNeighborY="100000">
        <dgm:presLayoutVars>
          <dgm:chMax val="0"/>
          <dgm:chPref val="0"/>
        </dgm:presLayoutVars>
      </dgm:prSet>
      <dgm:spPr/>
      <dgm:t>
        <a:bodyPr/>
        <a:lstStyle/>
        <a:p>
          <a:endParaRPr lang="tr-TR"/>
        </a:p>
      </dgm:t>
    </dgm:pt>
    <dgm:pt modelId="{4612348A-DB28-499F-934B-79A2053C9F17}" type="pres">
      <dgm:prSet presAssocID="{FB1D5D9C-E046-4B4B-B314-01F8912040BB}" presName="rootConnector" presStyleLbl="node2" presStyleIdx="0" presStyleCnt="0"/>
      <dgm:spPr/>
      <dgm:t>
        <a:bodyPr/>
        <a:lstStyle/>
        <a:p>
          <a:endParaRPr lang="tr-TR"/>
        </a:p>
      </dgm:t>
    </dgm:pt>
    <dgm:pt modelId="{2F2FBC8A-F526-4247-B876-1EBE6B21FC73}" type="pres">
      <dgm:prSet presAssocID="{FB1D5D9C-E046-4B4B-B314-01F8912040BB}" presName="hierChild4" presStyleCnt="0"/>
      <dgm:spPr/>
    </dgm:pt>
    <dgm:pt modelId="{6FB6D408-12C0-416F-9BDA-8293C0958668}" type="pres">
      <dgm:prSet presAssocID="{FB1D5D9C-E046-4B4B-B314-01F8912040BB}" presName="hierChild5" presStyleCnt="0"/>
      <dgm:spPr/>
    </dgm:pt>
    <dgm:pt modelId="{8CB185AF-50D8-472E-A13E-F7ED4B658903}" type="pres">
      <dgm:prSet presAssocID="{202D8C5D-D62F-486E-AE97-06C6ADE26146}" presName="Name37" presStyleLbl="parChTrans1D2" presStyleIdx="6" presStyleCnt="7"/>
      <dgm:spPr/>
      <dgm:t>
        <a:bodyPr/>
        <a:lstStyle/>
        <a:p>
          <a:endParaRPr lang="tr-TR"/>
        </a:p>
      </dgm:t>
    </dgm:pt>
    <dgm:pt modelId="{01060366-BBB7-487A-BE82-0FD8452357A7}" type="pres">
      <dgm:prSet presAssocID="{623BE077-CE2B-4E2D-9B7E-8B8704715855}" presName="hierRoot2" presStyleCnt="0">
        <dgm:presLayoutVars>
          <dgm:hierBranch val="init"/>
        </dgm:presLayoutVars>
      </dgm:prSet>
      <dgm:spPr/>
    </dgm:pt>
    <dgm:pt modelId="{B8DC71E8-8AB9-4CFF-ADD4-A0FBDCB06F6A}" type="pres">
      <dgm:prSet presAssocID="{623BE077-CE2B-4E2D-9B7E-8B8704715855}" presName="rootComposite" presStyleCnt="0"/>
      <dgm:spPr/>
    </dgm:pt>
    <dgm:pt modelId="{89CBE878-34A1-4655-9A8F-1C86A5FAD7D9}" type="pres">
      <dgm:prSet presAssocID="{623BE077-CE2B-4E2D-9B7E-8B8704715855}" presName="rootText" presStyleLbl="node1" presStyleIdx="6" presStyleCnt="7" custScaleY="354353" custLinFactNeighborX="785" custLinFactNeighborY="-914">
        <dgm:presLayoutVars>
          <dgm:chMax/>
          <dgm:chPref val="3"/>
        </dgm:presLayoutVars>
      </dgm:prSet>
      <dgm:spPr/>
      <dgm:t>
        <a:bodyPr/>
        <a:lstStyle/>
        <a:p>
          <a:endParaRPr lang="tr-TR"/>
        </a:p>
      </dgm:t>
    </dgm:pt>
    <dgm:pt modelId="{8052EF0A-0879-4BD8-8F30-C9835C450A3F}" type="pres">
      <dgm:prSet presAssocID="{623BE077-CE2B-4E2D-9B7E-8B8704715855}" presName="titleText2" presStyleLbl="fgAcc1" presStyleIdx="6" presStyleCnt="7" custLinFactY="100000" custLinFactNeighborX="-15419" custLinFactNeighborY="112407">
        <dgm:presLayoutVars>
          <dgm:chMax val="0"/>
          <dgm:chPref val="0"/>
        </dgm:presLayoutVars>
      </dgm:prSet>
      <dgm:spPr/>
      <dgm:t>
        <a:bodyPr/>
        <a:lstStyle/>
        <a:p>
          <a:endParaRPr lang="tr-TR"/>
        </a:p>
      </dgm:t>
    </dgm:pt>
    <dgm:pt modelId="{8145FD71-805D-4D40-9700-F895235873E4}" type="pres">
      <dgm:prSet presAssocID="{623BE077-CE2B-4E2D-9B7E-8B8704715855}" presName="rootConnector" presStyleLbl="node2" presStyleIdx="0" presStyleCnt="0"/>
      <dgm:spPr/>
      <dgm:t>
        <a:bodyPr/>
        <a:lstStyle/>
        <a:p>
          <a:endParaRPr lang="tr-TR"/>
        </a:p>
      </dgm:t>
    </dgm:pt>
    <dgm:pt modelId="{021020F8-2DAA-4DD0-AC72-96A587B4B94B}" type="pres">
      <dgm:prSet presAssocID="{623BE077-CE2B-4E2D-9B7E-8B8704715855}" presName="hierChild4" presStyleCnt="0"/>
      <dgm:spPr/>
    </dgm:pt>
    <dgm:pt modelId="{8DA25410-5CB5-4FB0-BD7C-5001109AB622}" type="pres">
      <dgm:prSet presAssocID="{623BE077-CE2B-4E2D-9B7E-8B8704715855}" presName="hierChild5" presStyleCnt="0"/>
      <dgm:spPr/>
    </dgm:pt>
    <dgm:pt modelId="{B1A7B169-0D36-40B3-A359-63DD891366CE}" type="pres">
      <dgm:prSet presAssocID="{B8E691D0-B460-4F91-97CA-9BD70D18FED3}" presName="hierChild3" presStyleCnt="0"/>
      <dgm:spPr/>
    </dgm:pt>
  </dgm:ptLst>
  <dgm:cxnLst>
    <dgm:cxn modelId="{526775BE-FCD2-437C-BD00-FB0DB2CBB572}" type="presOf" srcId="{B8E691D0-B460-4F91-97CA-9BD70D18FED3}" destId="{674F52A9-02C2-464D-BA47-4F17EA7C235C}" srcOrd="0" destOrd="0" presId="urn:microsoft.com/office/officeart/2008/layout/NameandTitleOrganizationalChart"/>
    <dgm:cxn modelId="{872BE2F5-0161-4E29-B335-7005E3A6F008}" type="presOf" srcId="{60C00160-F858-47B9-9DAF-84BD9B2CB30F}" destId="{DB9C0EFD-0054-475A-9FD2-32769559D692}" srcOrd="0" destOrd="0" presId="urn:microsoft.com/office/officeart/2008/layout/NameandTitleOrganizationalChart"/>
    <dgm:cxn modelId="{A0D944D9-B15D-4678-8FB0-CCBFDBA8FFE2}" srcId="{B8E691D0-B460-4F91-97CA-9BD70D18FED3}" destId="{623BE077-CE2B-4E2D-9B7E-8B8704715855}" srcOrd="6" destOrd="0" parTransId="{202D8C5D-D62F-486E-AE97-06C6ADE26146}" sibTransId="{79756FC6-2F4A-42AF-80FE-A8DEDC129D7B}"/>
    <dgm:cxn modelId="{03B11C19-1277-4405-BA14-4DC1DAA1CF0D}" type="presOf" srcId="{202D8C5D-D62F-486E-AE97-06C6ADE26146}" destId="{8CB185AF-50D8-472E-A13E-F7ED4B658903}" srcOrd="0" destOrd="0" presId="urn:microsoft.com/office/officeart/2008/layout/NameandTitleOrganizationalChart"/>
    <dgm:cxn modelId="{89EAF5B7-1249-484F-90F9-70AEB72EB533}" type="presOf" srcId="{4B69180B-A74F-4D57-8790-39C9A0186905}" destId="{12CC8370-14A5-434C-86EF-B65BFF28A769}" srcOrd="0" destOrd="0" presId="urn:microsoft.com/office/officeart/2008/layout/NameandTitleOrganizationalChart"/>
    <dgm:cxn modelId="{68F24CE8-558D-4CDE-B575-9100F410F6C1}" type="presOf" srcId="{F652740A-70F5-4CF2-B511-9930C99192A5}" destId="{61ABBC4F-365A-498C-8F2E-173DFB069220}" srcOrd="1" destOrd="0" presId="urn:microsoft.com/office/officeart/2008/layout/NameandTitleOrganizationalChart"/>
    <dgm:cxn modelId="{82A70D1B-481F-4C71-B66E-956EC1B2E9DA}" type="presOf" srcId="{AEDF6B4B-1858-4A30-9B18-0054C462F253}" destId="{821DC04D-5EED-4995-AFE8-3B3B91A0254C}" srcOrd="0" destOrd="0" presId="urn:microsoft.com/office/officeart/2008/layout/NameandTitleOrganizationalChart"/>
    <dgm:cxn modelId="{8B468420-31BC-485B-B58B-EDFD6DDD09C0}" type="presOf" srcId="{C6865869-54AE-48EA-B173-1C06480429DD}" destId="{A73CBFF5-BCA2-443A-B120-B090006C4325}" srcOrd="0" destOrd="0" presId="urn:microsoft.com/office/officeart/2008/layout/NameandTitleOrganizationalChart"/>
    <dgm:cxn modelId="{9D029E97-A339-4735-909F-B7554C0D5561}" type="presOf" srcId="{FB1D5D9C-E046-4B4B-B314-01F8912040BB}" destId="{4612348A-DB28-499F-934B-79A2053C9F17}" srcOrd="1" destOrd="0" presId="urn:microsoft.com/office/officeart/2008/layout/NameandTitleOrganizationalChart"/>
    <dgm:cxn modelId="{9397F547-3FBA-4CE6-8994-FD181DE6EFB8}" type="presOf" srcId="{C6865869-54AE-48EA-B173-1C06480429DD}" destId="{3BDA56ED-2C83-41E4-A3FC-32E8EF55CF28}" srcOrd="1" destOrd="0" presId="urn:microsoft.com/office/officeart/2008/layout/NameandTitleOrganizationalChart"/>
    <dgm:cxn modelId="{C2A11A2A-D619-4CEB-88B2-9A73B02F3980}" type="presOf" srcId="{2461502B-A36D-4946-99AD-FDD2E2E53DDF}" destId="{D5DF2F10-5C24-4BD3-9BFD-2468FC4D12A1}" srcOrd="0" destOrd="0" presId="urn:microsoft.com/office/officeart/2008/layout/NameandTitleOrganizationalChart"/>
    <dgm:cxn modelId="{DEDBED80-9613-4DC9-AE3F-FEFEB1A21454}" srcId="{B8E691D0-B460-4F91-97CA-9BD70D18FED3}" destId="{B3702D6F-D0B0-42CA-86E6-DEB79D089B39}" srcOrd="4" destOrd="0" parTransId="{0867BA4A-7058-49EF-B24F-92724BA537BF}" sibTransId="{AEDF6B4B-1858-4A30-9B18-0054C462F253}"/>
    <dgm:cxn modelId="{EA6F8B71-161B-4AF7-A58B-21F714A26BE0}" type="presOf" srcId="{B3702D6F-D0B0-42CA-86E6-DEB79D089B39}" destId="{F736F341-BE54-4090-A98C-E9F8BABC4170}" srcOrd="1" destOrd="0" presId="urn:microsoft.com/office/officeart/2008/layout/NameandTitleOrganizationalChart"/>
    <dgm:cxn modelId="{22CCBBC3-C00F-4994-82FF-AF7D7902A522}" type="presOf" srcId="{79756FC6-2F4A-42AF-80FE-A8DEDC129D7B}" destId="{8052EF0A-0879-4BD8-8F30-C9835C450A3F}" srcOrd="0" destOrd="0" presId="urn:microsoft.com/office/officeart/2008/layout/NameandTitleOrganizationalChart"/>
    <dgm:cxn modelId="{58FB4AAD-1067-485B-A43A-6C0526CBCB8A}" type="presOf" srcId="{F652740A-70F5-4CF2-B511-9930C99192A5}" destId="{D1535FD6-2ACC-49C6-8A4D-AD5E94AC17B6}" srcOrd="0" destOrd="0" presId="urn:microsoft.com/office/officeart/2008/layout/NameandTitleOrganizationalChart"/>
    <dgm:cxn modelId="{55ECFBE1-B96A-4B95-B2B4-5F4F1A7D869C}" type="presOf" srcId="{C6F53CDF-768F-4F99-9100-18992AED74C0}" destId="{9F443EBB-B9B7-4142-9E43-7218C24E1812}" srcOrd="0" destOrd="0" presId="urn:microsoft.com/office/officeart/2008/layout/NameandTitleOrganizationalChart"/>
    <dgm:cxn modelId="{F3DD9C03-3C0F-422F-9B35-B07BA72BE371}" type="presOf" srcId="{623BE077-CE2B-4E2D-9B7E-8B8704715855}" destId="{8145FD71-805D-4D40-9700-F895235873E4}" srcOrd="1" destOrd="0" presId="urn:microsoft.com/office/officeart/2008/layout/NameandTitleOrganizationalChart"/>
    <dgm:cxn modelId="{F3BEA195-367F-4BEC-A435-0DC6F31D2619}" type="presOf" srcId="{C4E26355-7DEA-4CD0-B61D-E91FAE3C6525}" destId="{929DA6FC-2C84-408F-9503-CAD70EDD73B0}" srcOrd="0" destOrd="0" presId="urn:microsoft.com/office/officeart/2008/layout/NameandTitleOrganizationalChart"/>
    <dgm:cxn modelId="{F1EBD632-6D1A-4E9C-B56D-2468B47AA0A6}" type="presOf" srcId="{623BE077-CE2B-4E2D-9B7E-8B8704715855}" destId="{89CBE878-34A1-4655-9A8F-1C86A5FAD7D9}" srcOrd="0" destOrd="0" presId="urn:microsoft.com/office/officeart/2008/layout/NameandTitleOrganizationalChart"/>
    <dgm:cxn modelId="{B2F699BB-161E-4288-B0EC-CF1D8BAAA811}" srcId="{57617C6A-B8ED-44BC-9883-E94B37063F05}" destId="{B8E691D0-B460-4F91-97CA-9BD70D18FED3}" srcOrd="0" destOrd="0" parTransId="{CCA7BB18-5A02-4363-ACE0-376F27350E80}" sibTransId="{488D244A-31E4-4073-A75D-366E3E8E789F}"/>
    <dgm:cxn modelId="{ABFD0B65-C42A-4CBC-AA92-40A066133018}" srcId="{B8E691D0-B460-4F91-97CA-9BD70D18FED3}" destId="{C080049C-5106-4CA6-A8B8-74E34EC464C2}" srcOrd="2" destOrd="0" parTransId="{3ADA20AA-DA1C-47F3-A2E0-E7EA24E1C967}" sibTransId="{60C00160-F858-47B9-9DAF-84BD9B2CB30F}"/>
    <dgm:cxn modelId="{9EE64281-86B7-484C-9C8E-9E457A9FC9BF}" type="presOf" srcId="{F42BC2C3-959B-4BD4-90E7-C58B519DE4ED}" destId="{F24D8FED-3B96-40EB-8849-A305C3B3A719}" srcOrd="0" destOrd="0" presId="urn:microsoft.com/office/officeart/2008/layout/NameandTitleOrganizationalChart"/>
    <dgm:cxn modelId="{B79DB0F1-64AE-4EED-BA2F-B420FC7F93BE}" type="presOf" srcId="{C6F53CDF-768F-4F99-9100-18992AED74C0}" destId="{1054072E-C2D6-4983-B476-04EAF43785E4}" srcOrd="1" destOrd="0" presId="urn:microsoft.com/office/officeart/2008/layout/NameandTitleOrganizationalChart"/>
    <dgm:cxn modelId="{CA378BC1-CE90-4CCD-8F3A-8A37E722B7C6}" type="presOf" srcId="{5580ADF5-F1F9-450B-A733-34A5C23B4C79}" destId="{25E52ABC-0B17-4615-B5CF-ADB16067ED74}" srcOrd="0" destOrd="0" presId="urn:microsoft.com/office/officeart/2008/layout/NameandTitleOrganizationalChart"/>
    <dgm:cxn modelId="{9CE8FCCD-7225-4D36-AAE7-FD70308B3B4B}" type="presOf" srcId="{57617C6A-B8ED-44BC-9883-E94B37063F05}" destId="{041655C0-2467-484D-8F39-CB3586BEF14D}" srcOrd="0" destOrd="0" presId="urn:microsoft.com/office/officeart/2008/layout/NameandTitleOrganizationalChart"/>
    <dgm:cxn modelId="{CEBBF1AA-3C46-4EF6-8CAA-15B69C2245F9}" srcId="{B8E691D0-B460-4F91-97CA-9BD70D18FED3}" destId="{C6F53CDF-768F-4F99-9100-18992AED74C0}" srcOrd="1" destOrd="0" parTransId="{5580ADF5-F1F9-450B-A733-34A5C23B4C79}" sibTransId="{F42BC2C3-959B-4BD4-90E7-C58B519DE4ED}"/>
    <dgm:cxn modelId="{457D95DC-3760-4DA8-9F78-32660028CF4A}" type="presOf" srcId="{C080049C-5106-4CA6-A8B8-74E34EC464C2}" destId="{C490CFCB-CE6D-47B3-8C1C-F2F30A085A06}" srcOrd="1" destOrd="0" presId="urn:microsoft.com/office/officeart/2008/layout/NameandTitleOrganizationalChart"/>
    <dgm:cxn modelId="{11E4F27A-AF7A-48FE-82F2-881D2E68BE69}" srcId="{B8E691D0-B460-4F91-97CA-9BD70D18FED3}" destId="{C6865869-54AE-48EA-B173-1C06480429DD}" srcOrd="0" destOrd="0" parTransId="{C4E26355-7DEA-4CD0-B61D-E91FAE3C6525}" sibTransId="{A2577EEF-CCBA-477E-A7A3-27ABCACFE829}"/>
    <dgm:cxn modelId="{6C112DA0-A2C9-47BD-9263-3DC78880AB82}" type="presOf" srcId="{488D244A-31E4-4073-A75D-366E3E8E789F}" destId="{F22F9575-5546-44C2-8B56-1B1646B8D3EC}" srcOrd="0" destOrd="0" presId="urn:microsoft.com/office/officeart/2008/layout/NameandTitleOrganizationalChart"/>
    <dgm:cxn modelId="{7049BE8D-90E3-4B21-84DF-56CA95CBCA18}" srcId="{B8E691D0-B460-4F91-97CA-9BD70D18FED3}" destId="{F652740A-70F5-4CF2-B511-9930C99192A5}" srcOrd="3" destOrd="0" parTransId="{2461502B-A36D-4946-99AD-FDD2E2E53DDF}" sibTransId="{EAD002A1-ACDC-432A-B465-F77CA4D27060}"/>
    <dgm:cxn modelId="{311E88FF-E19C-4F73-966A-8F27EF411F5A}" type="presOf" srcId="{EAD002A1-ACDC-432A-B465-F77CA4D27060}" destId="{321FE839-A2FD-4F48-AF7B-1457621BE4F9}" srcOrd="0" destOrd="0" presId="urn:microsoft.com/office/officeart/2008/layout/NameandTitleOrganizationalChart"/>
    <dgm:cxn modelId="{FA40AA09-7ED3-4F57-B73F-3E8D4AEF4A13}" type="presOf" srcId="{C080049C-5106-4CA6-A8B8-74E34EC464C2}" destId="{057E4121-60DB-457D-BABF-1CA8C4B4F3F9}" srcOrd="0" destOrd="0" presId="urn:microsoft.com/office/officeart/2008/layout/NameandTitleOrganizationalChart"/>
    <dgm:cxn modelId="{7FE2AFE3-DE19-4DDE-B9C7-9A86BDB69083}" type="presOf" srcId="{B8E691D0-B460-4F91-97CA-9BD70D18FED3}" destId="{E34650E0-89A2-433B-9A2E-D31E3E33BEA8}" srcOrd="1" destOrd="0" presId="urn:microsoft.com/office/officeart/2008/layout/NameandTitleOrganizationalChart"/>
    <dgm:cxn modelId="{C8B30741-EFA1-4C00-8102-098FE60E2CFC}" type="presOf" srcId="{229F578A-B7A2-48AB-9452-6DC5F2B81DC7}" destId="{40B97AC5-8B2E-4837-AB9E-70A8B7E92AD3}" srcOrd="0" destOrd="0" presId="urn:microsoft.com/office/officeart/2008/layout/NameandTitleOrganizationalChart"/>
    <dgm:cxn modelId="{AF1ADCA9-1C64-4184-A67E-3881F1A98FD6}" srcId="{B8E691D0-B460-4F91-97CA-9BD70D18FED3}" destId="{FB1D5D9C-E046-4B4B-B314-01F8912040BB}" srcOrd="5" destOrd="0" parTransId="{229F578A-B7A2-48AB-9452-6DC5F2B81DC7}" sibTransId="{4B69180B-A74F-4D57-8790-39C9A0186905}"/>
    <dgm:cxn modelId="{CA6ADE1F-4C1D-47F3-860C-72ED1AAADF0F}" type="presOf" srcId="{B3702D6F-D0B0-42CA-86E6-DEB79D089B39}" destId="{33C06FC4-E09E-419B-A1E2-C4625A38AAA0}" srcOrd="0" destOrd="0" presId="urn:microsoft.com/office/officeart/2008/layout/NameandTitleOrganizationalChart"/>
    <dgm:cxn modelId="{C73519A4-A91C-49E2-A2B6-DA1271CD9DA9}" type="presOf" srcId="{FB1D5D9C-E046-4B4B-B314-01F8912040BB}" destId="{CAA7E81B-FB56-467A-8D99-AF06EB4B0C4D}" srcOrd="0" destOrd="0" presId="urn:microsoft.com/office/officeart/2008/layout/NameandTitleOrganizationalChart"/>
    <dgm:cxn modelId="{26DBDC20-044B-4A17-AEAC-BA479BAB42E9}" type="presOf" srcId="{0867BA4A-7058-49EF-B24F-92724BA537BF}" destId="{B8C0E306-06BF-439A-B29E-EEF70AB06B2E}" srcOrd="0" destOrd="0" presId="urn:microsoft.com/office/officeart/2008/layout/NameandTitleOrganizationalChart"/>
    <dgm:cxn modelId="{4699821A-6762-4D13-945E-6FBE2EEC12F2}" type="presOf" srcId="{A2577EEF-CCBA-477E-A7A3-27ABCACFE829}" destId="{73AC5572-0C63-4028-A122-634E9715A753}" srcOrd="0" destOrd="0" presId="urn:microsoft.com/office/officeart/2008/layout/NameandTitleOrganizationalChart"/>
    <dgm:cxn modelId="{7A736002-7164-497F-97DF-DE3C362D5583}" type="presOf" srcId="{3ADA20AA-DA1C-47F3-A2E0-E7EA24E1C967}" destId="{B731BF93-3C71-4287-8E4F-5FD81C893A23}" srcOrd="0" destOrd="0" presId="urn:microsoft.com/office/officeart/2008/layout/NameandTitleOrganizationalChart"/>
    <dgm:cxn modelId="{432934E1-95A3-451E-ADCC-99B74C0BA0D2}" type="presParOf" srcId="{041655C0-2467-484D-8F39-CB3586BEF14D}" destId="{4CB52F6B-D839-49B6-B9DA-ADC53812149A}" srcOrd="0" destOrd="0" presId="urn:microsoft.com/office/officeart/2008/layout/NameandTitleOrganizationalChart"/>
    <dgm:cxn modelId="{64F86A2A-F414-4609-934A-0A661A40BDEE}" type="presParOf" srcId="{4CB52F6B-D839-49B6-B9DA-ADC53812149A}" destId="{7F1DC313-EEC4-4A0C-B2AE-941A03119037}" srcOrd="0" destOrd="0" presId="urn:microsoft.com/office/officeart/2008/layout/NameandTitleOrganizationalChart"/>
    <dgm:cxn modelId="{935B0815-6DE6-44F1-9AD3-91F607163CD1}" type="presParOf" srcId="{7F1DC313-EEC4-4A0C-B2AE-941A03119037}" destId="{674F52A9-02C2-464D-BA47-4F17EA7C235C}" srcOrd="0" destOrd="0" presId="urn:microsoft.com/office/officeart/2008/layout/NameandTitleOrganizationalChart"/>
    <dgm:cxn modelId="{6929DAD3-4ED9-4930-A69C-82F68C8E4A1D}" type="presParOf" srcId="{7F1DC313-EEC4-4A0C-B2AE-941A03119037}" destId="{F22F9575-5546-44C2-8B56-1B1646B8D3EC}" srcOrd="1" destOrd="0" presId="urn:microsoft.com/office/officeart/2008/layout/NameandTitleOrganizationalChart"/>
    <dgm:cxn modelId="{7A0E9031-2DCA-4F85-B26D-57AE8C93CB9B}" type="presParOf" srcId="{7F1DC313-EEC4-4A0C-B2AE-941A03119037}" destId="{E34650E0-89A2-433B-9A2E-D31E3E33BEA8}" srcOrd="2" destOrd="0" presId="urn:microsoft.com/office/officeart/2008/layout/NameandTitleOrganizationalChart"/>
    <dgm:cxn modelId="{4FBB1627-136C-4CE6-8691-012F3D013C86}" type="presParOf" srcId="{4CB52F6B-D839-49B6-B9DA-ADC53812149A}" destId="{D026F494-D0F9-4AFF-A57A-290ABCCBB35D}" srcOrd="1" destOrd="0" presId="urn:microsoft.com/office/officeart/2008/layout/NameandTitleOrganizationalChart"/>
    <dgm:cxn modelId="{2661BC7E-50F9-4AFF-BE41-B3B09B0DA4A9}" type="presParOf" srcId="{D026F494-D0F9-4AFF-A57A-290ABCCBB35D}" destId="{929DA6FC-2C84-408F-9503-CAD70EDD73B0}" srcOrd="0" destOrd="0" presId="urn:microsoft.com/office/officeart/2008/layout/NameandTitleOrganizationalChart"/>
    <dgm:cxn modelId="{9BAA9D73-4910-4C4B-A7E8-35E059186ABB}" type="presParOf" srcId="{D026F494-D0F9-4AFF-A57A-290ABCCBB35D}" destId="{A356EEA7-0D31-4B87-BB24-C97C15E5CAF9}" srcOrd="1" destOrd="0" presId="urn:microsoft.com/office/officeart/2008/layout/NameandTitleOrganizationalChart"/>
    <dgm:cxn modelId="{B098EF33-B269-4C83-95AE-FAA012307863}" type="presParOf" srcId="{A356EEA7-0D31-4B87-BB24-C97C15E5CAF9}" destId="{A9F7564E-0556-4E39-ABD3-64862F7618D4}" srcOrd="0" destOrd="0" presId="urn:microsoft.com/office/officeart/2008/layout/NameandTitleOrganizationalChart"/>
    <dgm:cxn modelId="{7CB4FEFA-BE40-48DE-9FD1-024B159879EA}" type="presParOf" srcId="{A9F7564E-0556-4E39-ABD3-64862F7618D4}" destId="{A73CBFF5-BCA2-443A-B120-B090006C4325}" srcOrd="0" destOrd="0" presId="urn:microsoft.com/office/officeart/2008/layout/NameandTitleOrganizationalChart"/>
    <dgm:cxn modelId="{9A681D79-A13B-4A1F-836F-8BA998642947}" type="presParOf" srcId="{A9F7564E-0556-4E39-ABD3-64862F7618D4}" destId="{73AC5572-0C63-4028-A122-634E9715A753}" srcOrd="1" destOrd="0" presId="urn:microsoft.com/office/officeart/2008/layout/NameandTitleOrganizationalChart"/>
    <dgm:cxn modelId="{4F84BFE1-91FC-4023-8034-EA573FF6760A}" type="presParOf" srcId="{A9F7564E-0556-4E39-ABD3-64862F7618D4}" destId="{3BDA56ED-2C83-41E4-A3FC-32E8EF55CF28}" srcOrd="2" destOrd="0" presId="urn:microsoft.com/office/officeart/2008/layout/NameandTitleOrganizationalChart"/>
    <dgm:cxn modelId="{99CE5EA8-7AA8-45ED-AE4C-B5AC54AE0C44}" type="presParOf" srcId="{A356EEA7-0D31-4B87-BB24-C97C15E5CAF9}" destId="{69696B40-E28F-4C02-A633-35D20F5C658D}" srcOrd="1" destOrd="0" presId="urn:microsoft.com/office/officeart/2008/layout/NameandTitleOrganizationalChart"/>
    <dgm:cxn modelId="{12759A68-147D-4948-84A1-3F9D8327C648}" type="presParOf" srcId="{A356EEA7-0D31-4B87-BB24-C97C15E5CAF9}" destId="{454C9661-0B7C-4861-839F-7E3004BC9347}" srcOrd="2" destOrd="0" presId="urn:microsoft.com/office/officeart/2008/layout/NameandTitleOrganizationalChart"/>
    <dgm:cxn modelId="{A21BB31E-B416-4C37-8022-C290BE44820E}" type="presParOf" srcId="{D026F494-D0F9-4AFF-A57A-290ABCCBB35D}" destId="{25E52ABC-0B17-4615-B5CF-ADB16067ED74}" srcOrd="2" destOrd="0" presId="urn:microsoft.com/office/officeart/2008/layout/NameandTitleOrganizationalChart"/>
    <dgm:cxn modelId="{2B3EF78C-6663-48AB-BFBE-1C31548DBC24}" type="presParOf" srcId="{D026F494-D0F9-4AFF-A57A-290ABCCBB35D}" destId="{EC470D50-E243-4269-BBC7-15F9094C737E}" srcOrd="3" destOrd="0" presId="urn:microsoft.com/office/officeart/2008/layout/NameandTitleOrganizationalChart"/>
    <dgm:cxn modelId="{B07B2DE7-B780-4A10-ACB4-0AEEA8792FCD}" type="presParOf" srcId="{EC470D50-E243-4269-BBC7-15F9094C737E}" destId="{0726930F-8EF5-43DD-A96B-9CF07D0F2116}" srcOrd="0" destOrd="0" presId="urn:microsoft.com/office/officeart/2008/layout/NameandTitleOrganizationalChart"/>
    <dgm:cxn modelId="{7B5BD647-E54C-4CC4-A4B7-67E366FDCFF1}" type="presParOf" srcId="{0726930F-8EF5-43DD-A96B-9CF07D0F2116}" destId="{9F443EBB-B9B7-4142-9E43-7218C24E1812}" srcOrd="0" destOrd="0" presId="urn:microsoft.com/office/officeart/2008/layout/NameandTitleOrganizationalChart"/>
    <dgm:cxn modelId="{4AD2E850-F885-4634-AF14-47D9DFDCEC99}" type="presParOf" srcId="{0726930F-8EF5-43DD-A96B-9CF07D0F2116}" destId="{F24D8FED-3B96-40EB-8849-A305C3B3A719}" srcOrd="1" destOrd="0" presId="urn:microsoft.com/office/officeart/2008/layout/NameandTitleOrganizationalChart"/>
    <dgm:cxn modelId="{6587CE96-E54C-481D-85A0-6CD6678AFB2B}" type="presParOf" srcId="{0726930F-8EF5-43DD-A96B-9CF07D0F2116}" destId="{1054072E-C2D6-4983-B476-04EAF43785E4}" srcOrd="2" destOrd="0" presId="urn:microsoft.com/office/officeart/2008/layout/NameandTitleOrganizationalChart"/>
    <dgm:cxn modelId="{E2BC6B0A-CC05-4593-A117-038934911EBE}" type="presParOf" srcId="{EC470D50-E243-4269-BBC7-15F9094C737E}" destId="{C0804FE0-AB55-4374-9A8A-CD05A7B5F153}" srcOrd="1" destOrd="0" presId="urn:microsoft.com/office/officeart/2008/layout/NameandTitleOrganizationalChart"/>
    <dgm:cxn modelId="{EEB87399-BB36-4781-B9BD-21AC60AC16A8}" type="presParOf" srcId="{EC470D50-E243-4269-BBC7-15F9094C737E}" destId="{9B59C73F-EA0C-4A91-8E1B-2981EE5FC12E}" srcOrd="2" destOrd="0" presId="urn:microsoft.com/office/officeart/2008/layout/NameandTitleOrganizationalChart"/>
    <dgm:cxn modelId="{7D5BAE9F-DA8A-4AAE-9371-00B3CAC86BC0}" type="presParOf" srcId="{D026F494-D0F9-4AFF-A57A-290ABCCBB35D}" destId="{B731BF93-3C71-4287-8E4F-5FD81C893A23}" srcOrd="4" destOrd="0" presId="urn:microsoft.com/office/officeart/2008/layout/NameandTitleOrganizationalChart"/>
    <dgm:cxn modelId="{0C275BA6-2DB3-4EAB-84B6-9161DC66C341}" type="presParOf" srcId="{D026F494-D0F9-4AFF-A57A-290ABCCBB35D}" destId="{25A0D49C-D25A-45B1-A0DC-1408A4C3B433}" srcOrd="5" destOrd="0" presId="urn:microsoft.com/office/officeart/2008/layout/NameandTitleOrganizationalChart"/>
    <dgm:cxn modelId="{93D0FBF8-E2CC-449D-BC1E-7251C6B7CFFF}" type="presParOf" srcId="{25A0D49C-D25A-45B1-A0DC-1408A4C3B433}" destId="{5CB20A23-312A-49FA-B4F8-AA7C456BDE0D}" srcOrd="0" destOrd="0" presId="urn:microsoft.com/office/officeart/2008/layout/NameandTitleOrganizationalChart"/>
    <dgm:cxn modelId="{3C4D4F25-6E67-4A45-BDF0-861A67EBA1A8}" type="presParOf" srcId="{5CB20A23-312A-49FA-B4F8-AA7C456BDE0D}" destId="{057E4121-60DB-457D-BABF-1CA8C4B4F3F9}" srcOrd="0" destOrd="0" presId="urn:microsoft.com/office/officeart/2008/layout/NameandTitleOrganizationalChart"/>
    <dgm:cxn modelId="{117A72E6-7636-4D34-BB40-2B9BAEFE3339}" type="presParOf" srcId="{5CB20A23-312A-49FA-B4F8-AA7C456BDE0D}" destId="{DB9C0EFD-0054-475A-9FD2-32769559D692}" srcOrd="1" destOrd="0" presId="urn:microsoft.com/office/officeart/2008/layout/NameandTitleOrganizationalChart"/>
    <dgm:cxn modelId="{220AC6A2-B5CD-4F46-8F61-C0BCF2CB7BC2}" type="presParOf" srcId="{5CB20A23-312A-49FA-B4F8-AA7C456BDE0D}" destId="{C490CFCB-CE6D-47B3-8C1C-F2F30A085A06}" srcOrd="2" destOrd="0" presId="urn:microsoft.com/office/officeart/2008/layout/NameandTitleOrganizationalChart"/>
    <dgm:cxn modelId="{E40FDCC1-83B6-4837-BCD0-26EF39013D4A}" type="presParOf" srcId="{25A0D49C-D25A-45B1-A0DC-1408A4C3B433}" destId="{E2955358-FAFD-428C-A227-3DF4CD76187D}" srcOrd="1" destOrd="0" presId="urn:microsoft.com/office/officeart/2008/layout/NameandTitleOrganizationalChart"/>
    <dgm:cxn modelId="{C11BC46C-682A-4C22-AEE8-B3850F059410}" type="presParOf" srcId="{25A0D49C-D25A-45B1-A0DC-1408A4C3B433}" destId="{2818EBBE-F49D-4142-A4EA-07CE06FEB6DD}" srcOrd="2" destOrd="0" presId="urn:microsoft.com/office/officeart/2008/layout/NameandTitleOrganizationalChart"/>
    <dgm:cxn modelId="{87E361F0-E0AF-4E20-A565-5622AA859F79}" type="presParOf" srcId="{D026F494-D0F9-4AFF-A57A-290ABCCBB35D}" destId="{D5DF2F10-5C24-4BD3-9BFD-2468FC4D12A1}" srcOrd="6" destOrd="0" presId="urn:microsoft.com/office/officeart/2008/layout/NameandTitleOrganizationalChart"/>
    <dgm:cxn modelId="{2173F904-5CDB-4B7C-B2C7-C6032428D224}" type="presParOf" srcId="{D026F494-D0F9-4AFF-A57A-290ABCCBB35D}" destId="{22F110BC-C410-4E1F-B3E0-BB1433DAB5D3}" srcOrd="7" destOrd="0" presId="urn:microsoft.com/office/officeart/2008/layout/NameandTitleOrganizationalChart"/>
    <dgm:cxn modelId="{3F96C3E3-AF4F-45FE-8D8A-02A908FE94BF}" type="presParOf" srcId="{22F110BC-C410-4E1F-B3E0-BB1433DAB5D3}" destId="{0A94A382-A218-447B-BC83-011209E41DD5}" srcOrd="0" destOrd="0" presId="urn:microsoft.com/office/officeart/2008/layout/NameandTitleOrganizationalChart"/>
    <dgm:cxn modelId="{86DB3342-8F8F-412D-8EF7-8785686557B3}" type="presParOf" srcId="{0A94A382-A218-447B-BC83-011209E41DD5}" destId="{D1535FD6-2ACC-49C6-8A4D-AD5E94AC17B6}" srcOrd="0" destOrd="0" presId="urn:microsoft.com/office/officeart/2008/layout/NameandTitleOrganizationalChart"/>
    <dgm:cxn modelId="{1778BD0E-991C-4C06-A3DD-36F96C859690}" type="presParOf" srcId="{0A94A382-A218-447B-BC83-011209E41DD5}" destId="{321FE839-A2FD-4F48-AF7B-1457621BE4F9}" srcOrd="1" destOrd="0" presId="urn:microsoft.com/office/officeart/2008/layout/NameandTitleOrganizationalChart"/>
    <dgm:cxn modelId="{5A3E0F26-BCC7-487B-8B79-0E75CF1C762D}" type="presParOf" srcId="{0A94A382-A218-447B-BC83-011209E41DD5}" destId="{61ABBC4F-365A-498C-8F2E-173DFB069220}" srcOrd="2" destOrd="0" presId="urn:microsoft.com/office/officeart/2008/layout/NameandTitleOrganizationalChart"/>
    <dgm:cxn modelId="{F32B5435-D721-4FAB-B044-ACC8FE99CB7B}" type="presParOf" srcId="{22F110BC-C410-4E1F-B3E0-BB1433DAB5D3}" destId="{96F67256-983B-4AF6-9AD5-31A35740B4B1}" srcOrd="1" destOrd="0" presId="urn:microsoft.com/office/officeart/2008/layout/NameandTitleOrganizationalChart"/>
    <dgm:cxn modelId="{91826810-F8D2-4979-A05A-D3A71F0C4464}" type="presParOf" srcId="{22F110BC-C410-4E1F-B3E0-BB1433DAB5D3}" destId="{2FCF7DB0-67FC-4A50-B56C-A2FE41A7B567}" srcOrd="2" destOrd="0" presId="urn:microsoft.com/office/officeart/2008/layout/NameandTitleOrganizationalChart"/>
    <dgm:cxn modelId="{D11A8960-A18F-4436-8B40-2CF75744681C}" type="presParOf" srcId="{D026F494-D0F9-4AFF-A57A-290ABCCBB35D}" destId="{B8C0E306-06BF-439A-B29E-EEF70AB06B2E}" srcOrd="8" destOrd="0" presId="urn:microsoft.com/office/officeart/2008/layout/NameandTitleOrganizationalChart"/>
    <dgm:cxn modelId="{AE8D77C6-6C50-4032-9CE0-0331205B2A49}" type="presParOf" srcId="{D026F494-D0F9-4AFF-A57A-290ABCCBB35D}" destId="{F85409E5-C2DE-439C-9A5B-18C9FC40E6BD}" srcOrd="9" destOrd="0" presId="urn:microsoft.com/office/officeart/2008/layout/NameandTitleOrganizationalChart"/>
    <dgm:cxn modelId="{9D8C6A2E-56F1-4CCB-AFF4-5FB4EA544292}" type="presParOf" srcId="{F85409E5-C2DE-439C-9A5B-18C9FC40E6BD}" destId="{0C30EDB8-EBB3-40CD-917D-458D340D7927}" srcOrd="0" destOrd="0" presId="urn:microsoft.com/office/officeart/2008/layout/NameandTitleOrganizationalChart"/>
    <dgm:cxn modelId="{5C930E48-E789-4768-8CB6-2C49E8A20DC1}" type="presParOf" srcId="{0C30EDB8-EBB3-40CD-917D-458D340D7927}" destId="{33C06FC4-E09E-419B-A1E2-C4625A38AAA0}" srcOrd="0" destOrd="0" presId="urn:microsoft.com/office/officeart/2008/layout/NameandTitleOrganizationalChart"/>
    <dgm:cxn modelId="{583A0DCC-BC03-42F5-B733-DA4EE1A378F1}" type="presParOf" srcId="{0C30EDB8-EBB3-40CD-917D-458D340D7927}" destId="{821DC04D-5EED-4995-AFE8-3B3B91A0254C}" srcOrd="1" destOrd="0" presId="urn:microsoft.com/office/officeart/2008/layout/NameandTitleOrganizationalChart"/>
    <dgm:cxn modelId="{4C715520-8F14-4FC1-8289-C540E87FD8EC}" type="presParOf" srcId="{0C30EDB8-EBB3-40CD-917D-458D340D7927}" destId="{F736F341-BE54-4090-A98C-E9F8BABC4170}" srcOrd="2" destOrd="0" presId="urn:microsoft.com/office/officeart/2008/layout/NameandTitleOrganizationalChart"/>
    <dgm:cxn modelId="{C7175514-A008-4672-A954-F279F33629EF}" type="presParOf" srcId="{F85409E5-C2DE-439C-9A5B-18C9FC40E6BD}" destId="{B1BECC74-57FD-4EC4-AAFE-D204E9741E4C}" srcOrd="1" destOrd="0" presId="urn:microsoft.com/office/officeart/2008/layout/NameandTitleOrganizationalChart"/>
    <dgm:cxn modelId="{622C81DA-4EC4-4766-B316-CA426989F759}" type="presParOf" srcId="{F85409E5-C2DE-439C-9A5B-18C9FC40E6BD}" destId="{B6C4A646-713D-4985-BDFD-6731E843CF96}" srcOrd="2" destOrd="0" presId="urn:microsoft.com/office/officeart/2008/layout/NameandTitleOrganizationalChart"/>
    <dgm:cxn modelId="{FD61667B-CA6F-40A6-A6D9-3497995524E0}" type="presParOf" srcId="{D026F494-D0F9-4AFF-A57A-290ABCCBB35D}" destId="{40B97AC5-8B2E-4837-AB9E-70A8B7E92AD3}" srcOrd="10" destOrd="0" presId="urn:microsoft.com/office/officeart/2008/layout/NameandTitleOrganizationalChart"/>
    <dgm:cxn modelId="{155314BC-596F-473E-AF6B-F589993D63D8}" type="presParOf" srcId="{D026F494-D0F9-4AFF-A57A-290ABCCBB35D}" destId="{0F1C34AD-FDC2-4F58-9A62-247E1CF382B7}" srcOrd="11" destOrd="0" presId="urn:microsoft.com/office/officeart/2008/layout/NameandTitleOrganizationalChart"/>
    <dgm:cxn modelId="{3B8013FE-4980-4707-94C1-29566BCB9DF9}" type="presParOf" srcId="{0F1C34AD-FDC2-4F58-9A62-247E1CF382B7}" destId="{0129FABF-CE3C-4137-941F-55F37445582E}" srcOrd="0" destOrd="0" presId="urn:microsoft.com/office/officeart/2008/layout/NameandTitleOrganizationalChart"/>
    <dgm:cxn modelId="{15071D61-EB25-4A9D-9055-6DCF2736724A}" type="presParOf" srcId="{0129FABF-CE3C-4137-941F-55F37445582E}" destId="{CAA7E81B-FB56-467A-8D99-AF06EB4B0C4D}" srcOrd="0" destOrd="0" presId="urn:microsoft.com/office/officeart/2008/layout/NameandTitleOrganizationalChart"/>
    <dgm:cxn modelId="{09568815-8440-4E8C-A9FB-287AF6FF2F1C}" type="presParOf" srcId="{0129FABF-CE3C-4137-941F-55F37445582E}" destId="{12CC8370-14A5-434C-86EF-B65BFF28A769}" srcOrd="1" destOrd="0" presId="urn:microsoft.com/office/officeart/2008/layout/NameandTitleOrganizationalChart"/>
    <dgm:cxn modelId="{D6FB6D6E-C350-4FA3-BBA5-5ACB2271D459}" type="presParOf" srcId="{0129FABF-CE3C-4137-941F-55F37445582E}" destId="{4612348A-DB28-499F-934B-79A2053C9F17}" srcOrd="2" destOrd="0" presId="urn:microsoft.com/office/officeart/2008/layout/NameandTitleOrganizationalChart"/>
    <dgm:cxn modelId="{7348DBE0-6E96-4DCF-A557-FB0F6225A7F4}" type="presParOf" srcId="{0F1C34AD-FDC2-4F58-9A62-247E1CF382B7}" destId="{2F2FBC8A-F526-4247-B876-1EBE6B21FC73}" srcOrd="1" destOrd="0" presId="urn:microsoft.com/office/officeart/2008/layout/NameandTitleOrganizationalChart"/>
    <dgm:cxn modelId="{8AD5B6C7-B915-484E-A9AF-C8BD24D8BC0E}" type="presParOf" srcId="{0F1C34AD-FDC2-4F58-9A62-247E1CF382B7}" destId="{6FB6D408-12C0-416F-9BDA-8293C0958668}" srcOrd="2" destOrd="0" presId="urn:microsoft.com/office/officeart/2008/layout/NameandTitleOrganizationalChart"/>
    <dgm:cxn modelId="{4AA03DD4-3168-42A1-92D6-193A00DDC117}" type="presParOf" srcId="{D026F494-D0F9-4AFF-A57A-290ABCCBB35D}" destId="{8CB185AF-50D8-472E-A13E-F7ED4B658903}" srcOrd="12" destOrd="0" presId="urn:microsoft.com/office/officeart/2008/layout/NameandTitleOrganizationalChart"/>
    <dgm:cxn modelId="{899A0A2E-9CC4-44D9-B381-4760D947CCDF}" type="presParOf" srcId="{D026F494-D0F9-4AFF-A57A-290ABCCBB35D}" destId="{01060366-BBB7-487A-BE82-0FD8452357A7}" srcOrd="13" destOrd="0" presId="urn:microsoft.com/office/officeart/2008/layout/NameandTitleOrganizationalChart"/>
    <dgm:cxn modelId="{5E46E5D5-A73B-4AA5-A088-18413F06A762}" type="presParOf" srcId="{01060366-BBB7-487A-BE82-0FD8452357A7}" destId="{B8DC71E8-8AB9-4CFF-ADD4-A0FBDCB06F6A}" srcOrd="0" destOrd="0" presId="urn:microsoft.com/office/officeart/2008/layout/NameandTitleOrganizationalChart"/>
    <dgm:cxn modelId="{232E892E-0070-484B-A213-C223DE3F532A}" type="presParOf" srcId="{B8DC71E8-8AB9-4CFF-ADD4-A0FBDCB06F6A}" destId="{89CBE878-34A1-4655-9A8F-1C86A5FAD7D9}" srcOrd="0" destOrd="0" presId="urn:microsoft.com/office/officeart/2008/layout/NameandTitleOrganizationalChart"/>
    <dgm:cxn modelId="{6695D3E6-E639-4934-A9B7-080CDF58220F}" type="presParOf" srcId="{B8DC71E8-8AB9-4CFF-ADD4-A0FBDCB06F6A}" destId="{8052EF0A-0879-4BD8-8F30-C9835C450A3F}" srcOrd="1" destOrd="0" presId="urn:microsoft.com/office/officeart/2008/layout/NameandTitleOrganizationalChart"/>
    <dgm:cxn modelId="{0883CC87-E692-484E-9115-B3B4B144F4DC}" type="presParOf" srcId="{B8DC71E8-8AB9-4CFF-ADD4-A0FBDCB06F6A}" destId="{8145FD71-805D-4D40-9700-F895235873E4}" srcOrd="2" destOrd="0" presId="urn:microsoft.com/office/officeart/2008/layout/NameandTitleOrganizationalChart"/>
    <dgm:cxn modelId="{CFE5653E-D605-46A8-B0B0-0D686FCDEC96}" type="presParOf" srcId="{01060366-BBB7-487A-BE82-0FD8452357A7}" destId="{021020F8-2DAA-4DD0-AC72-96A587B4B94B}" srcOrd="1" destOrd="0" presId="urn:microsoft.com/office/officeart/2008/layout/NameandTitleOrganizationalChart"/>
    <dgm:cxn modelId="{FF8C3E84-B1D2-4811-A0DA-0F6A1478E480}" type="presParOf" srcId="{01060366-BBB7-487A-BE82-0FD8452357A7}" destId="{8DA25410-5CB5-4FB0-BD7C-5001109AB622}" srcOrd="2" destOrd="0" presId="urn:microsoft.com/office/officeart/2008/layout/NameandTitleOrganizationalChart"/>
    <dgm:cxn modelId="{1432972B-5DC7-4AA2-92A9-607CC9892C40}" type="presParOf" srcId="{4CB52F6B-D839-49B6-B9DA-ADC53812149A}" destId="{B1A7B169-0D36-40B3-A359-63DD891366C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B62B5B-9781-4E42-B9DB-95966C8C2D5F}"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tr-TR"/>
        </a:p>
      </dgm:t>
    </dgm:pt>
    <dgm:pt modelId="{F1ABBEEC-1D93-405B-ABD2-6F7D6F2EC14E}">
      <dgm:prSet phldrT="[Metin]"/>
      <dgm:spPr>
        <a:solidFill>
          <a:schemeClr val="accent2">
            <a:lumMod val="75000"/>
          </a:schemeClr>
        </a:solidFill>
      </dgm:spPr>
      <dgm:t>
        <a:bodyPr/>
        <a:lstStyle/>
        <a:p>
          <a:r>
            <a:rPr lang="tr-TR" b="1" dirty="0"/>
            <a:t>POLITICAL</a:t>
          </a:r>
        </a:p>
        <a:p>
          <a:r>
            <a:rPr lang="en-US" dirty="0"/>
            <a:t>The government stated that software is very important and that software companies will be given great support. There is no political obstacle in front of us, as we will make national sales in the first place. We have advantages as there are no obstacles. We will take a place in the newly opened 'Software Valley' area.</a:t>
          </a:r>
          <a:endParaRPr lang="tr-TR" dirty="0"/>
        </a:p>
        <a:p>
          <a:endParaRPr lang="tr-TR" dirty="0"/>
        </a:p>
      </dgm:t>
    </dgm:pt>
    <dgm:pt modelId="{1297213A-849C-4445-9D01-489DEC2A9265}" type="parTrans" cxnId="{6283A29F-7A79-467A-8C4D-E443F20282DE}">
      <dgm:prSet/>
      <dgm:spPr/>
      <dgm:t>
        <a:bodyPr/>
        <a:lstStyle/>
        <a:p>
          <a:endParaRPr lang="tr-TR"/>
        </a:p>
      </dgm:t>
    </dgm:pt>
    <dgm:pt modelId="{77A0A7C2-4BC9-4F50-B895-7404D8EF0062}" type="sibTrans" cxnId="{6283A29F-7A79-467A-8C4D-E443F20282DE}">
      <dgm:prSet/>
      <dgm:spPr/>
      <dgm:t>
        <a:bodyPr/>
        <a:lstStyle/>
        <a:p>
          <a:endParaRPr lang="tr-TR"/>
        </a:p>
      </dgm:t>
    </dgm:pt>
    <dgm:pt modelId="{D5424EAB-3E5D-4465-B317-90A98699808B}">
      <dgm:prSet phldrT="[Metin]"/>
      <dgm:spPr>
        <a:solidFill>
          <a:schemeClr val="accent3">
            <a:lumMod val="60000"/>
            <a:lumOff val="40000"/>
          </a:schemeClr>
        </a:solidFill>
      </dgm:spPr>
      <dgm:t>
        <a:bodyPr/>
        <a:lstStyle/>
        <a:p>
          <a:r>
            <a:rPr lang="tr-TR" b="1" dirty="0"/>
            <a:t>ECONOMIC</a:t>
          </a:r>
        </a:p>
        <a:p>
          <a:r>
            <a:rPr lang="en-US" dirty="0"/>
            <a:t>Economically, we are in cooperation with the Turkish Airlines firm, for example. Since the company cares about the health of its hostesses, it wanted mass production for themselves. We have a large audience with solid agreements we have established and, on the one hand, our person-oriented sales. We will appeal to even larger masses with our updated software.</a:t>
          </a:r>
          <a:endParaRPr lang="tr-TR" dirty="0"/>
        </a:p>
        <a:p>
          <a:endParaRPr lang="tr-TR" dirty="0"/>
        </a:p>
      </dgm:t>
    </dgm:pt>
    <dgm:pt modelId="{3EE6A01E-2D18-4075-BD02-4F0DD5D6B757}" type="parTrans" cxnId="{58ECEF13-706F-40F5-87EF-B207318FEF10}">
      <dgm:prSet/>
      <dgm:spPr/>
      <dgm:t>
        <a:bodyPr/>
        <a:lstStyle/>
        <a:p>
          <a:endParaRPr lang="tr-TR"/>
        </a:p>
      </dgm:t>
    </dgm:pt>
    <dgm:pt modelId="{97A79701-A07A-4054-8FB6-30C4FE0CF4B7}" type="sibTrans" cxnId="{58ECEF13-706F-40F5-87EF-B207318FEF10}">
      <dgm:prSet/>
      <dgm:spPr/>
      <dgm:t>
        <a:bodyPr/>
        <a:lstStyle/>
        <a:p>
          <a:endParaRPr lang="tr-TR"/>
        </a:p>
      </dgm:t>
    </dgm:pt>
    <dgm:pt modelId="{00F586F5-EB08-4A40-85D2-001870240DDB}">
      <dgm:prSet phldrT="[Metin]"/>
      <dgm:spPr>
        <a:solidFill>
          <a:schemeClr val="accent6">
            <a:lumMod val="50000"/>
          </a:schemeClr>
        </a:solidFill>
      </dgm:spPr>
      <dgm:t>
        <a:bodyPr/>
        <a:lstStyle/>
        <a:p>
          <a:r>
            <a:rPr lang="tr-TR" b="1" dirty="0"/>
            <a:t>TECHNOLOGICAL</a:t>
          </a:r>
        </a:p>
        <a:p>
          <a:r>
            <a:rPr lang="en-US" dirty="0"/>
            <a:t>Social media has progressed. People now dominate the internet. We are all over the social media and internet. Thanks to our social media team, we moved our name all over the country. As we mentioned, we use the latest technologies. Because the smallest time loss, malfunctions and similar works mean big losses. That's why we are close followers of technology.</a:t>
          </a:r>
          <a:endParaRPr lang="tr-TR" dirty="0"/>
        </a:p>
        <a:p>
          <a:endParaRPr lang="tr-TR" dirty="0"/>
        </a:p>
        <a:p>
          <a:endParaRPr lang="tr-TR" dirty="0"/>
        </a:p>
        <a:p>
          <a:endParaRPr lang="tr-TR" dirty="0"/>
        </a:p>
      </dgm:t>
    </dgm:pt>
    <dgm:pt modelId="{32E712C8-BFC1-455D-B604-897507F07B75}" type="parTrans" cxnId="{E3E8380E-63C7-4045-84E1-F8EE702DC39C}">
      <dgm:prSet/>
      <dgm:spPr/>
      <dgm:t>
        <a:bodyPr/>
        <a:lstStyle/>
        <a:p>
          <a:endParaRPr lang="tr-TR"/>
        </a:p>
      </dgm:t>
    </dgm:pt>
    <dgm:pt modelId="{059B4997-FA03-4278-A9A6-B28935493685}" type="sibTrans" cxnId="{E3E8380E-63C7-4045-84E1-F8EE702DC39C}">
      <dgm:prSet/>
      <dgm:spPr/>
      <dgm:t>
        <a:bodyPr/>
        <a:lstStyle/>
        <a:p>
          <a:endParaRPr lang="tr-TR"/>
        </a:p>
      </dgm:t>
    </dgm:pt>
    <dgm:pt modelId="{1FBE9E46-011B-4A12-9015-992A9646931D}">
      <dgm:prSet phldrT="[Metin]"/>
      <dgm:spPr>
        <a:solidFill>
          <a:schemeClr val="accent5">
            <a:lumMod val="75000"/>
          </a:schemeClr>
        </a:solidFill>
      </dgm:spPr>
      <dgm:t>
        <a:bodyPr/>
        <a:lstStyle/>
        <a:p>
          <a:r>
            <a:rPr lang="tr-TR" b="1" dirty="0"/>
            <a:t>SOCIAL</a:t>
          </a:r>
        </a:p>
        <a:p>
          <a:r>
            <a:rPr lang="en-US" dirty="0"/>
            <a:t>We are raffling. Handing out gifts and being happy with people being happy makes us happy. In fact, we always spend time with people with our team. We travel with them, we organize fairs with them, we organize conferences with them, we want to be friends with them. Universities are waiting for us and we are happy to visit them every time. It has always been our choice to take big steps with a large audience.</a:t>
          </a:r>
          <a:endParaRPr lang="tr-TR" dirty="0"/>
        </a:p>
      </dgm:t>
    </dgm:pt>
    <dgm:pt modelId="{810C303C-44CF-42B6-A2B1-4E83BBA6DC46}" type="parTrans" cxnId="{FB35C559-6C76-4CF8-9859-C0DD8831A498}">
      <dgm:prSet/>
      <dgm:spPr/>
      <dgm:t>
        <a:bodyPr/>
        <a:lstStyle/>
        <a:p>
          <a:endParaRPr lang="tr-TR"/>
        </a:p>
      </dgm:t>
    </dgm:pt>
    <dgm:pt modelId="{8A369946-041F-43DC-A6CE-200681EDA512}" type="sibTrans" cxnId="{FB35C559-6C76-4CF8-9859-C0DD8831A498}">
      <dgm:prSet/>
      <dgm:spPr/>
      <dgm:t>
        <a:bodyPr/>
        <a:lstStyle/>
        <a:p>
          <a:endParaRPr lang="tr-TR"/>
        </a:p>
      </dgm:t>
    </dgm:pt>
    <dgm:pt modelId="{E775C8BF-302C-46C4-8643-841BC58F2C93}" type="pres">
      <dgm:prSet presAssocID="{6DB62B5B-9781-4E42-B9DB-95966C8C2D5F}" presName="diagram" presStyleCnt="0">
        <dgm:presLayoutVars>
          <dgm:dir/>
          <dgm:resizeHandles val="exact"/>
        </dgm:presLayoutVars>
      </dgm:prSet>
      <dgm:spPr/>
      <dgm:t>
        <a:bodyPr/>
        <a:lstStyle/>
        <a:p>
          <a:endParaRPr lang="tr-TR"/>
        </a:p>
      </dgm:t>
    </dgm:pt>
    <dgm:pt modelId="{334027C0-8559-4FB6-99EE-70FEF9486C10}" type="pres">
      <dgm:prSet presAssocID="{F1ABBEEC-1D93-405B-ABD2-6F7D6F2EC14E}" presName="node" presStyleLbl="node1" presStyleIdx="0" presStyleCnt="4">
        <dgm:presLayoutVars>
          <dgm:bulletEnabled val="1"/>
        </dgm:presLayoutVars>
      </dgm:prSet>
      <dgm:spPr/>
      <dgm:t>
        <a:bodyPr/>
        <a:lstStyle/>
        <a:p>
          <a:endParaRPr lang="tr-TR"/>
        </a:p>
      </dgm:t>
    </dgm:pt>
    <dgm:pt modelId="{DBC8A6BB-3E1E-44C8-AC4B-5C26EBFAB8CA}" type="pres">
      <dgm:prSet presAssocID="{77A0A7C2-4BC9-4F50-B895-7404D8EF0062}" presName="sibTrans" presStyleCnt="0"/>
      <dgm:spPr/>
    </dgm:pt>
    <dgm:pt modelId="{0A3EF9A9-1A71-4F44-AE3E-F4BE8478CCEC}" type="pres">
      <dgm:prSet presAssocID="{D5424EAB-3E5D-4465-B317-90A98699808B}" presName="node" presStyleLbl="node1" presStyleIdx="1" presStyleCnt="4">
        <dgm:presLayoutVars>
          <dgm:bulletEnabled val="1"/>
        </dgm:presLayoutVars>
      </dgm:prSet>
      <dgm:spPr/>
      <dgm:t>
        <a:bodyPr/>
        <a:lstStyle/>
        <a:p>
          <a:endParaRPr lang="tr-TR"/>
        </a:p>
      </dgm:t>
    </dgm:pt>
    <dgm:pt modelId="{A94680C7-EF9D-4AD5-968C-57C7D3C441C0}" type="pres">
      <dgm:prSet presAssocID="{97A79701-A07A-4054-8FB6-30C4FE0CF4B7}" presName="sibTrans" presStyleCnt="0"/>
      <dgm:spPr/>
    </dgm:pt>
    <dgm:pt modelId="{17885953-ED1E-4D1D-8646-4AD5D3ECB479}" type="pres">
      <dgm:prSet presAssocID="{00F586F5-EB08-4A40-85D2-001870240DDB}" presName="node" presStyleLbl="node1" presStyleIdx="2" presStyleCnt="4" custLinFactX="10404" custLinFactNeighborX="100000" custLinFactNeighborY="-12563">
        <dgm:presLayoutVars>
          <dgm:bulletEnabled val="1"/>
        </dgm:presLayoutVars>
      </dgm:prSet>
      <dgm:spPr/>
      <dgm:t>
        <a:bodyPr/>
        <a:lstStyle/>
        <a:p>
          <a:endParaRPr lang="tr-TR"/>
        </a:p>
      </dgm:t>
    </dgm:pt>
    <dgm:pt modelId="{8C08B086-52E3-4832-A3BD-FDBC6877F192}" type="pres">
      <dgm:prSet presAssocID="{059B4997-FA03-4278-A9A6-B28935493685}" presName="sibTrans" presStyleCnt="0"/>
      <dgm:spPr/>
    </dgm:pt>
    <dgm:pt modelId="{DFB86A78-07E9-4EF2-A6D2-B9A9AEFD7CC2}" type="pres">
      <dgm:prSet presAssocID="{1FBE9E46-011B-4A12-9015-992A9646931D}" presName="node" presStyleLbl="node1" presStyleIdx="3" presStyleCnt="4" custLinFactX="-9981" custLinFactNeighborX="-100000" custLinFactNeighborY="-13008">
        <dgm:presLayoutVars>
          <dgm:bulletEnabled val="1"/>
        </dgm:presLayoutVars>
      </dgm:prSet>
      <dgm:spPr/>
      <dgm:t>
        <a:bodyPr/>
        <a:lstStyle/>
        <a:p>
          <a:endParaRPr lang="tr-TR"/>
        </a:p>
      </dgm:t>
    </dgm:pt>
  </dgm:ptLst>
  <dgm:cxnLst>
    <dgm:cxn modelId="{6283A29F-7A79-467A-8C4D-E443F20282DE}" srcId="{6DB62B5B-9781-4E42-B9DB-95966C8C2D5F}" destId="{F1ABBEEC-1D93-405B-ABD2-6F7D6F2EC14E}" srcOrd="0" destOrd="0" parTransId="{1297213A-849C-4445-9D01-489DEC2A9265}" sibTransId="{77A0A7C2-4BC9-4F50-B895-7404D8EF0062}"/>
    <dgm:cxn modelId="{DECD01F9-7C98-4B19-B00D-4D50E40C2536}" type="presOf" srcId="{F1ABBEEC-1D93-405B-ABD2-6F7D6F2EC14E}" destId="{334027C0-8559-4FB6-99EE-70FEF9486C10}" srcOrd="0" destOrd="0" presId="urn:microsoft.com/office/officeart/2005/8/layout/default"/>
    <dgm:cxn modelId="{154FA57A-1842-44B3-903F-61A97C819F3A}" type="presOf" srcId="{1FBE9E46-011B-4A12-9015-992A9646931D}" destId="{DFB86A78-07E9-4EF2-A6D2-B9A9AEFD7CC2}" srcOrd="0" destOrd="0" presId="urn:microsoft.com/office/officeart/2005/8/layout/default"/>
    <dgm:cxn modelId="{E3E8380E-63C7-4045-84E1-F8EE702DC39C}" srcId="{6DB62B5B-9781-4E42-B9DB-95966C8C2D5F}" destId="{00F586F5-EB08-4A40-85D2-001870240DDB}" srcOrd="2" destOrd="0" parTransId="{32E712C8-BFC1-455D-B604-897507F07B75}" sibTransId="{059B4997-FA03-4278-A9A6-B28935493685}"/>
    <dgm:cxn modelId="{58ECEF13-706F-40F5-87EF-B207318FEF10}" srcId="{6DB62B5B-9781-4E42-B9DB-95966C8C2D5F}" destId="{D5424EAB-3E5D-4465-B317-90A98699808B}" srcOrd="1" destOrd="0" parTransId="{3EE6A01E-2D18-4075-BD02-4F0DD5D6B757}" sibTransId="{97A79701-A07A-4054-8FB6-30C4FE0CF4B7}"/>
    <dgm:cxn modelId="{067A7E00-DC24-48C1-973E-B232A2EA5CD9}" type="presOf" srcId="{6DB62B5B-9781-4E42-B9DB-95966C8C2D5F}" destId="{E775C8BF-302C-46C4-8643-841BC58F2C93}" srcOrd="0" destOrd="0" presId="urn:microsoft.com/office/officeart/2005/8/layout/default"/>
    <dgm:cxn modelId="{588F89F5-BC56-4892-9C4B-94FAC0A5C243}" type="presOf" srcId="{D5424EAB-3E5D-4465-B317-90A98699808B}" destId="{0A3EF9A9-1A71-4F44-AE3E-F4BE8478CCEC}" srcOrd="0" destOrd="0" presId="urn:microsoft.com/office/officeart/2005/8/layout/default"/>
    <dgm:cxn modelId="{FB35C559-6C76-4CF8-9859-C0DD8831A498}" srcId="{6DB62B5B-9781-4E42-B9DB-95966C8C2D5F}" destId="{1FBE9E46-011B-4A12-9015-992A9646931D}" srcOrd="3" destOrd="0" parTransId="{810C303C-44CF-42B6-A2B1-4E83BBA6DC46}" sibTransId="{8A369946-041F-43DC-A6CE-200681EDA512}"/>
    <dgm:cxn modelId="{69D512CC-FBCD-4FB9-9A3F-73ED8670C127}" type="presOf" srcId="{00F586F5-EB08-4A40-85D2-001870240DDB}" destId="{17885953-ED1E-4D1D-8646-4AD5D3ECB479}" srcOrd="0" destOrd="0" presId="urn:microsoft.com/office/officeart/2005/8/layout/default"/>
    <dgm:cxn modelId="{4E60DD59-971D-4195-9AF9-B14BF04D768C}" type="presParOf" srcId="{E775C8BF-302C-46C4-8643-841BC58F2C93}" destId="{334027C0-8559-4FB6-99EE-70FEF9486C10}" srcOrd="0" destOrd="0" presId="urn:microsoft.com/office/officeart/2005/8/layout/default"/>
    <dgm:cxn modelId="{3EB3A5A9-2AC4-44D7-B07B-BA756ADDD036}" type="presParOf" srcId="{E775C8BF-302C-46C4-8643-841BC58F2C93}" destId="{DBC8A6BB-3E1E-44C8-AC4B-5C26EBFAB8CA}" srcOrd="1" destOrd="0" presId="urn:microsoft.com/office/officeart/2005/8/layout/default"/>
    <dgm:cxn modelId="{3D50FC78-5CD8-492E-9E36-32480DA64E41}" type="presParOf" srcId="{E775C8BF-302C-46C4-8643-841BC58F2C93}" destId="{0A3EF9A9-1A71-4F44-AE3E-F4BE8478CCEC}" srcOrd="2" destOrd="0" presId="urn:microsoft.com/office/officeart/2005/8/layout/default"/>
    <dgm:cxn modelId="{A9BD9962-2E80-4593-B04B-2313B3D7CC8D}" type="presParOf" srcId="{E775C8BF-302C-46C4-8643-841BC58F2C93}" destId="{A94680C7-EF9D-4AD5-968C-57C7D3C441C0}" srcOrd="3" destOrd="0" presId="urn:microsoft.com/office/officeart/2005/8/layout/default"/>
    <dgm:cxn modelId="{E0649EBB-E16A-4E2D-A361-53C649DDE4A8}" type="presParOf" srcId="{E775C8BF-302C-46C4-8643-841BC58F2C93}" destId="{17885953-ED1E-4D1D-8646-4AD5D3ECB479}" srcOrd="4" destOrd="0" presId="urn:microsoft.com/office/officeart/2005/8/layout/default"/>
    <dgm:cxn modelId="{AD9DDA7C-BE8B-4BA2-862B-A505D23F601D}" type="presParOf" srcId="{E775C8BF-302C-46C4-8643-841BC58F2C93}" destId="{8C08B086-52E3-4832-A3BD-FDBC6877F192}" srcOrd="5" destOrd="0" presId="urn:microsoft.com/office/officeart/2005/8/layout/default"/>
    <dgm:cxn modelId="{E669DDD2-23A0-491C-842D-D3A883607FBB}" type="presParOf" srcId="{E775C8BF-302C-46C4-8643-841BC58F2C93}" destId="{DFB86A78-07E9-4EF2-A6D2-B9A9AEFD7CC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54FA81-26A1-43C6-93B5-A7CCD0674684}" type="doc">
      <dgm:prSet loTypeId="urn:microsoft.com/office/officeart/2005/8/layout/radial6" loCatId="cycle" qsTypeId="urn:microsoft.com/office/officeart/2005/8/quickstyle/simple2" qsCatId="simple" csTypeId="urn:microsoft.com/office/officeart/2005/8/colors/colorful1" csCatId="colorful" phldr="1"/>
      <dgm:spPr/>
      <dgm:t>
        <a:bodyPr/>
        <a:lstStyle/>
        <a:p>
          <a:endParaRPr lang="tr-TR"/>
        </a:p>
      </dgm:t>
    </dgm:pt>
    <dgm:pt modelId="{16EFE59E-90D2-4736-A124-CB35B2ACCAE6}">
      <dgm:prSet phldrT="[Metin]"/>
      <dgm:spPr/>
      <dgm:t>
        <a:bodyPr/>
        <a:lstStyle/>
        <a:p>
          <a:r>
            <a:rPr lang="tr-TR" b="1" cap="none" spc="0" dirty="0" smtClean="0">
              <a:ln w="13462">
                <a:prstDash val="solid"/>
              </a:ln>
              <a:effectLst>
                <a:outerShdw dist="38100" dir="2700000" algn="bl" rotWithShape="0">
                  <a:schemeClr val="accent5"/>
                </a:outerShdw>
              </a:effectLst>
            </a:rPr>
            <a:t>PORTER ANALYSIS</a:t>
          </a:r>
          <a:endParaRPr lang="tr-TR" dirty="0"/>
        </a:p>
      </dgm:t>
    </dgm:pt>
    <dgm:pt modelId="{1D0D8B04-7A8F-4AD5-B728-ADD1C6B0AC3A}" type="parTrans" cxnId="{FA6C129D-0678-408F-A00A-8DA6D6B2FBAF}">
      <dgm:prSet/>
      <dgm:spPr/>
      <dgm:t>
        <a:bodyPr/>
        <a:lstStyle/>
        <a:p>
          <a:endParaRPr lang="tr-TR"/>
        </a:p>
      </dgm:t>
    </dgm:pt>
    <dgm:pt modelId="{FB82B5BD-7F32-4589-9FA5-89BA54EB1C88}" type="sibTrans" cxnId="{FA6C129D-0678-408F-A00A-8DA6D6B2FBAF}">
      <dgm:prSet/>
      <dgm:spPr/>
      <dgm:t>
        <a:bodyPr/>
        <a:lstStyle/>
        <a:p>
          <a:endParaRPr lang="tr-TR"/>
        </a:p>
      </dgm:t>
    </dgm:pt>
    <dgm:pt modelId="{7BF35584-2411-4931-BE8B-E2FA0694A542}">
      <dgm:prSet phldrT="[Metin]"/>
      <dgm:spPr/>
      <dgm:t>
        <a:bodyPr/>
        <a:lstStyle/>
        <a:p>
          <a:r>
            <a:rPr lang="tr-TR" dirty="0" smtClean="0">
              <a:sym typeface="Wingdings" panose="05000000000000000000" pitchFamily="2" charset="2"/>
            </a:rPr>
            <a:t></a:t>
          </a:r>
          <a:endParaRPr lang="tr-TR" dirty="0"/>
        </a:p>
      </dgm:t>
    </dgm:pt>
    <dgm:pt modelId="{EBEC9A90-C624-40D1-96A9-EA69115B7C7E}" type="parTrans" cxnId="{B249A24F-6E9C-4BC0-BEFF-FF691F811807}">
      <dgm:prSet/>
      <dgm:spPr/>
      <dgm:t>
        <a:bodyPr/>
        <a:lstStyle/>
        <a:p>
          <a:endParaRPr lang="tr-TR"/>
        </a:p>
      </dgm:t>
    </dgm:pt>
    <dgm:pt modelId="{FA12F053-5EBB-4C8D-B5A9-76D0BCB34FFF}" type="sibTrans" cxnId="{B249A24F-6E9C-4BC0-BEFF-FF691F811807}">
      <dgm:prSet/>
      <dgm:spPr/>
      <dgm:t>
        <a:bodyPr/>
        <a:lstStyle/>
        <a:p>
          <a:endParaRPr lang="tr-TR"/>
        </a:p>
      </dgm:t>
    </dgm:pt>
    <dgm:pt modelId="{EB368CB1-C346-4AF6-808F-B2B004F34D05}">
      <dgm:prSet phldrT="[Metin]"/>
      <dgm:spPr/>
      <dgm:t>
        <a:bodyPr/>
        <a:lstStyle/>
        <a:p>
          <a:r>
            <a:rPr lang="tr-TR" dirty="0" smtClean="0">
              <a:sym typeface="Wingdings" panose="05000000000000000000" pitchFamily="2" charset="2"/>
            </a:rPr>
            <a:t></a:t>
          </a:r>
          <a:endParaRPr lang="tr-TR" dirty="0"/>
        </a:p>
      </dgm:t>
    </dgm:pt>
    <dgm:pt modelId="{C7A8FB3C-CDA2-4283-A11D-499F3BF966FC}" type="parTrans" cxnId="{03B67182-26C7-4156-B65A-98029B90936C}">
      <dgm:prSet/>
      <dgm:spPr/>
      <dgm:t>
        <a:bodyPr/>
        <a:lstStyle/>
        <a:p>
          <a:endParaRPr lang="tr-TR"/>
        </a:p>
      </dgm:t>
    </dgm:pt>
    <dgm:pt modelId="{2973F9F2-AA3D-41CE-8905-5EF31CB3E30A}" type="sibTrans" cxnId="{03B67182-26C7-4156-B65A-98029B90936C}">
      <dgm:prSet/>
      <dgm:spPr/>
      <dgm:t>
        <a:bodyPr/>
        <a:lstStyle/>
        <a:p>
          <a:endParaRPr lang="tr-TR"/>
        </a:p>
      </dgm:t>
    </dgm:pt>
    <dgm:pt modelId="{A457D151-2EEF-4816-A77B-AFAEB1E27F6D}">
      <dgm:prSet phldrT="[Metin]"/>
      <dgm:spPr/>
      <dgm:t>
        <a:bodyPr/>
        <a:lstStyle/>
        <a:p>
          <a:r>
            <a:rPr lang="tr-TR" dirty="0" smtClean="0">
              <a:sym typeface="Wingdings" panose="05000000000000000000" pitchFamily="2" charset="2"/>
            </a:rPr>
            <a:t></a:t>
          </a:r>
          <a:endParaRPr lang="tr-TR" dirty="0"/>
        </a:p>
      </dgm:t>
    </dgm:pt>
    <dgm:pt modelId="{BFFBBA3A-1893-493E-8FFB-D3880940FD33}" type="parTrans" cxnId="{7E4EC87D-72E9-449C-A131-71E7D7B8B4F6}">
      <dgm:prSet/>
      <dgm:spPr/>
      <dgm:t>
        <a:bodyPr/>
        <a:lstStyle/>
        <a:p>
          <a:endParaRPr lang="tr-TR"/>
        </a:p>
      </dgm:t>
    </dgm:pt>
    <dgm:pt modelId="{C7AEBB90-B1FC-4D91-AFBD-E185FBE7D2B5}" type="sibTrans" cxnId="{7E4EC87D-72E9-449C-A131-71E7D7B8B4F6}">
      <dgm:prSet/>
      <dgm:spPr/>
      <dgm:t>
        <a:bodyPr/>
        <a:lstStyle/>
        <a:p>
          <a:endParaRPr lang="tr-TR"/>
        </a:p>
      </dgm:t>
    </dgm:pt>
    <dgm:pt modelId="{5A3A6683-164F-40D0-BEE9-501D0E2A0AEE}">
      <dgm:prSet phldrT="[Metin]"/>
      <dgm:spPr/>
      <dgm:t>
        <a:bodyPr/>
        <a:lstStyle/>
        <a:p>
          <a:r>
            <a:rPr lang="tr-TR" dirty="0" smtClean="0">
              <a:sym typeface="Wingdings" panose="05000000000000000000" pitchFamily="2" charset="2"/>
            </a:rPr>
            <a:t></a:t>
          </a:r>
          <a:endParaRPr lang="tr-TR" dirty="0"/>
        </a:p>
      </dgm:t>
    </dgm:pt>
    <dgm:pt modelId="{D34C6485-709C-4F1C-B158-D94A2AD33CBB}" type="parTrans" cxnId="{A6080664-1D8C-4081-80D0-5B6BA1EE1825}">
      <dgm:prSet/>
      <dgm:spPr/>
      <dgm:t>
        <a:bodyPr/>
        <a:lstStyle/>
        <a:p>
          <a:endParaRPr lang="tr-TR"/>
        </a:p>
      </dgm:t>
    </dgm:pt>
    <dgm:pt modelId="{9D4020DF-7766-4915-98C5-9F42093A49D5}" type="sibTrans" cxnId="{A6080664-1D8C-4081-80D0-5B6BA1EE1825}">
      <dgm:prSet/>
      <dgm:spPr/>
      <dgm:t>
        <a:bodyPr/>
        <a:lstStyle/>
        <a:p>
          <a:endParaRPr lang="tr-TR"/>
        </a:p>
      </dgm:t>
    </dgm:pt>
    <dgm:pt modelId="{C8BE9243-C988-49C6-AF52-F6F6CDA5CC4A}">
      <dgm:prSet/>
      <dgm:spPr/>
      <dgm:t>
        <a:bodyPr/>
        <a:lstStyle/>
        <a:p>
          <a:r>
            <a:rPr lang="tr-TR" dirty="0" smtClean="0">
              <a:sym typeface="Wingdings" panose="05000000000000000000" pitchFamily="2" charset="2"/>
            </a:rPr>
            <a:t></a:t>
          </a:r>
          <a:endParaRPr lang="tr-TR" dirty="0"/>
        </a:p>
      </dgm:t>
    </dgm:pt>
    <dgm:pt modelId="{1EC3E4FF-DF0A-4C55-BDDF-42A1C2AF0CEE}" type="parTrans" cxnId="{EA0DB7D1-1556-4F83-8794-9B374351CC69}">
      <dgm:prSet/>
      <dgm:spPr/>
      <dgm:t>
        <a:bodyPr/>
        <a:lstStyle/>
        <a:p>
          <a:endParaRPr lang="tr-TR"/>
        </a:p>
      </dgm:t>
    </dgm:pt>
    <dgm:pt modelId="{8AE84CBA-D6DD-485E-9DFD-7DB923CE5EF6}" type="sibTrans" cxnId="{EA0DB7D1-1556-4F83-8794-9B374351CC69}">
      <dgm:prSet/>
      <dgm:spPr/>
      <dgm:t>
        <a:bodyPr/>
        <a:lstStyle/>
        <a:p>
          <a:endParaRPr lang="tr-TR"/>
        </a:p>
      </dgm:t>
    </dgm:pt>
    <dgm:pt modelId="{B267BFDC-4E20-4766-8167-24B73E546195}" type="pres">
      <dgm:prSet presAssocID="{0E54FA81-26A1-43C6-93B5-A7CCD0674684}" presName="Name0" presStyleCnt="0">
        <dgm:presLayoutVars>
          <dgm:chMax val="1"/>
          <dgm:dir/>
          <dgm:animLvl val="ctr"/>
          <dgm:resizeHandles val="exact"/>
        </dgm:presLayoutVars>
      </dgm:prSet>
      <dgm:spPr/>
    </dgm:pt>
    <dgm:pt modelId="{9BE87E22-EA50-48FB-B5D8-277948FF8850}" type="pres">
      <dgm:prSet presAssocID="{16EFE59E-90D2-4736-A124-CB35B2ACCAE6}" presName="centerShape" presStyleLbl="node0" presStyleIdx="0" presStyleCnt="1"/>
      <dgm:spPr/>
      <dgm:t>
        <a:bodyPr/>
        <a:lstStyle/>
        <a:p>
          <a:endParaRPr lang="tr-TR"/>
        </a:p>
      </dgm:t>
    </dgm:pt>
    <dgm:pt modelId="{C4DC7FF2-2D11-49DC-A48D-D70FD6189C39}" type="pres">
      <dgm:prSet presAssocID="{7BF35584-2411-4931-BE8B-E2FA0694A542}" presName="node" presStyleLbl="node1" presStyleIdx="0" presStyleCnt="5">
        <dgm:presLayoutVars>
          <dgm:bulletEnabled val="1"/>
        </dgm:presLayoutVars>
      </dgm:prSet>
      <dgm:spPr/>
    </dgm:pt>
    <dgm:pt modelId="{FA84A742-1666-4935-BCFC-763FBE0C2169}" type="pres">
      <dgm:prSet presAssocID="{7BF35584-2411-4931-BE8B-E2FA0694A542}" presName="dummy" presStyleCnt="0"/>
      <dgm:spPr/>
    </dgm:pt>
    <dgm:pt modelId="{D320C9D5-2E68-4882-8B9E-790F1084F514}" type="pres">
      <dgm:prSet presAssocID="{FA12F053-5EBB-4C8D-B5A9-76D0BCB34FFF}" presName="sibTrans" presStyleLbl="sibTrans2D1" presStyleIdx="0" presStyleCnt="5"/>
      <dgm:spPr/>
    </dgm:pt>
    <dgm:pt modelId="{E94A2002-BFD1-46B0-B662-146C28C7AEE1}" type="pres">
      <dgm:prSet presAssocID="{EB368CB1-C346-4AF6-808F-B2B004F34D05}" presName="node" presStyleLbl="node1" presStyleIdx="1" presStyleCnt="5">
        <dgm:presLayoutVars>
          <dgm:bulletEnabled val="1"/>
        </dgm:presLayoutVars>
      </dgm:prSet>
      <dgm:spPr/>
    </dgm:pt>
    <dgm:pt modelId="{B7C5BF16-198F-4C8B-9EB6-B955B09FBEA3}" type="pres">
      <dgm:prSet presAssocID="{EB368CB1-C346-4AF6-808F-B2B004F34D05}" presName="dummy" presStyleCnt="0"/>
      <dgm:spPr/>
    </dgm:pt>
    <dgm:pt modelId="{A309F6BC-0E1E-4575-9DA0-5366655C6A7A}" type="pres">
      <dgm:prSet presAssocID="{2973F9F2-AA3D-41CE-8905-5EF31CB3E30A}" presName="sibTrans" presStyleLbl="sibTrans2D1" presStyleIdx="1" presStyleCnt="5"/>
      <dgm:spPr/>
    </dgm:pt>
    <dgm:pt modelId="{80D87705-9B01-42CE-A5C1-304AB682CC00}" type="pres">
      <dgm:prSet presAssocID="{A457D151-2EEF-4816-A77B-AFAEB1E27F6D}" presName="node" presStyleLbl="node1" presStyleIdx="2" presStyleCnt="5">
        <dgm:presLayoutVars>
          <dgm:bulletEnabled val="1"/>
        </dgm:presLayoutVars>
      </dgm:prSet>
      <dgm:spPr/>
    </dgm:pt>
    <dgm:pt modelId="{D69ADABB-FF53-4708-85C1-1E7AB98331F5}" type="pres">
      <dgm:prSet presAssocID="{A457D151-2EEF-4816-A77B-AFAEB1E27F6D}" presName="dummy" presStyleCnt="0"/>
      <dgm:spPr/>
    </dgm:pt>
    <dgm:pt modelId="{E5F189CF-2449-44EF-9F11-1067798C215A}" type="pres">
      <dgm:prSet presAssocID="{C7AEBB90-B1FC-4D91-AFBD-E185FBE7D2B5}" presName="sibTrans" presStyleLbl="sibTrans2D1" presStyleIdx="2" presStyleCnt="5"/>
      <dgm:spPr/>
    </dgm:pt>
    <dgm:pt modelId="{4BB9682A-D6C7-42FE-963D-AFC866032AA5}" type="pres">
      <dgm:prSet presAssocID="{5A3A6683-164F-40D0-BEE9-501D0E2A0AEE}" presName="node" presStyleLbl="node1" presStyleIdx="3" presStyleCnt="5">
        <dgm:presLayoutVars>
          <dgm:bulletEnabled val="1"/>
        </dgm:presLayoutVars>
      </dgm:prSet>
      <dgm:spPr/>
    </dgm:pt>
    <dgm:pt modelId="{2C60B7D4-176C-4FC6-AC8F-4A4F336F0922}" type="pres">
      <dgm:prSet presAssocID="{5A3A6683-164F-40D0-BEE9-501D0E2A0AEE}" presName="dummy" presStyleCnt="0"/>
      <dgm:spPr/>
    </dgm:pt>
    <dgm:pt modelId="{6BC4853F-47D1-40DF-BBBD-3C0FAEA100AC}" type="pres">
      <dgm:prSet presAssocID="{9D4020DF-7766-4915-98C5-9F42093A49D5}" presName="sibTrans" presStyleLbl="sibTrans2D1" presStyleIdx="3" presStyleCnt="5"/>
      <dgm:spPr/>
    </dgm:pt>
    <dgm:pt modelId="{BE6A9994-1652-4A8B-92BD-D69CB661DD17}" type="pres">
      <dgm:prSet presAssocID="{C8BE9243-C988-49C6-AF52-F6F6CDA5CC4A}" presName="node" presStyleLbl="node1" presStyleIdx="4" presStyleCnt="5">
        <dgm:presLayoutVars>
          <dgm:bulletEnabled val="1"/>
        </dgm:presLayoutVars>
      </dgm:prSet>
      <dgm:spPr/>
    </dgm:pt>
    <dgm:pt modelId="{07D7F1E1-DD05-40EC-8D1F-5D32782DF231}" type="pres">
      <dgm:prSet presAssocID="{C8BE9243-C988-49C6-AF52-F6F6CDA5CC4A}" presName="dummy" presStyleCnt="0"/>
      <dgm:spPr/>
    </dgm:pt>
    <dgm:pt modelId="{E8C98A90-CBA3-4220-BFC7-19F343BD5A74}" type="pres">
      <dgm:prSet presAssocID="{8AE84CBA-D6DD-485E-9DFD-7DB923CE5EF6}" presName="sibTrans" presStyleLbl="sibTrans2D1" presStyleIdx="4" presStyleCnt="5"/>
      <dgm:spPr/>
    </dgm:pt>
  </dgm:ptLst>
  <dgm:cxnLst>
    <dgm:cxn modelId="{EA0DB7D1-1556-4F83-8794-9B374351CC69}" srcId="{16EFE59E-90D2-4736-A124-CB35B2ACCAE6}" destId="{C8BE9243-C988-49C6-AF52-F6F6CDA5CC4A}" srcOrd="4" destOrd="0" parTransId="{1EC3E4FF-DF0A-4C55-BDDF-42A1C2AF0CEE}" sibTransId="{8AE84CBA-D6DD-485E-9DFD-7DB923CE5EF6}"/>
    <dgm:cxn modelId="{91B8A8F9-5F71-4C9B-958B-8C56008888F8}" type="presOf" srcId="{7BF35584-2411-4931-BE8B-E2FA0694A542}" destId="{C4DC7FF2-2D11-49DC-A48D-D70FD6189C39}" srcOrd="0" destOrd="0" presId="urn:microsoft.com/office/officeart/2005/8/layout/radial6"/>
    <dgm:cxn modelId="{03B67182-26C7-4156-B65A-98029B90936C}" srcId="{16EFE59E-90D2-4736-A124-CB35B2ACCAE6}" destId="{EB368CB1-C346-4AF6-808F-B2B004F34D05}" srcOrd="1" destOrd="0" parTransId="{C7A8FB3C-CDA2-4283-A11D-499F3BF966FC}" sibTransId="{2973F9F2-AA3D-41CE-8905-5EF31CB3E30A}"/>
    <dgm:cxn modelId="{857BC59C-2403-4D22-AA81-AF2AEE7225B0}" type="presOf" srcId="{EB368CB1-C346-4AF6-808F-B2B004F34D05}" destId="{E94A2002-BFD1-46B0-B662-146C28C7AEE1}" srcOrd="0" destOrd="0" presId="urn:microsoft.com/office/officeart/2005/8/layout/radial6"/>
    <dgm:cxn modelId="{FA6C129D-0678-408F-A00A-8DA6D6B2FBAF}" srcId="{0E54FA81-26A1-43C6-93B5-A7CCD0674684}" destId="{16EFE59E-90D2-4736-A124-CB35B2ACCAE6}" srcOrd="0" destOrd="0" parTransId="{1D0D8B04-7A8F-4AD5-B728-ADD1C6B0AC3A}" sibTransId="{FB82B5BD-7F32-4589-9FA5-89BA54EB1C88}"/>
    <dgm:cxn modelId="{318FA376-2FD3-4363-813C-CAB52698F58E}" type="presOf" srcId="{8AE84CBA-D6DD-485E-9DFD-7DB923CE5EF6}" destId="{E8C98A90-CBA3-4220-BFC7-19F343BD5A74}" srcOrd="0" destOrd="0" presId="urn:microsoft.com/office/officeart/2005/8/layout/radial6"/>
    <dgm:cxn modelId="{3101E807-EC64-437E-AFD3-E1E9FD5C1965}" type="presOf" srcId="{16EFE59E-90D2-4736-A124-CB35B2ACCAE6}" destId="{9BE87E22-EA50-48FB-B5D8-277948FF8850}" srcOrd="0" destOrd="0" presId="urn:microsoft.com/office/officeart/2005/8/layout/radial6"/>
    <dgm:cxn modelId="{06685B03-B2E7-43E5-9FC7-5059C32C8FD5}" type="presOf" srcId="{FA12F053-5EBB-4C8D-B5A9-76D0BCB34FFF}" destId="{D320C9D5-2E68-4882-8B9E-790F1084F514}" srcOrd="0" destOrd="0" presId="urn:microsoft.com/office/officeart/2005/8/layout/radial6"/>
    <dgm:cxn modelId="{7E4EC87D-72E9-449C-A131-71E7D7B8B4F6}" srcId="{16EFE59E-90D2-4736-A124-CB35B2ACCAE6}" destId="{A457D151-2EEF-4816-A77B-AFAEB1E27F6D}" srcOrd="2" destOrd="0" parTransId="{BFFBBA3A-1893-493E-8FFB-D3880940FD33}" sibTransId="{C7AEBB90-B1FC-4D91-AFBD-E185FBE7D2B5}"/>
    <dgm:cxn modelId="{BB3BA8C6-6A07-4D9B-A320-29C43544FAA3}" type="presOf" srcId="{C7AEBB90-B1FC-4D91-AFBD-E185FBE7D2B5}" destId="{E5F189CF-2449-44EF-9F11-1067798C215A}" srcOrd="0" destOrd="0" presId="urn:microsoft.com/office/officeart/2005/8/layout/radial6"/>
    <dgm:cxn modelId="{93AF4F90-E4D9-435F-ACC3-995C7B90538C}" type="presOf" srcId="{5A3A6683-164F-40D0-BEE9-501D0E2A0AEE}" destId="{4BB9682A-D6C7-42FE-963D-AFC866032AA5}" srcOrd="0" destOrd="0" presId="urn:microsoft.com/office/officeart/2005/8/layout/radial6"/>
    <dgm:cxn modelId="{B50328D1-8BC9-4BCC-8F37-F2F197115C25}" type="presOf" srcId="{C8BE9243-C988-49C6-AF52-F6F6CDA5CC4A}" destId="{BE6A9994-1652-4A8B-92BD-D69CB661DD17}" srcOrd="0" destOrd="0" presId="urn:microsoft.com/office/officeart/2005/8/layout/radial6"/>
    <dgm:cxn modelId="{392DCC99-214D-4ECB-9C36-335986C6A9B4}" type="presOf" srcId="{9D4020DF-7766-4915-98C5-9F42093A49D5}" destId="{6BC4853F-47D1-40DF-BBBD-3C0FAEA100AC}" srcOrd="0" destOrd="0" presId="urn:microsoft.com/office/officeart/2005/8/layout/radial6"/>
    <dgm:cxn modelId="{5AA08A54-06BF-4B41-8518-15E84F035539}" type="presOf" srcId="{A457D151-2EEF-4816-A77B-AFAEB1E27F6D}" destId="{80D87705-9B01-42CE-A5C1-304AB682CC00}" srcOrd="0" destOrd="0" presId="urn:microsoft.com/office/officeart/2005/8/layout/radial6"/>
    <dgm:cxn modelId="{E93CB8DE-BAB5-46C0-A10E-6FF1FB0B0C98}" type="presOf" srcId="{0E54FA81-26A1-43C6-93B5-A7CCD0674684}" destId="{B267BFDC-4E20-4766-8167-24B73E546195}" srcOrd="0" destOrd="0" presId="urn:microsoft.com/office/officeart/2005/8/layout/radial6"/>
    <dgm:cxn modelId="{C7DDA683-4E44-4EC6-8711-A13FF17F02AE}" type="presOf" srcId="{2973F9F2-AA3D-41CE-8905-5EF31CB3E30A}" destId="{A309F6BC-0E1E-4575-9DA0-5366655C6A7A}" srcOrd="0" destOrd="0" presId="urn:microsoft.com/office/officeart/2005/8/layout/radial6"/>
    <dgm:cxn modelId="{A6080664-1D8C-4081-80D0-5B6BA1EE1825}" srcId="{16EFE59E-90D2-4736-A124-CB35B2ACCAE6}" destId="{5A3A6683-164F-40D0-BEE9-501D0E2A0AEE}" srcOrd="3" destOrd="0" parTransId="{D34C6485-709C-4F1C-B158-D94A2AD33CBB}" sibTransId="{9D4020DF-7766-4915-98C5-9F42093A49D5}"/>
    <dgm:cxn modelId="{B249A24F-6E9C-4BC0-BEFF-FF691F811807}" srcId="{16EFE59E-90D2-4736-A124-CB35B2ACCAE6}" destId="{7BF35584-2411-4931-BE8B-E2FA0694A542}" srcOrd="0" destOrd="0" parTransId="{EBEC9A90-C624-40D1-96A9-EA69115B7C7E}" sibTransId="{FA12F053-5EBB-4C8D-B5A9-76D0BCB34FFF}"/>
    <dgm:cxn modelId="{0E267662-A790-4AF3-B9C9-A7D60BD91025}" type="presParOf" srcId="{B267BFDC-4E20-4766-8167-24B73E546195}" destId="{9BE87E22-EA50-48FB-B5D8-277948FF8850}" srcOrd="0" destOrd="0" presId="urn:microsoft.com/office/officeart/2005/8/layout/radial6"/>
    <dgm:cxn modelId="{F63216A7-0153-4098-BAF0-70CD83148C34}" type="presParOf" srcId="{B267BFDC-4E20-4766-8167-24B73E546195}" destId="{C4DC7FF2-2D11-49DC-A48D-D70FD6189C39}" srcOrd="1" destOrd="0" presId="urn:microsoft.com/office/officeart/2005/8/layout/radial6"/>
    <dgm:cxn modelId="{B81A1C18-723C-4254-850D-2DB43A2FEFBD}" type="presParOf" srcId="{B267BFDC-4E20-4766-8167-24B73E546195}" destId="{FA84A742-1666-4935-BCFC-763FBE0C2169}" srcOrd="2" destOrd="0" presId="urn:microsoft.com/office/officeart/2005/8/layout/radial6"/>
    <dgm:cxn modelId="{BE4E8A8C-FD25-4C38-AD8B-D68F16FF276B}" type="presParOf" srcId="{B267BFDC-4E20-4766-8167-24B73E546195}" destId="{D320C9D5-2E68-4882-8B9E-790F1084F514}" srcOrd="3" destOrd="0" presId="urn:microsoft.com/office/officeart/2005/8/layout/radial6"/>
    <dgm:cxn modelId="{B1245B7C-4E0B-429D-90C3-BF787F1FF5D2}" type="presParOf" srcId="{B267BFDC-4E20-4766-8167-24B73E546195}" destId="{E94A2002-BFD1-46B0-B662-146C28C7AEE1}" srcOrd="4" destOrd="0" presId="urn:microsoft.com/office/officeart/2005/8/layout/radial6"/>
    <dgm:cxn modelId="{CEDE5D86-039C-4C10-A8D9-A51C625080E5}" type="presParOf" srcId="{B267BFDC-4E20-4766-8167-24B73E546195}" destId="{B7C5BF16-198F-4C8B-9EB6-B955B09FBEA3}" srcOrd="5" destOrd="0" presId="urn:microsoft.com/office/officeart/2005/8/layout/radial6"/>
    <dgm:cxn modelId="{41DF9EF5-4B1E-4349-9F36-47029D4B478F}" type="presParOf" srcId="{B267BFDC-4E20-4766-8167-24B73E546195}" destId="{A309F6BC-0E1E-4575-9DA0-5366655C6A7A}" srcOrd="6" destOrd="0" presId="urn:microsoft.com/office/officeart/2005/8/layout/radial6"/>
    <dgm:cxn modelId="{3794987D-2CB5-4D47-AF49-5BF5629AB99A}" type="presParOf" srcId="{B267BFDC-4E20-4766-8167-24B73E546195}" destId="{80D87705-9B01-42CE-A5C1-304AB682CC00}" srcOrd="7" destOrd="0" presId="urn:microsoft.com/office/officeart/2005/8/layout/radial6"/>
    <dgm:cxn modelId="{1D58E87C-C2FE-4002-A2ED-BA89631C537B}" type="presParOf" srcId="{B267BFDC-4E20-4766-8167-24B73E546195}" destId="{D69ADABB-FF53-4708-85C1-1E7AB98331F5}" srcOrd="8" destOrd="0" presId="urn:microsoft.com/office/officeart/2005/8/layout/radial6"/>
    <dgm:cxn modelId="{ACAADFE3-55DF-409B-B4CD-8B4C27EA10A6}" type="presParOf" srcId="{B267BFDC-4E20-4766-8167-24B73E546195}" destId="{E5F189CF-2449-44EF-9F11-1067798C215A}" srcOrd="9" destOrd="0" presId="urn:microsoft.com/office/officeart/2005/8/layout/radial6"/>
    <dgm:cxn modelId="{511C6CFB-C63C-4C6E-BEA8-FD7F33FD8291}" type="presParOf" srcId="{B267BFDC-4E20-4766-8167-24B73E546195}" destId="{4BB9682A-D6C7-42FE-963D-AFC866032AA5}" srcOrd="10" destOrd="0" presId="urn:microsoft.com/office/officeart/2005/8/layout/radial6"/>
    <dgm:cxn modelId="{22FA1E1A-C8EC-49F5-8E98-5324CDE1ED12}" type="presParOf" srcId="{B267BFDC-4E20-4766-8167-24B73E546195}" destId="{2C60B7D4-176C-4FC6-AC8F-4A4F336F0922}" srcOrd="11" destOrd="0" presId="urn:microsoft.com/office/officeart/2005/8/layout/radial6"/>
    <dgm:cxn modelId="{2D1E36FE-9756-459D-B0A5-8E977F61F3F1}" type="presParOf" srcId="{B267BFDC-4E20-4766-8167-24B73E546195}" destId="{6BC4853F-47D1-40DF-BBBD-3C0FAEA100AC}" srcOrd="12" destOrd="0" presId="urn:microsoft.com/office/officeart/2005/8/layout/radial6"/>
    <dgm:cxn modelId="{798588EC-A142-4D98-BD28-4EA58BBBE22C}" type="presParOf" srcId="{B267BFDC-4E20-4766-8167-24B73E546195}" destId="{BE6A9994-1652-4A8B-92BD-D69CB661DD17}" srcOrd="13" destOrd="0" presId="urn:microsoft.com/office/officeart/2005/8/layout/radial6"/>
    <dgm:cxn modelId="{924E2B20-019A-4DC6-B361-1182F2ABB541}" type="presParOf" srcId="{B267BFDC-4E20-4766-8167-24B73E546195}" destId="{07D7F1E1-DD05-40EC-8D1F-5D32782DF231}" srcOrd="14" destOrd="0" presId="urn:microsoft.com/office/officeart/2005/8/layout/radial6"/>
    <dgm:cxn modelId="{BA67CDD2-C4E9-457E-A7FF-54096B27EC46}" type="presParOf" srcId="{B267BFDC-4E20-4766-8167-24B73E546195}" destId="{E8C98A90-CBA3-4220-BFC7-19F343BD5A74}"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185AF-50D8-472E-A13E-F7ED4B658903}">
      <dsp:nvSpPr>
        <dsp:cNvPr id="0" name=""/>
        <dsp:cNvSpPr/>
      </dsp:nvSpPr>
      <dsp:spPr>
        <a:xfrm>
          <a:off x="5261111" y="2990499"/>
          <a:ext cx="4541620" cy="281696"/>
        </a:xfrm>
        <a:custGeom>
          <a:avLst/>
          <a:gdLst/>
          <a:ahLst/>
          <a:cxnLst/>
          <a:rect l="0" t="0" r="0" b="0"/>
          <a:pathLst>
            <a:path>
              <a:moveTo>
                <a:pt x="0" y="0"/>
              </a:moveTo>
              <a:lnTo>
                <a:pt x="0" y="144793"/>
              </a:lnTo>
              <a:lnTo>
                <a:pt x="4541620" y="144793"/>
              </a:lnTo>
              <a:lnTo>
                <a:pt x="4541620" y="28169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B97AC5-8B2E-4837-AB9E-70A8B7E92AD3}">
      <dsp:nvSpPr>
        <dsp:cNvPr id="0" name=""/>
        <dsp:cNvSpPr/>
      </dsp:nvSpPr>
      <dsp:spPr>
        <a:xfrm>
          <a:off x="5261111" y="2990499"/>
          <a:ext cx="3012393" cy="287058"/>
        </a:xfrm>
        <a:custGeom>
          <a:avLst/>
          <a:gdLst/>
          <a:ahLst/>
          <a:cxnLst/>
          <a:rect l="0" t="0" r="0" b="0"/>
          <a:pathLst>
            <a:path>
              <a:moveTo>
                <a:pt x="0" y="0"/>
              </a:moveTo>
              <a:lnTo>
                <a:pt x="0" y="150156"/>
              </a:lnTo>
              <a:lnTo>
                <a:pt x="3012393" y="150156"/>
              </a:lnTo>
              <a:lnTo>
                <a:pt x="3012393" y="2870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0E306-06BF-439A-B29E-EEF70AB06B2E}">
      <dsp:nvSpPr>
        <dsp:cNvPr id="0" name=""/>
        <dsp:cNvSpPr/>
      </dsp:nvSpPr>
      <dsp:spPr>
        <a:xfrm>
          <a:off x="5261111" y="2990499"/>
          <a:ext cx="1492061" cy="287058"/>
        </a:xfrm>
        <a:custGeom>
          <a:avLst/>
          <a:gdLst/>
          <a:ahLst/>
          <a:cxnLst/>
          <a:rect l="0" t="0" r="0" b="0"/>
          <a:pathLst>
            <a:path>
              <a:moveTo>
                <a:pt x="0" y="0"/>
              </a:moveTo>
              <a:lnTo>
                <a:pt x="0" y="150156"/>
              </a:lnTo>
              <a:lnTo>
                <a:pt x="1492061" y="150156"/>
              </a:lnTo>
              <a:lnTo>
                <a:pt x="1492061" y="2870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DF2F10-5C24-4BD3-9BFD-2468FC4D12A1}">
      <dsp:nvSpPr>
        <dsp:cNvPr id="0" name=""/>
        <dsp:cNvSpPr/>
      </dsp:nvSpPr>
      <dsp:spPr>
        <a:xfrm>
          <a:off x="5183352" y="2990499"/>
          <a:ext cx="91440" cy="278228"/>
        </a:xfrm>
        <a:custGeom>
          <a:avLst/>
          <a:gdLst/>
          <a:ahLst/>
          <a:cxnLst/>
          <a:rect l="0" t="0" r="0" b="0"/>
          <a:pathLst>
            <a:path>
              <a:moveTo>
                <a:pt x="77758" y="0"/>
              </a:moveTo>
              <a:lnTo>
                <a:pt x="77758" y="141326"/>
              </a:lnTo>
              <a:lnTo>
                <a:pt x="45720" y="141326"/>
              </a:lnTo>
              <a:lnTo>
                <a:pt x="45720" y="27822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31BF93-3C71-4287-8E4F-5FD81C893A23}">
      <dsp:nvSpPr>
        <dsp:cNvPr id="0" name=""/>
        <dsp:cNvSpPr/>
      </dsp:nvSpPr>
      <dsp:spPr>
        <a:xfrm>
          <a:off x="3607829" y="2990499"/>
          <a:ext cx="1653282" cy="357477"/>
        </a:xfrm>
        <a:custGeom>
          <a:avLst/>
          <a:gdLst/>
          <a:ahLst/>
          <a:cxnLst/>
          <a:rect l="0" t="0" r="0" b="0"/>
          <a:pathLst>
            <a:path>
              <a:moveTo>
                <a:pt x="1653282" y="0"/>
              </a:moveTo>
              <a:lnTo>
                <a:pt x="1653282" y="220575"/>
              </a:lnTo>
              <a:lnTo>
                <a:pt x="0" y="220575"/>
              </a:lnTo>
              <a:lnTo>
                <a:pt x="0" y="35747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52ABC-0B17-4615-B5CF-ADB16067ED74}">
      <dsp:nvSpPr>
        <dsp:cNvPr id="0" name=""/>
        <dsp:cNvSpPr/>
      </dsp:nvSpPr>
      <dsp:spPr>
        <a:xfrm>
          <a:off x="2188409" y="2990499"/>
          <a:ext cx="3072702" cy="287058"/>
        </a:xfrm>
        <a:custGeom>
          <a:avLst/>
          <a:gdLst/>
          <a:ahLst/>
          <a:cxnLst/>
          <a:rect l="0" t="0" r="0" b="0"/>
          <a:pathLst>
            <a:path>
              <a:moveTo>
                <a:pt x="3072702" y="0"/>
              </a:moveTo>
              <a:lnTo>
                <a:pt x="3072702" y="150156"/>
              </a:lnTo>
              <a:lnTo>
                <a:pt x="0" y="150156"/>
              </a:lnTo>
              <a:lnTo>
                <a:pt x="0" y="2870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DA6FC-2C84-408F-9503-CAD70EDD73B0}">
      <dsp:nvSpPr>
        <dsp:cNvPr id="0" name=""/>
        <dsp:cNvSpPr/>
      </dsp:nvSpPr>
      <dsp:spPr>
        <a:xfrm>
          <a:off x="668077" y="2990499"/>
          <a:ext cx="4593034" cy="287058"/>
        </a:xfrm>
        <a:custGeom>
          <a:avLst/>
          <a:gdLst/>
          <a:ahLst/>
          <a:cxnLst/>
          <a:rect l="0" t="0" r="0" b="0"/>
          <a:pathLst>
            <a:path>
              <a:moveTo>
                <a:pt x="4593034" y="0"/>
              </a:moveTo>
              <a:lnTo>
                <a:pt x="4593034" y="150156"/>
              </a:lnTo>
              <a:lnTo>
                <a:pt x="0" y="150156"/>
              </a:lnTo>
              <a:lnTo>
                <a:pt x="0" y="2870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4F52A9-02C2-464D-BA47-4F17EA7C235C}">
      <dsp:nvSpPr>
        <dsp:cNvPr id="0" name=""/>
        <dsp:cNvSpPr/>
      </dsp:nvSpPr>
      <dsp:spPr>
        <a:xfrm>
          <a:off x="4029746" y="1004408"/>
          <a:ext cx="2462729" cy="1986090"/>
        </a:xfrm>
        <a:prstGeom prst="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82793" numCol="1" spcCol="1270" anchor="ctr" anchorCtr="0">
          <a:noAutofit/>
        </a:bodyPr>
        <a:lstStyle/>
        <a:p>
          <a:pPr lvl="0" algn="ctr" defTabSz="800100">
            <a:lnSpc>
              <a:spcPct val="90000"/>
            </a:lnSpc>
            <a:spcBef>
              <a:spcPct val="0"/>
            </a:spcBef>
            <a:spcAft>
              <a:spcPct val="35000"/>
            </a:spcAft>
          </a:pPr>
          <a:r>
            <a:rPr lang="tr-TR" sz="1800" kern="1200" dirty="0"/>
            <a:t>Managers</a:t>
          </a:r>
          <a:endParaRPr lang="tr-TR" sz="1300" kern="1200" dirty="0"/>
        </a:p>
        <a:p>
          <a:pPr lvl="0" algn="ctr" defTabSz="800100">
            <a:lnSpc>
              <a:spcPct val="90000"/>
            </a:lnSpc>
            <a:spcBef>
              <a:spcPct val="0"/>
            </a:spcBef>
            <a:spcAft>
              <a:spcPct val="35000"/>
            </a:spcAft>
          </a:pPr>
          <a:r>
            <a:rPr lang="tr-TR" sz="1300" kern="1200" dirty="0"/>
            <a:t>Burak Kayataş </a:t>
          </a:r>
        </a:p>
        <a:p>
          <a:pPr lvl="0" algn="ctr" defTabSz="800100">
            <a:lnSpc>
              <a:spcPct val="90000"/>
            </a:lnSpc>
            <a:spcBef>
              <a:spcPct val="0"/>
            </a:spcBef>
            <a:spcAft>
              <a:spcPct val="35000"/>
            </a:spcAft>
          </a:pPr>
          <a:r>
            <a:rPr lang="tr-TR" sz="1300" kern="1200" dirty="0"/>
            <a:t>Sezai Moran</a:t>
          </a:r>
        </a:p>
      </dsp:txBody>
      <dsp:txXfrm>
        <a:off x="4029746" y="1004408"/>
        <a:ext cx="2462729" cy="1986090"/>
      </dsp:txXfrm>
    </dsp:sp>
    <dsp:sp modelId="{F22F9575-5546-44C2-8B56-1B1646B8D3EC}">
      <dsp:nvSpPr>
        <dsp:cNvPr id="0" name=""/>
        <dsp:cNvSpPr/>
      </dsp:nvSpPr>
      <dsp:spPr>
        <a:xfrm>
          <a:off x="5331081" y="2695204"/>
          <a:ext cx="1019885" cy="1955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tr-TR" sz="1400" kern="1200" dirty="0"/>
            <a:t>2</a:t>
          </a:r>
        </a:p>
      </dsp:txBody>
      <dsp:txXfrm>
        <a:off x="5331081" y="2695204"/>
        <a:ext cx="1019885" cy="195574"/>
      </dsp:txXfrm>
    </dsp:sp>
    <dsp:sp modelId="{A73CBFF5-BCA2-443A-B120-B090006C4325}">
      <dsp:nvSpPr>
        <dsp:cNvPr id="0" name=""/>
        <dsp:cNvSpPr/>
      </dsp:nvSpPr>
      <dsp:spPr>
        <a:xfrm>
          <a:off x="101474" y="3277558"/>
          <a:ext cx="1133206" cy="1999561"/>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82793" numCol="1" spcCol="1270" anchor="ctr" anchorCtr="0">
          <a:noAutofit/>
        </a:bodyPr>
        <a:lstStyle/>
        <a:p>
          <a:pPr lvl="0" algn="ctr" defTabSz="666750">
            <a:lnSpc>
              <a:spcPct val="90000"/>
            </a:lnSpc>
            <a:spcBef>
              <a:spcPct val="0"/>
            </a:spcBef>
            <a:spcAft>
              <a:spcPct val="35000"/>
            </a:spcAft>
          </a:pPr>
          <a:r>
            <a:rPr lang="tr-TR" sz="1500" kern="1200" dirty="0"/>
            <a:t>financial and administrative affairs</a:t>
          </a:r>
        </a:p>
      </dsp:txBody>
      <dsp:txXfrm>
        <a:off x="101474" y="3277558"/>
        <a:ext cx="1133206" cy="1999561"/>
      </dsp:txXfrm>
    </dsp:sp>
    <dsp:sp modelId="{73AC5572-0C63-4028-A122-634E9715A753}">
      <dsp:nvSpPr>
        <dsp:cNvPr id="0" name=""/>
        <dsp:cNvSpPr/>
      </dsp:nvSpPr>
      <dsp:spPr>
        <a:xfrm>
          <a:off x="143546" y="4834019"/>
          <a:ext cx="1019885" cy="195574"/>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tr-TR" sz="1400" kern="1200" dirty="0"/>
            <a:t>6</a:t>
          </a:r>
        </a:p>
      </dsp:txBody>
      <dsp:txXfrm>
        <a:off x="143546" y="4834019"/>
        <a:ext cx="1019885" cy="195574"/>
      </dsp:txXfrm>
    </dsp:sp>
    <dsp:sp modelId="{9F443EBB-B9B7-4142-9E43-7218C24E1812}">
      <dsp:nvSpPr>
        <dsp:cNvPr id="0" name=""/>
        <dsp:cNvSpPr/>
      </dsp:nvSpPr>
      <dsp:spPr>
        <a:xfrm>
          <a:off x="1621805" y="3277558"/>
          <a:ext cx="1133206" cy="1958907"/>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82793" numCol="1" spcCol="1270" anchor="ctr" anchorCtr="0">
          <a:noAutofit/>
        </a:bodyPr>
        <a:lstStyle/>
        <a:p>
          <a:pPr lvl="0" algn="ctr" defTabSz="711200">
            <a:lnSpc>
              <a:spcPct val="90000"/>
            </a:lnSpc>
            <a:spcBef>
              <a:spcPct val="0"/>
            </a:spcBef>
            <a:spcAft>
              <a:spcPct val="35000"/>
            </a:spcAft>
          </a:pPr>
          <a:r>
            <a:rPr lang="tr-TR" sz="1600" kern="1200" dirty="0"/>
            <a:t>marketing</a:t>
          </a:r>
        </a:p>
      </dsp:txBody>
      <dsp:txXfrm>
        <a:off x="1621805" y="3277558"/>
        <a:ext cx="1133206" cy="1958907"/>
      </dsp:txXfrm>
    </dsp:sp>
    <dsp:sp modelId="{F24D8FED-3B96-40EB-8849-A305C3B3A719}">
      <dsp:nvSpPr>
        <dsp:cNvPr id="0" name=""/>
        <dsp:cNvSpPr/>
      </dsp:nvSpPr>
      <dsp:spPr>
        <a:xfrm>
          <a:off x="1677198" y="4815157"/>
          <a:ext cx="1019885" cy="195574"/>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tr-TR" sz="1400" kern="1200" dirty="0"/>
            <a:t>10</a:t>
          </a:r>
        </a:p>
      </dsp:txBody>
      <dsp:txXfrm>
        <a:off x="1677198" y="4815157"/>
        <a:ext cx="1019885" cy="195574"/>
      </dsp:txXfrm>
    </dsp:sp>
    <dsp:sp modelId="{057E4121-60DB-457D-BABF-1CA8C4B4F3F9}">
      <dsp:nvSpPr>
        <dsp:cNvPr id="0" name=""/>
        <dsp:cNvSpPr/>
      </dsp:nvSpPr>
      <dsp:spPr>
        <a:xfrm>
          <a:off x="3041225" y="3347976"/>
          <a:ext cx="1133206" cy="1999156"/>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82793" numCol="1" spcCol="1270" anchor="ctr" anchorCtr="0">
          <a:noAutofit/>
        </a:bodyPr>
        <a:lstStyle/>
        <a:p>
          <a:pPr lvl="0" algn="ctr" defTabSz="666750">
            <a:lnSpc>
              <a:spcPct val="90000"/>
            </a:lnSpc>
            <a:spcBef>
              <a:spcPct val="0"/>
            </a:spcBef>
            <a:spcAft>
              <a:spcPct val="35000"/>
            </a:spcAft>
          </a:pPr>
          <a:r>
            <a:rPr lang="tr-TR" sz="1500" kern="1200" dirty="0"/>
            <a:t>social media</a:t>
          </a:r>
        </a:p>
      </dsp:txBody>
      <dsp:txXfrm>
        <a:off x="3041225" y="3347976"/>
        <a:ext cx="1133206" cy="1999156"/>
      </dsp:txXfrm>
    </dsp:sp>
    <dsp:sp modelId="{DB9C0EFD-0054-475A-9FD2-32769559D692}">
      <dsp:nvSpPr>
        <dsp:cNvPr id="0" name=""/>
        <dsp:cNvSpPr/>
      </dsp:nvSpPr>
      <dsp:spPr>
        <a:xfrm>
          <a:off x="3159580" y="4861628"/>
          <a:ext cx="1019885" cy="195574"/>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tr-TR" sz="1400" kern="1200" dirty="0"/>
            <a:t>6</a:t>
          </a:r>
        </a:p>
      </dsp:txBody>
      <dsp:txXfrm>
        <a:off x="3159580" y="4861628"/>
        <a:ext cx="1019885" cy="195574"/>
      </dsp:txXfrm>
    </dsp:sp>
    <dsp:sp modelId="{D1535FD6-2ACC-49C6-8A4D-AD5E94AC17B6}">
      <dsp:nvSpPr>
        <dsp:cNvPr id="0" name=""/>
        <dsp:cNvSpPr/>
      </dsp:nvSpPr>
      <dsp:spPr>
        <a:xfrm>
          <a:off x="4662469" y="3268728"/>
          <a:ext cx="1133206" cy="1958320"/>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82793" numCol="1" spcCol="1270" anchor="ctr" anchorCtr="0">
          <a:noAutofit/>
        </a:bodyPr>
        <a:lstStyle/>
        <a:p>
          <a:pPr lvl="0" algn="ctr" defTabSz="666750">
            <a:lnSpc>
              <a:spcPct val="90000"/>
            </a:lnSpc>
            <a:spcBef>
              <a:spcPct val="0"/>
            </a:spcBef>
            <a:spcAft>
              <a:spcPct val="35000"/>
            </a:spcAft>
          </a:pPr>
          <a:endParaRPr lang="tr-TR" sz="1500" kern="1200" dirty="0"/>
        </a:p>
      </dsp:txBody>
      <dsp:txXfrm>
        <a:off x="4662469" y="3268728"/>
        <a:ext cx="1133206" cy="1958320"/>
      </dsp:txXfrm>
    </dsp:sp>
    <dsp:sp modelId="{321FE839-A2FD-4F48-AF7B-1457621BE4F9}">
      <dsp:nvSpPr>
        <dsp:cNvPr id="0" name=""/>
        <dsp:cNvSpPr/>
      </dsp:nvSpPr>
      <dsp:spPr>
        <a:xfrm>
          <a:off x="4702191" y="4779887"/>
          <a:ext cx="1027422" cy="21284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tr-TR" sz="1400" kern="1200" dirty="0"/>
            <a:t>15</a:t>
          </a:r>
        </a:p>
      </dsp:txBody>
      <dsp:txXfrm>
        <a:off x="4702191" y="4779887"/>
        <a:ext cx="1027422" cy="212840"/>
      </dsp:txXfrm>
    </dsp:sp>
    <dsp:sp modelId="{33C06FC4-E09E-419B-A1E2-C4625A38AAA0}">
      <dsp:nvSpPr>
        <dsp:cNvPr id="0" name=""/>
        <dsp:cNvSpPr/>
      </dsp:nvSpPr>
      <dsp:spPr>
        <a:xfrm>
          <a:off x="6186569" y="3277558"/>
          <a:ext cx="1133206" cy="1969638"/>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82793" numCol="1" spcCol="1270" anchor="ctr" anchorCtr="0">
          <a:noAutofit/>
        </a:bodyPr>
        <a:lstStyle/>
        <a:p>
          <a:pPr lvl="0" algn="ctr" defTabSz="666750">
            <a:lnSpc>
              <a:spcPct val="90000"/>
            </a:lnSpc>
            <a:spcBef>
              <a:spcPct val="0"/>
            </a:spcBef>
            <a:spcAft>
              <a:spcPct val="35000"/>
            </a:spcAft>
          </a:pPr>
          <a:endParaRPr lang="tr-TR" sz="1500" kern="1200" dirty="0"/>
        </a:p>
      </dsp:txBody>
      <dsp:txXfrm>
        <a:off x="6186569" y="3277558"/>
        <a:ext cx="1133206" cy="1969638"/>
      </dsp:txXfrm>
    </dsp:sp>
    <dsp:sp modelId="{821DC04D-5EED-4995-AFE8-3B3B91A0254C}">
      <dsp:nvSpPr>
        <dsp:cNvPr id="0" name=""/>
        <dsp:cNvSpPr/>
      </dsp:nvSpPr>
      <dsp:spPr>
        <a:xfrm>
          <a:off x="6232048" y="4807349"/>
          <a:ext cx="1019885" cy="195574"/>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tr-TR" sz="1400" kern="1200" dirty="0"/>
            <a:t>3</a:t>
          </a:r>
        </a:p>
      </dsp:txBody>
      <dsp:txXfrm>
        <a:off x="6232048" y="4807349"/>
        <a:ext cx="1019885" cy="195574"/>
      </dsp:txXfrm>
    </dsp:sp>
    <dsp:sp modelId="{CAA7E81B-FB56-467A-8D99-AF06EB4B0C4D}">
      <dsp:nvSpPr>
        <dsp:cNvPr id="0" name=""/>
        <dsp:cNvSpPr/>
      </dsp:nvSpPr>
      <dsp:spPr>
        <a:xfrm>
          <a:off x="7706901" y="3277558"/>
          <a:ext cx="1133206" cy="2019539"/>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82793" numCol="1" spcCol="1270" anchor="ctr" anchorCtr="0">
          <a:noAutofit/>
        </a:bodyPr>
        <a:lstStyle/>
        <a:p>
          <a:pPr lvl="0" algn="ctr" defTabSz="666750">
            <a:lnSpc>
              <a:spcPct val="90000"/>
            </a:lnSpc>
            <a:spcBef>
              <a:spcPct val="0"/>
            </a:spcBef>
            <a:spcAft>
              <a:spcPct val="35000"/>
            </a:spcAft>
          </a:pPr>
          <a:endParaRPr lang="tr-TR" sz="1500" kern="1200" dirty="0"/>
        </a:p>
      </dsp:txBody>
      <dsp:txXfrm>
        <a:off x="7706901" y="3277558"/>
        <a:ext cx="1133206" cy="2019539"/>
      </dsp:txXfrm>
    </dsp:sp>
    <dsp:sp modelId="{12CC8370-14A5-434C-86EF-B65BFF28A769}">
      <dsp:nvSpPr>
        <dsp:cNvPr id="0" name=""/>
        <dsp:cNvSpPr/>
      </dsp:nvSpPr>
      <dsp:spPr>
        <a:xfrm>
          <a:off x="7773196" y="4832299"/>
          <a:ext cx="1019885" cy="195574"/>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tr-TR" sz="1400" kern="1200" dirty="0"/>
            <a:t>8</a:t>
          </a:r>
        </a:p>
      </dsp:txBody>
      <dsp:txXfrm>
        <a:off x="7773196" y="4832299"/>
        <a:ext cx="1019885" cy="195574"/>
      </dsp:txXfrm>
    </dsp:sp>
    <dsp:sp modelId="{89CBE878-34A1-4655-9A8F-1C86A5FAD7D9}">
      <dsp:nvSpPr>
        <dsp:cNvPr id="0" name=""/>
        <dsp:cNvSpPr/>
      </dsp:nvSpPr>
      <dsp:spPr>
        <a:xfrm>
          <a:off x="9236129" y="3272195"/>
          <a:ext cx="1133206" cy="2079074"/>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82793" numCol="1" spcCol="1270" anchor="ctr" anchorCtr="0">
          <a:noAutofit/>
        </a:bodyPr>
        <a:lstStyle/>
        <a:p>
          <a:pPr lvl="0" algn="ctr" defTabSz="666750">
            <a:lnSpc>
              <a:spcPct val="90000"/>
            </a:lnSpc>
            <a:spcBef>
              <a:spcPct val="0"/>
            </a:spcBef>
            <a:spcAft>
              <a:spcPct val="35000"/>
            </a:spcAft>
          </a:pPr>
          <a:endParaRPr lang="tr-TR" sz="1500" kern="1200" dirty="0"/>
        </a:p>
      </dsp:txBody>
      <dsp:txXfrm>
        <a:off x="9236129" y="3272195"/>
        <a:ext cx="1133206" cy="2079074"/>
      </dsp:txXfrm>
    </dsp:sp>
    <dsp:sp modelId="{8052EF0A-0879-4BD8-8F30-C9835C450A3F}">
      <dsp:nvSpPr>
        <dsp:cNvPr id="0" name=""/>
        <dsp:cNvSpPr/>
      </dsp:nvSpPr>
      <dsp:spPr>
        <a:xfrm>
          <a:off x="9296618" y="4895488"/>
          <a:ext cx="1019885" cy="195574"/>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tr-TR" sz="1400" kern="1200" dirty="0"/>
            <a:t>4</a:t>
          </a:r>
        </a:p>
      </dsp:txBody>
      <dsp:txXfrm>
        <a:off x="9296618" y="4895488"/>
        <a:ext cx="1019885" cy="195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027C0-8559-4FB6-99EE-70FEF9486C10}">
      <dsp:nvSpPr>
        <dsp:cNvPr id="0" name=""/>
        <dsp:cNvSpPr/>
      </dsp:nvSpPr>
      <dsp:spPr>
        <a:xfrm>
          <a:off x="809013" y="3168"/>
          <a:ext cx="4704743" cy="2822845"/>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a:t>POLITICAL</a:t>
          </a:r>
        </a:p>
        <a:p>
          <a:pPr lvl="0" algn="ctr" defTabSz="755650">
            <a:lnSpc>
              <a:spcPct val="90000"/>
            </a:lnSpc>
            <a:spcBef>
              <a:spcPct val="0"/>
            </a:spcBef>
            <a:spcAft>
              <a:spcPct val="35000"/>
            </a:spcAft>
          </a:pPr>
          <a:r>
            <a:rPr lang="en-US" sz="1700" kern="1200" dirty="0"/>
            <a:t>The government stated that software is very important and that software companies will be given great support. There is no political obstacle in front of us, as we will make national sales in the first place. We have advantages as there are no obstacles. We will take a place in the newly opened 'Software Valley' area.</a:t>
          </a:r>
          <a:endParaRPr lang="tr-TR" sz="1700" kern="1200" dirty="0"/>
        </a:p>
        <a:p>
          <a:pPr lvl="0" algn="ctr" defTabSz="755650">
            <a:lnSpc>
              <a:spcPct val="90000"/>
            </a:lnSpc>
            <a:spcBef>
              <a:spcPct val="0"/>
            </a:spcBef>
            <a:spcAft>
              <a:spcPct val="35000"/>
            </a:spcAft>
          </a:pPr>
          <a:endParaRPr lang="tr-TR" sz="1700" kern="1200" dirty="0"/>
        </a:p>
      </dsp:txBody>
      <dsp:txXfrm>
        <a:off x="809013" y="3168"/>
        <a:ext cx="4704743" cy="2822845"/>
      </dsp:txXfrm>
    </dsp:sp>
    <dsp:sp modelId="{0A3EF9A9-1A71-4F44-AE3E-F4BE8478CCEC}">
      <dsp:nvSpPr>
        <dsp:cNvPr id="0" name=""/>
        <dsp:cNvSpPr/>
      </dsp:nvSpPr>
      <dsp:spPr>
        <a:xfrm>
          <a:off x="5984231" y="3168"/>
          <a:ext cx="4704743" cy="2822845"/>
        </a:xfrm>
        <a:prstGeom prst="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a:t>ECONOMIC</a:t>
          </a:r>
        </a:p>
        <a:p>
          <a:pPr lvl="0" algn="ctr" defTabSz="755650">
            <a:lnSpc>
              <a:spcPct val="90000"/>
            </a:lnSpc>
            <a:spcBef>
              <a:spcPct val="0"/>
            </a:spcBef>
            <a:spcAft>
              <a:spcPct val="35000"/>
            </a:spcAft>
          </a:pPr>
          <a:r>
            <a:rPr lang="en-US" sz="1700" kern="1200" dirty="0"/>
            <a:t>Economically, we are in cooperation with the Turkish Airlines firm, for example. Since the company cares about the health of its hostesses, it wanted mass production for themselves. We have a large audience with solid agreements we have established and, on the one hand, our person-oriented sales. We will appeal to even larger masses with our updated software.</a:t>
          </a:r>
          <a:endParaRPr lang="tr-TR" sz="1700" kern="1200" dirty="0"/>
        </a:p>
        <a:p>
          <a:pPr lvl="0" algn="ctr" defTabSz="755650">
            <a:lnSpc>
              <a:spcPct val="90000"/>
            </a:lnSpc>
            <a:spcBef>
              <a:spcPct val="0"/>
            </a:spcBef>
            <a:spcAft>
              <a:spcPct val="35000"/>
            </a:spcAft>
          </a:pPr>
          <a:endParaRPr lang="tr-TR" sz="1700" kern="1200" dirty="0"/>
        </a:p>
      </dsp:txBody>
      <dsp:txXfrm>
        <a:off x="5984231" y="3168"/>
        <a:ext cx="4704743" cy="2822845"/>
      </dsp:txXfrm>
    </dsp:sp>
    <dsp:sp modelId="{17885953-ED1E-4D1D-8646-4AD5D3ECB479}">
      <dsp:nvSpPr>
        <dsp:cNvPr id="0" name=""/>
        <dsp:cNvSpPr/>
      </dsp:nvSpPr>
      <dsp:spPr>
        <a:xfrm>
          <a:off x="6003238" y="2941855"/>
          <a:ext cx="4704743" cy="2822845"/>
        </a:xfrm>
        <a:prstGeom prst="rect">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a:t>TECHNOLOGICAL</a:t>
          </a:r>
        </a:p>
        <a:p>
          <a:pPr lvl="0" algn="ctr" defTabSz="755650">
            <a:lnSpc>
              <a:spcPct val="90000"/>
            </a:lnSpc>
            <a:spcBef>
              <a:spcPct val="0"/>
            </a:spcBef>
            <a:spcAft>
              <a:spcPct val="35000"/>
            </a:spcAft>
          </a:pPr>
          <a:r>
            <a:rPr lang="en-US" sz="1700" kern="1200" dirty="0"/>
            <a:t>Social media has progressed. People now dominate the internet. We are all over the social media and internet. Thanks to our social media team, we moved our name all over the country. As we mentioned, we use the latest technologies. Because the smallest time loss, malfunctions and similar works mean big losses. That's why we are close followers of technology.</a:t>
          </a:r>
          <a:endParaRPr lang="tr-TR" sz="1700" kern="1200" dirty="0"/>
        </a:p>
        <a:p>
          <a:pPr lvl="0" algn="ctr" defTabSz="755650">
            <a:lnSpc>
              <a:spcPct val="90000"/>
            </a:lnSpc>
            <a:spcBef>
              <a:spcPct val="0"/>
            </a:spcBef>
            <a:spcAft>
              <a:spcPct val="35000"/>
            </a:spcAft>
          </a:pPr>
          <a:endParaRPr lang="tr-TR" sz="1700" kern="1200" dirty="0"/>
        </a:p>
        <a:p>
          <a:pPr lvl="0" algn="ctr" defTabSz="755650">
            <a:lnSpc>
              <a:spcPct val="90000"/>
            </a:lnSpc>
            <a:spcBef>
              <a:spcPct val="0"/>
            </a:spcBef>
            <a:spcAft>
              <a:spcPct val="35000"/>
            </a:spcAft>
          </a:pPr>
          <a:endParaRPr lang="tr-TR" sz="1700" kern="1200" dirty="0"/>
        </a:p>
        <a:p>
          <a:pPr lvl="0" algn="ctr" defTabSz="755650">
            <a:lnSpc>
              <a:spcPct val="90000"/>
            </a:lnSpc>
            <a:spcBef>
              <a:spcPct val="0"/>
            </a:spcBef>
            <a:spcAft>
              <a:spcPct val="35000"/>
            </a:spcAft>
          </a:pPr>
          <a:endParaRPr lang="tr-TR" sz="1700" kern="1200" dirty="0"/>
        </a:p>
      </dsp:txBody>
      <dsp:txXfrm>
        <a:off x="6003238" y="2941855"/>
        <a:ext cx="4704743" cy="2822845"/>
      </dsp:txXfrm>
    </dsp:sp>
    <dsp:sp modelId="{DFB86A78-07E9-4EF2-A6D2-B9A9AEFD7CC2}">
      <dsp:nvSpPr>
        <dsp:cNvPr id="0" name=""/>
        <dsp:cNvSpPr/>
      </dsp:nvSpPr>
      <dsp:spPr>
        <a:xfrm>
          <a:off x="809907" y="2929293"/>
          <a:ext cx="4704743" cy="2822845"/>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a:t>SOCIAL</a:t>
          </a:r>
        </a:p>
        <a:p>
          <a:pPr lvl="0" algn="ctr" defTabSz="755650">
            <a:lnSpc>
              <a:spcPct val="90000"/>
            </a:lnSpc>
            <a:spcBef>
              <a:spcPct val="0"/>
            </a:spcBef>
            <a:spcAft>
              <a:spcPct val="35000"/>
            </a:spcAft>
          </a:pPr>
          <a:r>
            <a:rPr lang="en-US" sz="1700" kern="1200" dirty="0"/>
            <a:t>We are raffling. Handing out gifts and being happy with people being happy makes us happy. In fact, we always spend time with people with our team. We travel with them, we organize fairs with them, we organize conferences with them, we want to be friends with them. Universities are waiting for us and we are happy to visit them every time. It has always been our choice to take big steps with a large audience.</a:t>
          </a:r>
          <a:endParaRPr lang="tr-TR" sz="1700" kern="1200" dirty="0"/>
        </a:p>
      </dsp:txBody>
      <dsp:txXfrm>
        <a:off x="809907" y="2929293"/>
        <a:ext cx="4704743" cy="2822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98A90-CBA3-4220-BFC7-19F343BD5A74}">
      <dsp:nvSpPr>
        <dsp:cNvPr id="0" name=""/>
        <dsp:cNvSpPr/>
      </dsp:nvSpPr>
      <dsp:spPr>
        <a:xfrm>
          <a:off x="1833742" y="668065"/>
          <a:ext cx="4460515" cy="4460515"/>
        </a:xfrm>
        <a:prstGeom prst="blockArc">
          <a:avLst>
            <a:gd name="adj1" fmla="val 11880000"/>
            <a:gd name="adj2" fmla="val 16200000"/>
            <a:gd name="adj3" fmla="val 4637"/>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BC4853F-47D1-40DF-BBBD-3C0FAEA100AC}">
      <dsp:nvSpPr>
        <dsp:cNvPr id="0" name=""/>
        <dsp:cNvSpPr/>
      </dsp:nvSpPr>
      <dsp:spPr>
        <a:xfrm>
          <a:off x="1833742" y="668065"/>
          <a:ext cx="4460515" cy="4460515"/>
        </a:xfrm>
        <a:prstGeom prst="blockArc">
          <a:avLst>
            <a:gd name="adj1" fmla="val 7560000"/>
            <a:gd name="adj2" fmla="val 11880000"/>
            <a:gd name="adj3" fmla="val 4637"/>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5F189CF-2449-44EF-9F11-1067798C215A}">
      <dsp:nvSpPr>
        <dsp:cNvPr id="0" name=""/>
        <dsp:cNvSpPr/>
      </dsp:nvSpPr>
      <dsp:spPr>
        <a:xfrm>
          <a:off x="1833742" y="668065"/>
          <a:ext cx="4460515" cy="4460515"/>
        </a:xfrm>
        <a:prstGeom prst="blockArc">
          <a:avLst>
            <a:gd name="adj1" fmla="val 3240000"/>
            <a:gd name="adj2" fmla="val 7560000"/>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309F6BC-0E1E-4575-9DA0-5366655C6A7A}">
      <dsp:nvSpPr>
        <dsp:cNvPr id="0" name=""/>
        <dsp:cNvSpPr/>
      </dsp:nvSpPr>
      <dsp:spPr>
        <a:xfrm>
          <a:off x="1833742" y="668065"/>
          <a:ext cx="4460515" cy="4460515"/>
        </a:xfrm>
        <a:prstGeom prst="blockArc">
          <a:avLst>
            <a:gd name="adj1" fmla="val 20520000"/>
            <a:gd name="adj2" fmla="val 3240000"/>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320C9D5-2E68-4882-8B9E-790F1084F514}">
      <dsp:nvSpPr>
        <dsp:cNvPr id="0" name=""/>
        <dsp:cNvSpPr/>
      </dsp:nvSpPr>
      <dsp:spPr>
        <a:xfrm>
          <a:off x="1833742" y="668065"/>
          <a:ext cx="4460515" cy="4460515"/>
        </a:xfrm>
        <a:prstGeom prst="blockArc">
          <a:avLst>
            <a:gd name="adj1" fmla="val 16200000"/>
            <a:gd name="adj2" fmla="val 2052000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E87E22-EA50-48FB-B5D8-277948FF8850}">
      <dsp:nvSpPr>
        <dsp:cNvPr id="0" name=""/>
        <dsp:cNvSpPr/>
      </dsp:nvSpPr>
      <dsp:spPr>
        <a:xfrm>
          <a:off x="3038078" y="1872401"/>
          <a:ext cx="2051843" cy="2051843"/>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r-TR" sz="2500" b="1" kern="1200" cap="none" spc="0" dirty="0" smtClean="0">
              <a:ln w="13462">
                <a:prstDash val="solid"/>
              </a:ln>
              <a:effectLst>
                <a:outerShdw dist="38100" dir="2700000" algn="bl" rotWithShape="0">
                  <a:schemeClr val="accent5"/>
                </a:outerShdw>
              </a:effectLst>
            </a:rPr>
            <a:t>PORTER ANALYSIS</a:t>
          </a:r>
          <a:endParaRPr lang="tr-TR" sz="2500" kern="1200" dirty="0"/>
        </a:p>
      </dsp:txBody>
      <dsp:txXfrm>
        <a:off x="3338563" y="2172886"/>
        <a:ext cx="1450873" cy="1450873"/>
      </dsp:txXfrm>
    </dsp:sp>
    <dsp:sp modelId="{C4DC7FF2-2D11-49DC-A48D-D70FD6189C39}">
      <dsp:nvSpPr>
        <dsp:cNvPr id="0" name=""/>
        <dsp:cNvSpPr/>
      </dsp:nvSpPr>
      <dsp:spPr>
        <a:xfrm>
          <a:off x="3345854" y="1626"/>
          <a:ext cx="1436290" cy="1436290"/>
        </a:xfrm>
        <a:prstGeom prst="ellipse">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sym typeface="Wingdings" panose="05000000000000000000" pitchFamily="2" charset="2"/>
            </a:rPr>
            <a:t></a:t>
          </a:r>
          <a:endParaRPr lang="tr-TR" sz="2300" kern="1200" dirty="0"/>
        </a:p>
      </dsp:txBody>
      <dsp:txXfrm>
        <a:off x="3556194" y="211966"/>
        <a:ext cx="1015610" cy="1015610"/>
      </dsp:txXfrm>
    </dsp:sp>
    <dsp:sp modelId="{E94A2002-BFD1-46B0-B662-146C28C7AEE1}">
      <dsp:nvSpPr>
        <dsp:cNvPr id="0" name=""/>
        <dsp:cNvSpPr/>
      </dsp:nvSpPr>
      <dsp:spPr>
        <a:xfrm>
          <a:off x="5417780" y="1506968"/>
          <a:ext cx="1436290" cy="1436290"/>
        </a:xfrm>
        <a:prstGeom prst="ellips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sym typeface="Wingdings" panose="05000000000000000000" pitchFamily="2" charset="2"/>
            </a:rPr>
            <a:t></a:t>
          </a:r>
          <a:endParaRPr lang="tr-TR" sz="2300" kern="1200" dirty="0"/>
        </a:p>
      </dsp:txBody>
      <dsp:txXfrm>
        <a:off x="5628120" y="1717308"/>
        <a:ext cx="1015610" cy="1015610"/>
      </dsp:txXfrm>
    </dsp:sp>
    <dsp:sp modelId="{80D87705-9B01-42CE-A5C1-304AB682CC00}">
      <dsp:nvSpPr>
        <dsp:cNvPr id="0" name=""/>
        <dsp:cNvSpPr/>
      </dsp:nvSpPr>
      <dsp:spPr>
        <a:xfrm>
          <a:off x="4626375" y="3942663"/>
          <a:ext cx="1436290" cy="1436290"/>
        </a:xfrm>
        <a:prstGeom prst="ellipse">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sym typeface="Wingdings" panose="05000000000000000000" pitchFamily="2" charset="2"/>
            </a:rPr>
            <a:t></a:t>
          </a:r>
          <a:endParaRPr lang="tr-TR" sz="2300" kern="1200" dirty="0"/>
        </a:p>
      </dsp:txBody>
      <dsp:txXfrm>
        <a:off x="4836715" y="4153003"/>
        <a:ext cx="1015610" cy="1015610"/>
      </dsp:txXfrm>
    </dsp:sp>
    <dsp:sp modelId="{4BB9682A-D6C7-42FE-963D-AFC866032AA5}">
      <dsp:nvSpPr>
        <dsp:cNvPr id="0" name=""/>
        <dsp:cNvSpPr/>
      </dsp:nvSpPr>
      <dsp:spPr>
        <a:xfrm>
          <a:off x="2065334" y="3942663"/>
          <a:ext cx="1436290" cy="1436290"/>
        </a:xfrm>
        <a:prstGeom prst="ellipse">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sym typeface="Wingdings" panose="05000000000000000000" pitchFamily="2" charset="2"/>
            </a:rPr>
            <a:t></a:t>
          </a:r>
          <a:endParaRPr lang="tr-TR" sz="2300" kern="1200" dirty="0"/>
        </a:p>
      </dsp:txBody>
      <dsp:txXfrm>
        <a:off x="2275674" y="4153003"/>
        <a:ext cx="1015610" cy="1015610"/>
      </dsp:txXfrm>
    </dsp:sp>
    <dsp:sp modelId="{BE6A9994-1652-4A8B-92BD-D69CB661DD17}">
      <dsp:nvSpPr>
        <dsp:cNvPr id="0" name=""/>
        <dsp:cNvSpPr/>
      </dsp:nvSpPr>
      <dsp:spPr>
        <a:xfrm>
          <a:off x="1273929" y="1506968"/>
          <a:ext cx="1436290" cy="1436290"/>
        </a:xfrm>
        <a:prstGeom prst="ellipse">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sym typeface="Wingdings" panose="05000000000000000000" pitchFamily="2" charset="2"/>
            </a:rPr>
            <a:t></a:t>
          </a:r>
          <a:endParaRPr lang="tr-TR" sz="2300" kern="1200" dirty="0"/>
        </a:p>
      </dsp:txBody>
      <dsp:txXfrm>
        <a:off x="1484269" y="1717308"/>
        <a:ext cx="1015610" cy="101561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dirty="0"/>
              <a:t>Resim eklemek için simgeye tıklayın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dirty="0"/>
              <a:t>Resim eklemek için simgeye tıklayın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dirty="0"/>
              <a:t>Resim eklemek için simgeye tıklayın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dirty="0"/>
              <a:t>Resim eklemek için simgeye tıklayın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 name="Resim 4" descr="nesne, ampul içeren bir resim&#10;&#10;Açıklama otomatik olarak oluşturuldu">
            <a:extLst>
              <a:ext uri="{FF2B5EF4-FFF2-40B4-BE49-F238E27FC236}">
                <a16:creationId xmlns:a16="http://schemas.microsoft.com/office/drawing/2014/main" id="{8DA3D741-04A7-4032-A900-9C7DB5265B50}"/>
              </a:ext>
            </a:extLst>
          </p:cNvPr>
          <p:cNvPicPr>
            <a:picLocks noChangeAspect="1"/>
          </p:cNvPicPr>
          <p:nvPr/>
        </p:nvPicPr>
        <p:blipFill>
          <a:blip r:embed="rId3"/>
          <a:stretch>
            <a:fillRect/>
          </a:stretch>
        </p:blipFill>
        <p:spPr>
          <a:xfrm>
            <a:off x="1845856" y="1527175"/>
            <a:ext cx="2472922"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6" name="Dikdörtgen 5">
            <a:extLst>
              <a:ext uri="{FF2B5EF4-FFF2-40B4-BE49-F238E27FC236}">
                <a16:creationId xmlns:a16="http://schemas.microsoft.com/office/drawing/2014/main" id="{41A4A9AB-A76F-498B-8ACA-D88B4E9F23DD}"/>
              </a:ext>
            </a:extLst>
          </p:cNvPr>
          <p:cNvSpPr/>
          <p:nvPr/>
        </p:nvSpPr>
        <p:spPr>
          <a:xfrm>
            <a:off x="2474618" y="5204695"/>
            <a:ext cx="1215397" cy="923330"/>
          </a:xfrm>
          <a:prstGeom prst="rect">
            <a:avLst/>
          </a:prstGeom>
          <a:noFill/>
        </p:spPr>
        <p:txBody>
          <a:bodyPr wrap="none" lIns="91440" tIns="45720" rIns="91440" bIns="45720">
            <a:spAutoFit/>
          </a:bodyPr>
          <a:lstStyle/>
          <a:p>
            <a:pPr algn="ctr"/>
            <a:r>
              <a:rPr lang="tr-TR" sz="5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B</a:t>
            </a:r>
            <a:r>
              <a:rPr lang="tr-TR" sz="5400" b="1" dirty="0">
                <a:ln w="9525">
                  <a:solidFill>
                    <a:schemeClr val="bg1"/>
                  </a:solidFill>
                  <a:prstDash val="solid"/>
                </a:ln>
                <a:effectLst>
                  <a:outerShdw blurRad="12700" dist="38100" dir="2700000" algn="tl" rotWithShape="0">
                    <a:schemeClr val="bg1">
                      <a:lumMod val="50000"/>
                    </a:schemeClr>
                  </a:outerShdw>
                </a:effectLst>
              </a:rPr>
              <a:t>E</a:t>
            </a:r>
            <a:r>
              <a:rPr lang="tr-TR" sz="5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E</a:t>
            </a:r>
            <a:endParaRPr lang="tr-TR" sz="54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81" name="Başlık 1">
            <a:extLst>
              <a:ext uri="{FF2B5EF4-FFF2-40B4-BE49-F238E27FC236}">
                <a16:creationId xmlns:a16="http://schemas.microsoft.com/office/drawing/2014/main" id="{0FD5B49A-70E1-4715-A7F6-44A08FF34AD4}"/>
              </a:ext>
            </a:extLst>
          </p:cNvPr>
          <p:cNvSpPr>
            <a:spLocks noGrp="1"/>
          </p:cNvSpPr>
          <p:nvPr>
            <p:ph type="ctrTitle"/>
          </p:nvPr>
        </p:nvSpPr>
        <p:spPr>
          <a:xfrm>
            <a:off x="4670676" y="6137964"/>
            <a:ext cx="2850648" cy="485775"/>
          </a:xfrm>
        </p:spPr>
        <p:txBody>
          <a:bodyPr>
            <a:normAutofit fontScale="90000"/>
          </a:bodyPr>
          <a:lstStyle/>
          <a:p>
            <a:r>
              <a:rPr lang="tr-TR" sz="4400" b="1" dirty="0"/>
              <a:t>our brand’S name AND LOGO</a:t>
            </a:r>
            <a:r>
              <a:rPr lang="tr-TR" sz="4400" dirty="0"/>
              <a:t/>
            </a:r>
            <a:br>
              <a:rPr lang="tr-TR" sz="4400" dirty="0"/>
            </a:br>
            <a:r>
              <a:rPr lang="tr-TR" sz="4400" dirty="0"/>
              <a:t/>
            </a:r>
            <a:br>
              <a:rPr lang="tr-TR" sz="4400" dirty="0"/>
            </a:br>
            <a:r>
              <a:rPr lang="tr-TR" sz="4400" dirty="0"/>
              <a:t/>
            </a:r>
            <a:br>
              <a:rPr lang="tr-TR" sz="4400" dirty="0"/>
            </a:br>
            <a:r>
              <a:rPr lang="tr-TR" sz="4400" dirty="0"/>
              <a:t/>
            </a:r>
            <a:br>
              <a:rPr lang="tr-TR" sz="4400" dirty="0"/>
            </a:br>
            <a:endParaRPr lang="tr-TR" sz="4400" dirty="0"/>
          </a:p>
        </p:txBody>
      </p:sp>
    </p:spTree>
    <p:extLst>
      <p:ext uri="{BB962C8B-B14F-4D97-AF65-F5344CB8AC3E}">
        <p14:creationId xmlns:p14="http://schemas.microsoft.com/office/powerpoint/2010/main" val="1296870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kıyafet, küçük, tablo, giyme içeren bir resim&#10;&#10;Açıklama otomatik olarak oluşturuldu">
            <a:extLst>
              <a:ext uri="{FF2B5EF4-FFF2-40B4-BE49-F238E27FC236}">
                <a16:creationId xmlns:a16="http://schemas.microsoft.com/office/drawing/2014/main" id="{0512EAF0-870A-4F1C-905A-88D27B042D37}"/>
              </a:ext>
            </a:extLst>
          </p:cNvPr>
          <p:cNvPicPr>
            <a:picLocks noGrp="1" noChangeAspect="1"/>
          </p:cNvPicPr>
          <p:nvPr>
            <p:ph idx="1"/>
          </p:nvPr>
        </p:nvPicPr>
        <p:blipFill>
          <a:blip r:embed="rId2"/>
          <a:stretch>
            <a:fillRect/>
          </a:stretch>
        </p:blipFill>
        <p:spPr>
          <a:xfrm>
            <a:off x="398216" y="1535315"/>
            <a:ext cx="5505127" cy="3541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23970FCC-9CC0-4ED0-B929-05CE5D116C95}"/>
              </a:ext>
            </a:extLst>
          </p:cNvPr>
          <p:cNvSpPr txBox="1"/>
          <p:nvPr/>
        </p:nvSpPr>
        <p:spPr>
          <a:xfrm>
            <a:off x="2245743" y="0"/>
            <a:ext cx="7315200" cy="1323439"/>
          </a:xfrm>
          <a:prstGeom prst="rect">
            <a:avLst/>
          </a:prstGeom>
          <a:noFill/>
        </p:spPr>
        <p:txBody>
          <a:bodyPr wrap="square" rtlCol="0">
            <a:spAutoFit/>
          </a:bodyPr>
          <a:lstStyle/>
          <a:p>
            <a:r>
              <a:rPr lang="en-US" sz="4800" dirty="0">
                <a:solidFill>
                  <a:srgbClr val="FFFF00"/>
                </a:solidFill>
              </a:rPr>
              <a:t>W</a:t>
            </a:r>
            <a:r>
              <a:rPr lang="tr-TR" sz="4800" dirty="0">
                <a:solidFill>
                  <a:srgbClr val="FFFF00"/>
                </a:solidFill>
              </a:rPr>
              <a:t>HY DO PEOPLE NEED IT </a:t>
            </a:r>
            <a:r>
              <a:rPr lang="en-US" sz="8000" b="1" dirty="0">
                <a:solidFill>
                  <a:srgbClr val="FFFF00"/>
                </a:solidFill>
              </a:rPr>
              <a:t>?</a:t>
            </a:r>
            <a:r>
              <a:rPr lang="tr-TR" sz="4800" dirty="0">
                <a:solidFill>
                  <a:srgbClr val="FFFF00"/>
                </a:solidFill>
              </a:rPr>
              <a:t> </a:t>
            </a:r>
          </a:p>
        </p:txBody>
      </p:sp>
      <p:sp>
        <p:nvSpPr>
          <p:cNvPr id="7" name="Metin kutusu 6">
            <a:extLst>
              <a:ext uri="{FF2B5EF4-FFF2-40B4-BE49-F238E27FC236}">
                <a16:creationId xmlns:a16="http://schemas.microsoft.com/office/drawing/2014/main" id="{D269D1BD-BB96-4816-8A23-FBEF07065367}"/>
              </a:ext>
            </a:extLst>
          </p:cNvPr>
          <p:cNvSpPr txBox="1"/>
          <p:nvPr/>
        </p:nvSpPr>
        <p:spPr>
          <a:xfrm>
            <a:off x="6089019" y="1413345"/>
            <a:ext cx="5704765" cy="3785652"/>
          </a:xfrm>
          <a:prstGeom prst="rect">
            <a:avLst/>
          </a:prstGeom>
          <a:noFill/>
        </p:spPr>
        <p:txBody>
          <a:bodyPr wrap="square" rtlCol="0">
            <a:spAutoFit/>
          </a:bodyPr>
          <a:lstStyle/>
          <a:p>
            <a:r>
              <a:rPr lang="en-US" sz="2000" dirty="0"/>
              <a:t>While the human foot constitutes 25% of the bones in our body, it consists of 33 joints and more than 100 soft tissue elements working together both structurally and functionally; It also includes ligaments, tendons, and muscles.</a:t>
            </a:r>
          </a:p>
          <a:p>
            <a:endParaRPr lang="en-US" sz="2000" b="1" dirty="0"/>
          </a:p>
          <a:p>
            <a:r>
              <a:rPr lang="en-US" sz="2000" dirty="0"/>
              <a:t>Studies have found that a person takes an average of 5000 to 10,000 steps per day. With this mobility, the ankle has a high injury risk rate of 15% - 25% among all injuries in our body. In addition, individuals with structural imbalances are much more likely to injure and severity of injury than healthy individuals.</a:t>
            </a:r>
            <a:endParaRPr lang="tr-TR" sz="2000" dirty="0"/>
          </a:p>
        </p:txBody>
      </p:sp>
      <p:sp>
        <p:nvSpPr>
          <p:cNvPr id="8" name="Dikdörtgen 7">
            <a:extLst>
              <a:ext uri="{FF2B5EF4-FFF2-40B4-BE49-F238E27FC236}">
                <a16:creationId xmlns:a16="http://schemas.microsoft.com/office/drawing/2014/main" id="{9B3B1513-6772-4DC8-B194-C43981E6DCFF}"/>
              </a:ext>
            </a:extLst>
          </p:cNvPr>
          <p:cNvSpPr/>
          <p:nvPr/>
        </p:nvSpPr>
        <p:spPr>
          <a:xfrm>
            <a:off x="358375" y="4934652"/>
            <a:ext cx="5584807" cy="163121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10000" b="1" spc="50" dirty="0">
                <a:ln w="9525" cmpd="sng">
                  <a:solidFill>
                    <a:schemeClr val="accent1"/>
                  </a:solidFill>
                  <a:prstDash val="solid"/>
                </a:ln>
                <a:solidFill>
                  <a:srgbClr val="70AD47">
                    <a:tint val="1000"/>
                  </a:srgbClr>
                </a:solidFill>
                <a:effectLst>
                  <a:glow rad="38100">
                    <a:schemeClr val="accent1">
                      <a:alpha val="40000"/>
                    </a:schemeClr>
                  </a:glow>
                </a:effectLst>
              </a:rPr>
              <a:t>STAY UP!</a:t>
            </a:r>
          </a:p>
        </p:txBody>
      </p:sp>
    </p:spTree>
    <p:extLst>
      <p:ext uri="{BB962C8B-B14F-4D97-AF65-F5344CB8AC3E}">
        <p14:creationId xmlns:p14="http://schemas.microsoft.com/office/powerpoint/2010/main" val="3059523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6A7524-15E2-4CC7-92E9-C12D4451DF22}"/>
              </a:ext>
            </a:extLst>
          </p:cNvPr>
          <p:cNvSpPr>
            <a:spLocks noGrp="1"/>
          </p:cNvSpPr>
          <p:nvPr>
            <p:ph type="title"/>
          </p:nvPr>
        </p:nvSpPr>
        <p:spPr/>
        <p:txBody>
          <a:bodyPr>
            <a:normAutofit/>
          </a:bodyPr>
          <a:lstStyle/>
          <a:p>
            <a:r>
              <a:rPr lang="tr-TR" sz="3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Another</a:t>
            </a:r>
            <a:r>
              <a:rPr lang="tr-TR" sz="3000" b="1" i="0"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example for </a:t>
            </a:r>
            <a:r>
              <a:rPr lang="tr-TR" sz="3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p</a:t>
            </a:r>
            <a:r>
              <a:rPr lang="en-US" sz="3000" b="1" i="0"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ersonal software;</a:t>
            </a:r>
            <a:r>
              <a:rPr lang="tr-TR" sz="3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a:r>
            <a:br>
              <a:rPr lang="tr-TR" sz="3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br>
            <a:endParaRPr lang="tr-TR" sz="3000" dirty="0"/>
          </a:p>
        </p:txBody>
      </p:sp>
      <p:sp>
        <p:nvSpPr>
          <p:cNvPr id="3" name="İçerik Yer Tutucusu 2">
            <a:extLst>
              <a:ext uri="{FF2B5EF4-FFF2-40B4-BE49-F238E27FC236}">
                <a16:creationId xmlns:a16="http://schemas.microsoft.com/office/drawing/2014/main" id="{31C8EEDB-03E4-4A71-B6C8-3FFF52AD15EA}"/>
              </a:ext>
            </a:extLst>
          </p:cNvPr>
          <p:cNvSpPr>
            <a:spLocks noGrp="1"/>
          </p:cNvSpPr>
          <p:nvPr>
            <p:ph idx="1"/>
          </p:nvPr>
        </p:nvSpPr>
        <p:spPr/>
        <p:txBody>
          <a:bodyPr>
            <a:normAutofit/>
          </a:bodyPr>
          <a:lstStyle/>
          <a:p>
            <a:pPr marL="0" indent="0">
              <a:buNone/>
            </a:pPr>
            <a:r>
              <a:rPr lang="tr-TR" b="1" dirty="0"/>
              <a:t>Personalized cars.</a:t>
            </a:r>
          </a:p>
          <a:p>
            <a:pPr marL="0" indent="0">
              <a:buNone/>
            </a:pPr>
            <a:r>
              <a:rPr lang="en-US" sz="2000" dirty="0"/>
              <a:t>If a customer wants to create a comfort zone by giving commands to his car, we produce special software for him. The thing is, you can open the car windows, close the door or turn on the music with a voice command. Or they can have an automatic driving mode by following the lanes on the road with our software.</a:t>
            </a:r>
            <a:endParaRPr lang="tr-TR" sz="2000" dirty="0"/>
          </a:p>
        </p:txBody>
      </p:sp>
    </p:spTree>
    <p:extLst>
      <p:ext uri="{BB962C8B-B14F-4D97-AF65-F5344CB8AC3E}">
        <p14:creationId xmlns:p14="http://schemas.microsoft.com/office/powerpoint/2010/main" val="3549066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084" y="92341"/>
            <a:ext cx="8335538" cy="2343477"/>
          </a:xfrm>
          <a:prstGeom prst="rect">
            <a:avLst/>
          </a:prstGeom>
          <a:ln>
            <a:noFill/>
          </a:ln>
          <a:effectLst>
            <a:softEdge rad="112500"/>
          </a:effectLst>
        </p:spPr>
      </p:pic>
      <p:sp>
        <p:nvSpPr>
          <p:cNvPr id="7" name="Metin kutusu 6"/>
          <p:cNvSpPr txBox="1"/>
          <p:nvPr/>
        </p:nvSpPr>
        <p:spPr>
          <a:xfrm>
            <a:off x="1502229" y="2612571"/>
            <a:ext cx="9588137" cy="3693319"/>
          </a:xfrm>
          <a:prstGeom prst="rect">
            <a:avLst/>
          </a:prstGeom>
          <a:noFill/>
        </p:spPr>
        <p:txBody>
          <a:bodyPr wrap="square" rtlCol="0">
            <a:spAutoFit/>
          </a:bodyPr>
          <a:lstStyle/>
          <a:p>
            <a:r>
              <a:rPr lang="en-US" dirty="0"/>
              <a:t>Why do we see ourselves as a monopoly on this issue</a:t>
            </a:r>
            <a:r>
              <a:rPr lang="en-US" dirty="0" smtClean="0"/>
              <a:t>?</a:t>
            </a:r>
            <a:endParaRPr lang="tr-TR" dirty="0" smtClean="0"/>
          </a:p>
          <a:p>
            <a:r>
              <a:rPr lang="en-US" dirty="0"/>
              <a:t>Nowadays, as the price factor plays an important role, software developers save both time and money compared to software development by choosing to buy software that they can sell more productively</a:t>
            </a:r>
            <a:r>
              <a:rPr lang="en-US" dirty="0" smtClean="0"/>
              <a:t>.</a:t>
            </a:r>
            <a:r>
              <a:rPr lang="tr-TR" dirty="0" smtClean="0"/>
              <a:t> </a:t>
            </a:r>
            <a:r>
              <a:rPr lang="en-US" dirty="0"/>
              <a:t>But we made a new start by producing 100% domestic software. The taste of eating what it produces or makes is different. We know that.</a:t>
            </a:r>
          </a:p>
          <a:p>
            <a:r>
              <a:rPr lang="tr-TR" dirty="0" smtClean="0"/>
              <a:t>-</a:t>
            </a:r>
            <a:r>
              <a:rPr lang="en-US" dirty="0" smtClean="0"/>
              <a:t>Ability </a:t>
            </a:r>
            <a:r>
              <a:rPr lang="en-US" dirty="0"/>
              <a:t>to restore software</a:t>
            </a:r>
          </a:p>
          <a:p>
            <a:r>
              <a:rPr lang="tr-TR" dirty="0" smtClean="0"/>
              <a:t>-</a:t>
            </a:r>
            <a:r>
              <a:rPr lang="en-US" dirty="0" smtClean="0"/>
              <a:t>3 </a:t>
            </a:r>
            <a:r>
              <a:rPr lang="en-US" dirty="0"/>
              <a:t>years warranty</a:t>
            </a:r>
          </a:p>
          <a:p>
            <a:r>
              <a:rPr lang="tr-TR" dirty="0" smtClean="0"/>
              <a:t>-</a:t>
            </a:r>
            <a:r>
              <a:rPr lang="en-US" dirty="0" smtClean="0"/>
              <a:t>Refund </a:t>
            </a:r>
            <a:r>
              <a:rPr lang="en-US" dirty="0"/>
              <a:t>within 15 days</a:t>
            </a:r>
          </a:p>
          <a:p>
            <a:r>
              <a:rPr lang="tr-TR" dirty="0" smtClean="0"/>
              <a:t>-</a:t>
            </a:r>
            <a:r>
              <a:rPr lang="en-US" dirty="0" smtClean="0"/>
              <a:t>Insurance </a:t>
            </a:r>
            <a:r>
              <a:rPr lang="en-US" dirty="0"/>
              <a:t>does not change</a:t>
            </a:r>
          </a:p>
          <a:p>
            <a:r>
              <a:rPr lang="tr-TR" dirty="0" smtClean="0"/>
              <a:t>-</a:t>
            </a:r>
            <a:r>
              <a:rPr lang="en-US" dirty="0" smtClean="0"/>
              <a:t>End </a:t>
            </a:r>
            <a:r>
              <a:rPr lang="en-US" dirty="0"/>
              <a:t>time between 1 and 1.5 hours</a:t>
            </a:r>
          </a:p>
          <a:p>
            <a:r>
              <a:rPr lang="tr-TR" dirty="0" smtClean="0"/>
              <a:t>-</a:t>
            </a:r>
            <a:r>
              <a:rPr lang="en-US" dirty="0" smtClean="0"/>
              <a:t>No </a:t>
            </a:r>
            <a:r>
              <a:rPr lang="en-US" dirty="0"/>
              <a:t>problems with the warranty of the car</a:t>
            </a:r>
          </a:p>
          <a:p>
            <a:r>
              <a:rPr lang="tr-TR" dirty="0" smtClean="0"/>
              <a:t>-</a:t>
            </a:r>
            <a:r>
              <a:rPr lang="en-US" dirty="0" smtClean="0"/>
              <a:t>Professionalism </a:t>
            </a:r>
            <a:r>
              <a:rPr lang="en-US" dirty="0"/>
              <a:t>and 7/4 customer support</a:t>
            </a:r>
            <a:endParaRPr lang="tr-TR" dirty="0" smtClean="0"/>
          </a:p>
          <a:p>
            <a:endParaRPr lang="tr-TR" dirty="0" smtClean="0"/>
          </a:p>
        </p:txBody>
      </p:sp>
    </p:spTree>
    <p:extLst>
      <p:ext uri="{BB962C8B-B14F-4D97-AF65-F5344CB8AC3E}">
        <p14:creationId xmlns:p14="http://schemas.microsoft.com/office/powerpoint/2010/main" val="4041080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191E97-1955-4141-A772-DAED6199E5DF}"/>
              </a:ext>
            </a:extLst>
          </p:cNvPr>
          <p:cNvSpPr>
            <a:spLocks noGrp="1"/>
          </p:cNvSpPr>
          <p:nvPr>
            <p:ph type="title"/>
          </p:nvPr>
        </p:nvSpPr>
        <p:spPr/>
        <p:txBody>
          <a:bodyPr/>
          <a:lstStyle/>
          <a:p>
            <a:r>
              <a:rPr lang="en-US" dirty="0">
                <a:solidFill>
                  <a:srgbClr val="FFFF00"/>
                </a:solidFill>
              </a:rPr>
              <a:t>Software for factories and companies;</a:t>
            </a:r>
            <a:br>
              <a:rPr lang="en-US" dirty="0">
                <a:solidFill>
                  <a:srgbClr val="FFFF00"/>
                </a:solidFill>
              </a:rPr>
            </a:br>
            <a:endParaRPr lang="tr-TR" dirty="0">
              <a:solidFill>
                <a:srgbClr val="FFFF00"/>
              </a:solidFill>
            </a:endParaRPr>
          </a:p>
        </p:txBody>
      </p:sp>
      <p:sp>
        <p:nvSpPr>
          <p:cNvPr id="3" name="İçerik Yer Tutucusu 2">
            <a:extLst>
              <a:ext uri="{FF2B5EF4-FFF2-40B4-BE49-F238E27FC236}">
                <a16:creationId xmlns:a16="http://schemas.microsoft.com/office/drawing/2014/main" id="{7A8A184C-6794-4018-9BB7-67124F02537F}"/>
              </a:ext>
            </a:extLst>
          </p:cNvPr>
          <p:cNvSpPr>
            <a:spLocks noGrp="1"/>
          </p:cNvSpPr>
          <p:nvPr>
            <p:ph idx="1"/>
          </p:nvPr>
        </p:nvSpPr>
        <p:spPr>
          <a:xfrm>
            <a:off x="1141413" y="2249487"/>
            <a:ext cx="6293058" cy="3541714"/>
          </a:xfrm>
        </p:spPr>
        <p:txBody>
          <a:bodyPr>
            <a:normAutofit/>
          </a:bodyPr>
          <a:lstStyle/>
          <a:p>
            <a:endParaRPr lang="en-US" sz="2000" b="1"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Information system, security, and artificial intelligence software for a company or factory.</a:t>
            </a:r>
          </a:p>
          <a:p>
            <a:pPr marL="0" indent="0">
              <a:buNone/>
            </a:pPr>
            <a:r>
              <a:rPr lang="en-US" sz="2000" dirty="0">
                <a:latin typeface="Times New Roman" panose="02020603050405020304" pitchFamily="18" charset="0"/>
                <a:cs typeface="Times New Roman" panose="02020603050405020304" pitchFamily="18" charset="0"/>
              </a:rPr>
              <a:t>For example, a factory needs software to monitor </a:t>
            </a:r>
            <a:r>
              <a:rPr lang="tr-TR" sz="2000" dirty="0">
                <a:latin typeface="Times New Roman" panose="02020603050405020304" pitchFamily="18" charset="0"/>
                <a:cs typeface="Times New Roman" panose="02020603050405020304" pitchFamily="18" charset="0"/>
              </a:rPr>
              <a:t>workers</a:t>
            </a:r>
            <a:r>
              <a:rPr lang="en-US" sz="2000" dirty="0">
                <a:latin typeface="Times New Roman" panose="02020603050405020304" pitchFamily="18" charset="0"/>
                <a:cs typeface="Times New Roman" panose="02020603050405020304" pitchFamily="18" charset="0"/>
              </a:rPr>
              <a:t>. With an artificial intelligence system that detects orange work vests, we aim to calculate the movements of the </a:t>
            </a:r>
            <a:r>
              <a:rPr lang="tr-TR" sz="2000" dirty="0">
                <a:latin typeface="Times New Roman" panose="02020603050405020304" pitchFamily="18" charset="0"/>
                <a:cs typeface="Times New Roman" panose="02020603050405020304" pitchFamily="18" charset="0"/>
              </a:rPr>
              <a:t>workers</a:t>
            </a:r>
            <a:r>
              <a:rPr lang="en-US" sz="2000" dirty="0">
                <a:latin typeface="Times New Roman" panose="02020603050405020304" pitchFamily="18" charset="0"/>
                <a:cs typeface="Times New Roman" panose="02020603050405020304" pitchFamily="18" charset="0"/>
              </a:rPr>
              <a:t>, their entrance to the factory, the time they stand still.</a:t>
            </a:r>
            <a:endParaRPr lang="tr-TR" sz="2000" dirty="0">
              <a:latin typeface="Times New Roman" panose="02020603050405020304" pitchFamily="18" charset="0"/>
              <a:cs typeface="Times New Roman" panose="02020603050405020304" pitchFamily="18" charset="0"/>
            </a:endParaRPr>
          </a:p>
        </p:txBody>
      </p:sp>
      <p:pic>
        <p:nvPicPr>
          <p:cNvPr id="1026" name="Picture 2" descr="İkaz Yeleği (Turuncu) En Uygun Fiyatlarla | İş Güvenlik Marketi">
            <a:extLst>
              <a:ext uri="{FF2B5EF4-FFF2-40B4-BE49-F238E27FC236}">
                <a16:creationId xmlns:a16="http://schemas.microsoft.com/office/drawing/2014/main" id="{CD67217D-4B95-4689-8B68-82044E1825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77" t="2970" r="8806" b="2339"/>
          <a:stretch/>
        </p:blipFill>
        <p:spPr bwMode="auto">
          <a:xfrm>
            <a:off x="7807568" y="2451795"/>
            <a:ext cx="2972556" cy="31370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708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52BB82-7341-4A3A-8577-3EE80432A093}"/>
              </a:ext>
            </a:extLst>
          </p:cNvPr>
          <p:cNvSpPr>
            <a:spLocks noGrp="1"/>
          </p:cNvSpPr>
          <p:nvPr>
            <p:ph type="title"/>
          </p:nvPr>
        </p:nvSpPr>
        <p:spPr/>
        <p:txBody>
          <a:bodyPr/>
          <a:lstStyle/>
          <a:p>
            <a:r>
              <a:rPr lang="tr-TR" dirty="0">
                <a:solidFill>
                  <a:srgbClr val="FFFF00"/>
                </a:solidFill>
              </a:rPr>
              <a:t>HOW WILL WE DO IT </a:t>
            </a:r>
            <a:r>
              <a:rPr lang="en-US" sz="3600" b="1" dirty="0">
                <a:solidFill>
                  <a:srgbClr val="FFFF00"/>
                </a:solidFill>
              </a:rPr>
              <a:t>?</a:t>
            </a:r>
            <a:endParaRPr lang="tr-TR" dirty="0">
              <a:solidFill>
                <a:srgbClr val="FFFF00"/>
              </a:solidFill>
            </a:endParaRPr>
          </a:p>
        </p:txBody>
      </p:sp>
      <p:sp>
        <p:nvSpPr>
          <p:cNvPr id="3" name="İçerik Yer Tutucusu 2">
            <a:extLst>
              <a:ext uri="{FF2B5EF4-FFF2-40B4-BE49-F238E27FC236}">
                <a16:creationId xmlns:a16="http://schemas.microsoft.com/office/drawing/2014/main" id="{067CF374-7467-404B-9A1C-8E866697DC8F}"/>
              </a:ext>
            </a:extLst>
          </p:cNvPr>
          <p:cNvSpPr>
            <a:spLocks noGrp="1"/>
          </p:cNvSpPr>
          <p:nvPr>
            <p:ph idx="1"/>
          </p:nvPr>
        </p:nvSpPr>
        <p:spPr/>
        <p:txBody>
          <a:bodyPr/>
          <a:lstStyle/>
          <a:p>
            <a:pPr marL="0" indent="0">
              <a:buNone/>
            </a:pPr>
            <a:r>
              <a:rPr lang="tr-TR" b="1" dirty="0"/>
              <a:t>Image-processing artificial intelligence</a:t>
            </a:r>
          </a:p>
          <a:p>
            <a:pPr marL="0" indent="0">
              <a:buNone/>
            </a:pPr>
            <a:r>
              <a:rPr lang="en-US" sz="2000" dirty="0"/>
              <a:t>The software we have developed detects the workers wearing orange vests using the image from the cameras in the factory. The movements of the workers in this image are recorded and data is obtained. These data are processed and interpreted and the difference between the work that workers have to do and what they do can be determined. These company managers can monitor the productivity of the workers.</a:t>
            </a:r>
            <a:endParaRPr lang="tr-TR" sz="2000" dirty="0"/>
          </a:p>
        </p:txBody>
      </p:sp>
    </p:spTree>
    <p:extLst>
      <p:ext uri="{BB962C8B-B14F-4D97-AF65-F5344CB8AC3E}">
        <p14:creationId xmlns:p14="http://schemas.microsoft.com/office/powerpoint/2010/main" val="1194816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6B922C-5BA7-4973-B12F-71A509E4BF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96D34D8D-9EE9-4659-8C22-7551A95F96F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3" name="Group 12">
              <a:extLst>
                <a:ext uri="{FF2B5EF4-FFF2-40B4-BE49-F238E27FC236}">
                  <a16:creationId xmlns:a16="http://schemas.microsoft.com/office/drawing/2014/main" id="{3CA93C16-1147-4EB3-B4E7-3C43102494D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5" name="Rectangle 5">
                <a:extLst>
                  <a:ext uri="{FF2B5EF4-FFF2-40B4-BE49-F238E27FC236}">
                    <a16:creationId xmlns:a16="http://schemas.microsoft.com/office/drawing/2014/main" id="{C4779968-92AF-4B85-8C27-EBBFE1D6990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2C43E18D-7024-4F17-A664-E23BFBC12B7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7">
                <a:extLst>
                  <a:ext uri="{FF2B5EF4-FFF2-40B4-BE49-F238E27FC236}">
                    <a16:creationId xmlns:a16="http://schemas.microsoft.com/office/drawing/2014/main" id="{CA2ACEBA-081B-4B0B-AFB1-C596B834FDA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8">
                <a:extLst>
                  <a:ext uri="{FF2B5EF4-FFF2-40B4-BE49-F238E27FC236}">
                    <a16:creationId xmlns:a16="http://schemas.microsoft.com/office/drawing/2014/main" id="{2AFBB163-514B-493A-983F-8BE96848F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9">
                <a:extLst>
                  <a:ext uri="{FF2B5EF4-FFF2-40B4-BE49-F238E27FC236}">
                    <a16:creationId xmlns:a16="http://schemas.microsoft.com/office/drawing/2014/main" id="{7720326C-7DB1-4745-9015-3FA6990855B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0">
                <a:extLst>
                  <a:ext uri="{FF2B5EF4-FFF2-40B4-BE49-F238E27FC236}">
                    <a16:creationId xmlns:a16="http://schemas.microsoft.com/office/drawing/2014/main" id="{01D5FBDC-A284-440B-8D5F-84287B0A25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1">
                <a:extLst>
                  <a:ext uri="{FF2B5EF4-FFF2-40B4-BE49-F238E27FC236}">
                    <a16:creationId xmlns:a16="http://schemas.microsoft.com/office/drawing/2014/main" id="{517CE611-1CB0-442B-8998-98487209B0E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2">
                <a:extLst>
                  <a:ext uri="{FF2B5EF4-FFF2-40B4-BE49-F238E27FC236}">
                    <a16:creationId xmlns:a16="http://schemas.microsoft.com/office/drawing/2014/main" id="{EF0F0E46-9222-4FCF-A79E-9B4953C6F07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3">
                <a:extLst>
                  <a:ext uri="{FF2B5EF4-FFF2-40B4-BE49-F238E27FC236}">
                    <a16:creationId xmlns:a16="http://schemas.microsoft.com/office/drawing/2014/main" id="{371A87C3-0804-4AB9-8EAD-FBFF597ED82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4">
                <a:extLst>
                  <a:ext uri="{FF2B5EF4-FFF2-40B4-BE49-F238E27FC236}">
                    <a16:creationId xmlns:a16="http://schemas.microsoft.com/office/drawing/2014/main" id="{89F39433-8BC3-48D6-B705-F951DBDAAB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5">
                <a:extLst>
                  <a:ext uri="{FF2B5EF4-FFF2-40B4-BE49-F238E27FC236}">
                    <a16:creationId xmlns:a16="http://schemas.microsoft.com/office/drawing/2014/main" id="{AE671C9D-E91C-4143-A422-273B2F53F69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Line 16">
                <a:extLst>
                  <a:ext uri="{FF2B5EF4-FFF2-40B4-BE49-F238E27FC236}">
                    <a16:creationId xmlns:a16="http://schemas.microsoft.com/office/drawing/2014/main" id="{83A72EA3-8833-41C6-9333-6A04C1C08DF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2C0D7AAB-DC9C-4B37-A50E-A7185DE92E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8">
                <a:extLst>
                  <a:ext uri="{FF2B5EF4-FFF2-40B4-BE49-F238E27FC236}">
                    <a16:creationId xmlns:a16="http://schemas.microsoft.com/office/drawing/2014/main" id="{6E7D9D6B-3455-4363-934B-FA2D6829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9">
                <a:extLst>
                  <a:ext uri="{FF2B5EF4-FFF2-40B4-BE49-F238E27FC236}">
                    <a16:creationId xmlns:a16="http://schemas.microsoft.com/office/drawing/2014/main" id="{FFFFCA54-2217-4DAE-B791-4A6CA7DE0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0">
                <a:extLst>
                  <a:ext uri="{FF2B5EF4-FFF2-40B4-BE49-F238E27FC236}">
                    <a16:creationId xmlns:a16="http://schemas.microsoft.com/office/drawing/2014/main" id="{BAE43BA5-C104-4FBB-B1C6-C210D3CC532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Rectangle 21">
                <a:extLst>
                  <a:ext uri="{FF2B5EF4-FFF2-40B4-BE49-F238E27FC236}">
                    <a16:creationId xmlns:a16="http://schemas.microsoft.com/office/drawing/2014/main" id="{3BDB2330-DF01-460D-83FB-00C37965CD5A}"/>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51261093-9B7F-4406-B2F8-0F5BE7676A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3">
                <a:extLst>
                  <a:ext uri="{FF2B5EF4-FFF2-40B4-BE49-F238E27FC236}">
                    <a16:creationId xmlns:a16="http://schemas.microsoft.com/office/drawing/2014/main" id="{9971E195-2AB6-4CB6-9BD7-A8407B5C809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4">
                <a:extLst>
                  <a:ext uri="{FF2B5EF4-FFF2-40B4-BE49-F238E27FC236}">
                    <a16:creationId xmlns:a16="http://schemas.microsoft.com/office/drawing/2014/main" id="{A3D843E7-8A86-4676-9C98-DECE0DFF67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5">
                <a:extLst>
                  <a:ext uri="{FF2B5EF4-FFF2-40B4-BE49-F238E27FC236}">
                    <a16:creationId xmlns:a16="http://schemas.microsoft.com/office/drawing/2014/main" id="{FAF42817-AB3E-40FA-997F-EAC1411F465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6">
                <a:extLst>
                  <a:ext uri="{FF2B5EF4-FFF2-40B4-BE49-F238E27FC236}">
                    <a16:creationId xmlns:a16="http://schemas.microsoft.com/office/drawing/2014/main" id="{50ED3298-A6DC-4825-93B1-68DB8CB629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7">
                <a:extLst>
                  <a:ext uri="{FF2B5EF4-FFF2-40B4-BE49-F238E27FC236}">
                    <a16:creationId xmlns:a16="http://schemas.microsoft.com/office/drawing/2014/main" id="{2B951778-3B6B-4BB9-9D89-2ED650C820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8">
                <a:extLst>
                  <a:ext uri="{FF2B5EF4-FFF2-40B4-BE49-F238E27FC236}">
                    <a16:creationId xmlns:a16="http://schemas.microsoft.com/office/drawing/2014/main" id="{8F3ED9A8-A83F-463A-8C2E-E83977D9A9C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29">
                <a:extLst>
                  <a:ext uri="{FF2B5EF4-FFF2-40B4-BE49-F238E27FC236}">
                    <a16:creationId xmlns:a16="http://schemas.microsoft.com/office/drawing/2014/main" id="{9A0C113E-781D-4083-86C0-EC936092D2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30">
                <a:extLst>
                  <a:ext uri="{FF2B5EF4-FFF2-40B4-BE49-F238E27FC236}">
                    <a16:creationId xmlns:a16="http://schemas.microsoft.com/office/drawing/2014/main" id="{B63D60EF-1E99-4D4C-BF11-AAF8ABEB86E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31">
                <a:extLst>
                  <a:ext uri="{FF2B5EF4-FFF2-40B4-BE49-F238E27FC236}">
                    <a16:creationId xmlns:a16="http://schemas.microsoft.com/office/drawing/2014/main" id="{50403E41-7079-49EA-8D0B-4F678552D9B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E3B2C458-4D37-49A0-A94E-D516E05C3CC4}"/>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5" name="Freeform 32">
                <a:extLst>
                  <a:ext uri="{FF2B5EF4-FFF2-40B4-BE49-F238E27FC236}">
                    <a16:creationId xmlns:a16="http://schemas.microsoft.com/office/drawing/2014/main" id="{C1B10016-E0C4-4526-A466-9911541D26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33">
                <a:extLst>
                  <a:ext uri="{FF2B5EF4-FFF2-40B4-BE49-F238E27FC236}">
                    <a16:creationId xmlns:a16="http://schemas.microsoft.com/office/drawing/2014/main" id="{D574C3F0-FC2B-43A3-94B2-75D305FBF7D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34">
                <a:extLst>
                  <a:ext uri="{FF2B5EF4-FFF2-40B4-BE49-F238E27FC236}">
                    <a16:creationId xmlns:a16="http://schemas.microsoft.com/office/drawing/2014/main" id="{D92A5F66-F404-433B-BDBE-5E0DFF40D65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35">
                <a:extLst>
                  <a:ext uri="{FF2B5EF4-FFF2-40B4-BE49-F238E27FC236}">
                    <a16:creationId xmlns:a16="http://schemas.microsoft.com/office/drawing/2014/main" id="{0A0BDF81-64CC-431D-81B1-A21938C054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36">
                <a:extLst>
                  <a:ext uri="{FF2B5EF4-FFF2-40B4-BE49-F238E27FC236}">
                    <a16:creationId xmlns:a16="http://schemas.microsoft.com/office/drawing/2014/main" id="{42871530-50EC-42C2-879A-AE8154DADC0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7">
                <a:extLst>
                  <a:ext uri="{FF2B5EF4-FFF2-40B4-BE49-F238E27FC236}">
                    <a16:creationId xmlns:a16="http://schemas.microsoft.com/office/drawing/2014/main" id="{53AF2F2A-B148-4906-B90D-6E22239784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8">
                <a:extLst>
                  <a:ext uri="{FF2B5EF4-FFF2-40B4-BE49-F238E27FC236}">
                    <a16:creationId xmlns:a16="http://schemas.microsoft.com/office/drawing/2014/main" id="{9A79EAA4-6F5D-4A2C-B688-CD29C2217C0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39">
                <a:extLst>
                  <a:ext uri="{FF2B5EF4-FFF2-40B4-BE49-F238E27FC236}">
                    <a16:creationId xmlns:a16="http://schemas.microsoft.com/office/drawing/2014/main" id="{B9CE5833-22CF-4408-9338-4B7749FEA3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40">
                <a:extLst>
                  <a:ext uri="{FF2B5EF4-FFF2-40B4-BE49-F238E27FC236}">
                    <a16:creationId xmlns:a16="http://schemas.microsoft.com/office/drawing/2014/main" id="{316A985A-7ADD-4BEE-A7B6-E5B49E1839E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Rectangle 41">
                <a:extLst>
                  <a:ext uri="{FF2B5EF4-FFF2-40B4-BE49-F238E27FC236}">
                    <a16:creationId xmlns:a16="http://schemas.microsoft.com/office/drawing/2014/main" id="{352CFA3F-5CFE-412E-9196-C966F34579D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53" name="Picture 2">
            <a:extLst>
              <a:ext uri="{FF2B5EF4-FFF2-40B4-BE49-F238E27FC236}">
                <a16:creationId xmlns:a16="http://schemas.microsoft.com/office/drawing/2014/main" id="{2FB01CCF-839B-4126-9BF9-132C64D8A1A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55" name="Round Diagonal Corner Rectangle 6">
            <a:extLst>
              <a:ext uri="{FF2B5EF4-FFF2-40B4-BE49-F238E27FC236}">
                <a16:creationId xmlns:a16="http://schemas.microsoft.com/office/drawing/2014/main" id="{F2B1468C-8227-4785-8776-7BDBDDF08F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Resim 4" descr="adam, kişi, gözlük, bakarken içeren bir resim&#10;&#10;Açıklama otomatik olarak oluşturuldu">
            <a:extLst>
              <a:ext uri="{FF2B5EF4-FFF2-40B4-BE49-F238E27FC236}">
                <a16:creationId xmlns:a16="http://schemas.microsoft.com/office/drawing/2014/main" id="{423D2634-A9E7-419C-BEBC-3E7DCEC4A637}"/>
              </a:ext>
            </a:extLst>
          </p:cNvPr>
          <p:cNvPicPr>
            <a:picLocks noChangeAspect="1"/>
          </p:cNvPicPr>
          <p:nvPr/>
        </p:nvPicPr>
        <p:blipFill rotWithShape="1">
          <a:blip r:embed="rId3"/>
          <a:srcRect l="-430" t="-4717" r="430" b="28725"/>
          <a:stretch/>
        </p:blipFill>
        <p:spPr>
          <a:xfrm>
            <a:off x="1255904" y="1137621"/>
            <a:ext cx="2865930" cy="4577297"/>
          </a:xfrm>
          <a:prstGeom prst="rect">
            <a:avLst/>
          </a:prstGeom>
        </p:spPr>
      </p:pic>
      <p:sp>
        <p:nvSpPr>
          <p:cNvPr id="3" name="İçerik Yer Tutucusu 2">
            <a:extLst>
              <a:ext uri="{FF2B5EF4-FFF2-40B4-BE49-F238E27FC236}">
                <a16:creationId xmlns:a16="http://schemas.microsoft.com/office/drawing/2014/main" id="{934EB77D-36A9-41CA-852B-BF0D4B28FEA8}"/>
              </a:ext>
            </a:extLst>
          </p:cNvPr>
          <p:cNvSpPr>
            <a:spLocks noGrp="1"/>
          </p:cNvSpPr>
          <p:nvPr>
            <p:ph idx="1"/>
          </p:nvPr>
        </p:nvSpPr>
        <p:spPr>
          <a:xfrm>
            <a:off x="5128643" y="2249487"/>
            <a:ext cx="6188402" cy="3541714"/>
          </a:xfrm>
        </p:spPr>
        <p:txBody>
          <a:bodyPr>
            <a:normAutofit/>
          </a:bodyPr>
          <a:lstStyle/>
          <a:p>
            <a:pPr>
              <a:lnSpc>
                <a:spcPct val="110000"/>
              </a:lnSpc>
            </a:pPr>
            <a:r>
              <a:rPr lang="en-US" dirty="0">
                <a:solidFill>
                  <a:srgbClr val="FFFFFF"/>
                </a:solidFill>
              </a:rPr>
              <a:t>Burak Kayataş was born in 1999 in Istanbul.</a:t>
            </a:r>
          </a:p>
          <a:p>
            <a:pPr>
              <a:lnSpc>
                <a:spcPct val="110000"/>
              </a:lnSpc>
            </a:pPr>
            <a:endParaRPr lang="en-US" dirty="0">
              <a:solidFill>
                <a:srgbClr val="FFFFFF"/>
              </a:solidFill>
            </a:endParaRPr>
          </a:p>
          <a:p>
            <a:pPr>
              <a:lnSpc>
                <a:spcPct val="110000"/>
              </a:lnSpc>
            </a:pPr>
            <a:r>
              <a:rPr lang="en-US" dirty="0">
                <a:solidFill>
                  <a:srgbClr val="FFFFFF"/>
                </a:solidFill>
              </a:rPr>
              <a:t>He finished Secondary and High School in Istanbul.</a:t>
            </a:r>
          </a:p>
          <a:p>
            <a:pPr>
              <a:lnSpc>
                <a:spcPct val="110000"/>
              </a:lnSpc>
            </a:pPr>
            <a:endParaRPr lang="en-US" dirty="0">
              <a:solidFill>
                <a:srgbClr val="FFFFFF"/>
              </a:solidFill>
            </a:endParaRPr>
          </a:p>
          <a:p>
            <a:pPr>
              <a:lnSpc>
                <a:spcPct val="110000"/>
              </a:lnSpc>
            </a:pPr>
            <a:r>
              <a:rPr lang="en-US" dirty="0">
                <a:solidFill>
                  <a:srgbClr val="FFFFFF"/>
                </a:solidFill>
              </a:rPr>
              <a:t>He is currently studying Management Information Systems at Sakarya University.</a:t>
            </a:r>
            <a:endParaRPr lang="tr-TR" dirty="0">
              <a:solidFill>
                <a:srgbClr val="FFFFFF"/>
              </a:solidFill>
            </a:endParaRPr>
          </a:p>
        </p:txBody>
      </p:sp>
      <p:sp>
        <p:nvSpPr>
          <p:cNvPr id="6" name="Metin kutusu 5">
            <a:extLst>
              <a:ext uri="{FF2B5EF4-FFF2-40B4-BE49-F238E27FC236}">
                <a16:creationId xmlns:a16="http://schemas.microsoft.com/office/drawing/2014/main" id="{E86F690A-B240-47FF-939D-EF9586D8940A}"/>
              </a:ext>
            </a:extLst>
          </p:cNvPr>
          <p:cNvSpPr txBox="1"/>
          <p:nvPr/>
        </p:nvSpPr>
        <p:spPr>
          <a:xfrm>
            <a:off x="6238564" y="685212"/>
            <a:ext cx="5240652" cy="861774"/>
          </a:xfrm>
          <a:prstGeom prst="rect">
            <a:avLst/>
          </a:prstGeom>
          <a:noFill/>
        </p:spPr>
        <p:txBody>
          <a:bodyPr wrap="square" rtlCol="0">
            <a:spAutoFit/>
          </a:bodyPr>
          <a:lstStyle/>
          <a:p>
            <a:r>
              <a:rPr lang="tr-TR" sz="5000" b="1" dirty="0">
                <a:solidFill>
                  <a:srgbClr val="FFFF00"/>
                </a:solidFill>
              </a:rPr>
              <a:t>FOUNDERS</a:t>
            </a:r>
          </a:p>
        </p:txBody>
      </p:sp>
    </p:spTree>
    <p:extLst>
      <p:ext uri="{BB962C8B-B14F-4D97-AF65-F5344CB8AC3E}">
        <p14:creationId xmlns:p14="http://schemas.microsoft.com/office/powerpoint/2010/main" val="35104928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6B922C-5BA7-4973-B12F-71A509E4BF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96D34D8D-9EE9-4659-8C22-7551A95F96F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3" name="Group 12">
              <a:extLst>
                <a:ext uri="{FF2B5EF4-FFF2-40B4-BE49-F238E27FC236}">
                  <a16:creationId xmlns:a16="http://schemas.microsoft.com/office/drawing/2014/main" id="{3CA93C16-1147-4EB3-B4E7-3C43102494D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5" name="Rectangle 5">
                <a:extLst>
                  <a:ext uri="{FF2B5EF4-FFF2-40B4-BE49-F238E27FC236}">
                    <a16:creationId xmlns:a16="http://schemas.microsoft.com/office/drawing/2014/main" id="{C4779968-92AF-4B85-8C27-EBBFE1D6990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2C43E18D-7024-4F17-A664-E23BFBC12B7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7">
                <a:extLst>
                  <a:ext uri="{FF2B5EF4-FFF2-40B4-BE49-F238E27FC236}">
                    <a16:creationId xmlns:a16="http://schemas.microsoft.com/office/drawing/2014/main" id="{CA2ACEBA-081B-4B0B-AFB1-C596B834FDA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8">
                <a:extLst>
                  <a:ext uri="{FF2B5EF4-FFF2-40B4-BE49-F238E27FC236}">
                    <a16:creationId xmlns:a16="http://schemas.microsoft.com/office/drawing/2014/main" id="{2AFBB163-514B-493A-983F-8BE96848F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9">
                <a:extLst>
                  <a:ext uri="{FF2B5EF4-FFF2-40B4-BE49-F238E27FC236}">
                    <a16:creationId xmlns:a16="http://schemas.microsoft.com/office/drawing/2014/main" id="{7720326C-7DB1-4745-9015-3FA6990855B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0">
                <a:extLst>
                  <a:ext uri="{FF2B5EF4-FFF2-40B4-BE49-F238E27FC236}">
                    <a16:creationId xmlns:a16="http://schemas.microsoft.com/office/drawing/2014/main" id="{01D5FBDC-A284-440B-8D5F-84287B0A25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1">
                <a:extLst>
                  <a:ext uri="{FF2B5EF4-FFF2-40B4-BE49-F238E27FC236}">
                    <a16:creationId xmlns:a16="http://schemas.microsoft.com/office/drawing/2014/main" id="{517CE611-1CB0-442B-8998-98487209B0E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2">
                <a:extLst>
                  <a:ext uri="{FF2B5EF4-FFF2-40B4-BE49-F238E27FC236}">
                    <a16:creationId xmlns:a16="http://schemas.microsoft.com/office/drawing/2014/main" id="{EF0F0E46-9222-4FCF-A79E-9B4953C6F07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3">
                <a:extLst>
                  <a:ext uri="{FF2B5EF4-FFF2-40B4-BE49-F238E27FC236}">
                    <a16:creationId xmlns:a16="http://schemas.microsoft.com/office/drawing/2014/main" id="{371A87C3-0804-4AB9-8EAD-FBFF597ED82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4">
                <a:extLst>
                  <a:ext uri="{FF2B5EF4-FFF2-40B4-BE49-F238E27FC236}">
                    <a16:creationId xmlns:a16="http://schemas.microsoft.com/office/drawing/2014/main" id="{89F39433-8BC3-48D6-B705-F951DBDAAB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5">
                <a:extLst>
                  <a:ext uri="{FF2B5EF4-FFF2-40B4-BE49-F238E27FC236}">
                    <a16:creationId xmlns:a16="http://schemas.microsoft.com/office/drawing/2014/main" id="{AE671C9D-E91C-4143-A422-273B2F53F69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Line 16">
                <a:extLst>
                  <a:ext uri="{FF2B5EF4-FFF2-40B4-BE49-F238E27FC236}">
                    <a16:creationId xmlns:a16="http://schemas.microsoft.com/office/drawing/2014/main" id="{83A72EA3-8833-41C6-9333-6A04C1C08DF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2C0D7AAB-DC9C-4B37-A50E-A7185DE92E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8">
                <a:extLst>
                  <a:ext uri="{FF2B5EF4-FFF2-40B4-BE49-F238E27FC236}">
                    <a16:creationId xmlns:a16="http://schemas.microsoft.com/office/drawing/2014/main" id="{6E7D9D6B-3455-4363-934B-FA2D6829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9">
                <a:extLst>
                  <a:ext uri="{FF2B5EF4-FFF2-40B4-BE49-F238E27FC236}">
                    <a16:creationId xmlns:a16="http://schemas.microsoft.com/office/drawing/2014/main" id="{FFFFCA54-2217-4DAE-B791-4A6CA7DE0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0">
                <a:extLst>
                  <a:ext uri="{FF2B5EF4-FFF2-40B4-BE49-F238E27FC236}">
                    <a16:creationId xmlns:a16="http://schemas.microsoft.com/office/drawing/2014/main" id="{BAE43BA5-C104-4FBB-B1C6-C210D3CC532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Rectangle 21">
                <a:extLst>
                  <a:ext uri="{FF2B5EF4-FFF2-40B4-BE49-F238E27FC236}">
                    <a16:creationId xmlns:a16="http://schemas.microsoft.com/office/drawing/2014/main" id="{3BDB2330-DF01-460D-83FB-00C37965CD5A}"/>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51261093-9B7F-4406-B2F8-0F5BE7676A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3">
                <a:extLst>
                  <a:ext uri="{FF2B5EF4-FFF2-40B4-BE49-F238E27FC236}">
                    <a16:creationId xmlns:a16="http://schemas.microsoft.com/office/drawing/2014/main" id="{9971E195-2AB6-4CB6-9BD7-A8407B5C809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4">
                <a:extLst>
                  <a:ext uri="{FF2B5EF4-FFF2-40B4-BE49-F238E27FC236}">
                    <a16:creationId xmlns:a16="http://schemas.microsoft.com/office/drawing/2014/main" id="{A3D843E7-8A86-4676-9C98-DECE0DFF67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5">
                <a:extLst>
                  <a:ext uri="{FF2B5EF4-FFF2-40B4-BE49-F238E27FC236}">
                    <a16:creationId xmlns:a16="http://schemas.microsoft.com/office/drawing/2014/main" id="{FAF42817-AB3E-40FA-997F-EAC1411F465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6">
                <a:extLst>
                  <a:ext uri="{FF2B5EF4-FFF2-40B4-BE49-F238E27FC236}">
                    <a16:creationId xmlns:a16="http://schemas.microsoft.com/office/drawing/2014/main" id="{50ED3298-A6DC-4825-93B1-68DB8CB629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7">
                <a:extLst>
                  <a:ext uri="{FF2B5EF4-FFF2-40B4-BE49-F238E27FC236}">
                    <a16:creationId xmlns:a16="http://schemas.microsoft.com/office/drawing/2014/main" id="{2B951778-3B6B-4BB9-9D89-2ED650C820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8">
                <a:extLst>
                  <a:ext uri="{FF2B5EF4-FFF2-40B4-BE49-F238E27FC236}">
                    <a16:creationId xmlns:a16="http://schemas.microsoft.com/office/drawing/2014/main" id="{8F3ED9A8-A83F-463A-8C2E-E83977D9A9C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29">
                <a:extLst>
                  <a:ext uri="{FF2B5EF4-FFF2-40B4-BE49-F238E27FC236}">
                    <a16:creationId xmlns:a16="http://schemas.microsoft.com/office/drawing/2014/main" id="{9A0C113E-781D-4083-86C0-EC936092D2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30">
                <a:extLst>
                  <a:ext uri="{FF2B5EF4-FFF2-40B4-BE49-F238E27FC236}">
                    <a16:creationId xmlns:a16="http://schemas.microsoft.com/office/drawing/2014/main" id="{B63D60EF-1E99-4D4C-BF11-AAF8ABEB86E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31">
                <a:extLst>
                  <a:ext uri="{FF2B5EF4-FFF2-40B4-BE49-F238E27FC236}">
                    <a16:creationId xmlns:a16="http://schemas.microsoft.com/office/drawing/2014/main" id="{50403E41-7079-49EA-8D0B-4F678552D9B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E3B2C458-4D37-49A0-A94E-D516E05C3CC4}"/>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5" name="Freeform 32">
                <a:extLst>
                  <a:ext uri="{FF2B5EF4-FFF2-40B4-BE49-F238E27FC236}">
                    <a16:creationId xmlns:a16="http://schemas.microsoft.com/office/drawing/2014/main" id="{C1B10016-E0C4-4526-A466-9911541D26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33">
                <a:extLst>
                  <a:ext uri="{FF2B5EF4-FFF2-40B4-BE49-F238E27FC236}">
                    <a16:creationId xmlns:a16="http://schemas.microsoft.com/office/drawing/2014/main" id="{D574C3F0-FC2B-43A3-94B2-75D305FBF7D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34">
                <a:extLst>
                  <a:ext uri="{FF2B5EF4-FFF2-40B4-BE49-F238E27FC236}">
                    <a16:creationId xmlns:a16="http://schemas.microsoft.com/office/drawing/2014/main" id="{D92A5F66-F404-433B-BDBE-5E0DFF40D65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35">
                <a:extLst>
                  <a:ext uri="{FF2B5EF4-FFF2-40B4-BE49-F238E27FC236}">
                    <a16:creationId xmlns:a16="http://schemas.microsoft.com/office/drawing/2014/main" id="{0A0BDF81-64CC-431D-81B1-A21938C054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36">
                <a:extLst>
                  <a:ext uri="{FF2B5EF4-FFF2-40B4-BE49-F238E27FC236}">
                    <a16:creationId xmlns:a16="http://schemas.microsoft.com/office/drawing/2014/main" id="{42871530-50EC-42C2-879A-AE8154DADC0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7">
                <a:extLst>
                  <a:ext uri="{FF2B5EF4-FFF2-40B4-BE49-F238E27FC236}">
                    <a16:creationId xmlns:a16="http://schemas.microsoft.com/office/drawing/2014/main" id="{53AF2F2A-B148-4906-B90D-6E22239784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8">
                <a:extLst>
                  <a:ext uri="{FF2B5EF4-FFF2-40B4-BE49-F238E27FC236}">
                    <a16:creationId xmlns:a16="http://schemas.microsoft.com/office/drawing/2014/main" id="{9A79EAA4-6F5D-4A2C-B688-CD29C2217C0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39">
                <a:extLst>
                  <a:ext uri="{FF2B5EF4-FFF2-40B4-BE49-F238E27FC236}">
                    <a16:creationId xmlns:a16="http://schemas.microsoft.com/office/drawing/2014/main" id="{B9CE5833-22CF-4408-9338-4B7749FEA3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40">
                <a:extLst>
                  <a:ext uri="{FF2B5EF4-FFF2-40B4-BE49-F238E27FC236}">
                    <a16:creationId xmlns:a16="http://schemas.microsoft.com/office/drawing/2014/main" id="{316A985A-7ADD-4BEE-A7B6-E5B49E1839E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Rectangle 41">
                <a:extLst>
                  <a:ext uri="{FF2B5EF4-FFF2-40B4-BE49-F238E27FC236}">
                    <a16:creationId xmlns:a16="http://schemas.microsoft.com/office/drawing/2014/main" id="{352CFA3F-5CFE-412E-9196-C966F34579D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53" name="Picture 2">
            <a:extLst>
              <a:ext uri="{FF2B5EF4-FFF2-40B4-BE49-F238E27FC236}">
                <a16:creationId xmlns:a16="http://schemas.microsoft.com/office/drawing/2014/main" id="{2FB01CCF-839B-4126-9BF9-132C64D8A1A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55" name="Round Diagonal Corner Rectangle 6">
            <a:extLst>
              <a:ext uri="{FF2B5EF4-FFF2-40B4-BE49-F238E27FC236}">
                <a16:creationId xmlns:a16="http://schemas.microsoft.com/office/drawing/2014/main" id="{F2B1468C-8227-4785-8776-7BDBDDF08F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Resim 4" descr="kişi, iç mekan, adam, oturma içeren bir resim&#10;&#10;Açıklama otomatik olarak oluşturuldu">
            <a:extLst>
              <a:ext uri="{FF2B5EF4-FFF2-40B4-BE49-F238E27FC236}">
                <a16:creationId xmlns:a16="http://schemas.microsoft.com/office/drawing/2014/main" id="{83BB3718-7471-4C8F-BBE9-DB2166BCECCF}"/>
              </a:ext>
            </a:extLst>
          </p:cNvPr>
          <p:cNvPicPr>
            <a:picLocks noChangeAspect="1"/>
          </p:cNvPicPr>
          <p:nvPr/>
        </p:nvPicPr>
        <p:blipFill>
          <a:blip r:embed="rId3"/>
          <a:stretch>
            <a:fillRect/>
          </a:stretch>
        </p:blipFill>
        <p:spPr>
          <a:xfrm>
            <a:off x="1126617" y="1307177"/>
            <a:ext cx="3178638" cy="4238184"/>
          </a:xfrm>
          <a:prstGeom prst="rect">
            <a:avLst/>
          </a:prstGeom>
        </p:spPr>
      </p:pic>
      <p:sp>
        <p:nvSpPr>
          <p:cNvPr id="3" name="İçerik Yer Tutucusu 2">
            <a:extLst>
              <a:ext uri="{FF2B5EF4-FFF2-40B4-BE49-F238E27FC236}">
                <a16:creationId xmlns:a16="http://schemas.microsoft.com/office/drawing/2014/main" id="{D609D67F-4F91-4C3A-A156-91FF047B6DB0}"/>
              </a:ext>
            </a:extLst>
          </p:cNvPr>
          <p:cNvSpPr>
            <a:spLocks noGrp="1"/>
          </p:cNvSpPr>
          <p:nvPr>
            <p:ph idx="1"/>
          </p:nvPr>
        </p:nvSpPr>
        <p:spPr>
          <a:xfrm>
            <a:off x="5128643" y="2249487"/>
            <a:ext cx="6188402" cy="3541714"/>
          </a:xfrm>
        </p:spPr>
        <p:txBody>
          <a:bodyPr>
            <a:normAutofit/>
          </a:bodyPr>
          <a:lstStyle/>
          <a:p>
            <a:pPr>
              <a:lnSpc>
                <a:spcPct val="110000"/>
              </a:lnSpc>
            </a:pPr>
            <a:r>
              <a:rPr lang="en-US" dirty="0">
                <a:solidFill>
                  <a:srgbClr val="FFFFFF"/>
                </a:solidFill>
              </a:rPr>
              <a:t>Sezai Moran was born in 1999 in Yalova.</a:t>
            </a:r>
          </a:p>
          <a:p>
            <a:pPr>
              <a:lnSpc>
                <a:spcPct val="110000"/>
              </a:lnSpc>
            </a:pPr>
            <a:endParaRPr lang="en-US" dirty="0">
              <a:solidFill>
                <a:srgbClr val="FFFFFF"/>
              </a:solidFill>
            </a:endParaRPr>
          </a:p>
          <a:p>
            <a:pPr>
              <a:lnSpc>
                <a:spcPct val="110000"/>
              </a:lnSpc>
            </a:pPr>
            <a:r>
              <a:rPr lang="en-US" dirty="0">
                <a:solidFill>
                  <a:srgbClr val="FFFFFF"/>
                </a:solidFill>
              </a:rPr>
              <a:t>He graduated from Secondary School and Primary School in Yalova.</a:t>
            </a:r>
          </a:p>
          <a:p>
            <a:pPr>
              <a:lnSpc>
                <a:spcPct val="110000"/>
              </a:lnSpc>
            </a:pPr>
            <a:endParaRPr lang="en-US" dirty="0">
              <a:solidFill>
                <a:srgbClr val="FFFFFF"/>
              </a:solidFill>
            </a:endParaRPr>
          </a:p>
          <a:p>
            <a:pPr>
              <a:lnSpc>
                <a:spcPct val="110000"/>
              </a:lnSpc>
            </a:pPr>
            <a:r>
              <a:rPr lang="en-US" dirty="0">
                <a:solidFill>
                  <a:srgbClr val="FFFFFF"/>
                </a:solidFill>
              </a:rPr>
              <a:t>He is currently studying Management Information Systems at Sakarya University.</a:t>
            </a:r>
            <a:endParaRPr lang="tr-TR" dirty="0">
              <a:solidFill>
                <a:srgbClr val="FFFFFF"/>
              </a:solidFill>
            </a:endParaRPr>
          </a:p>
        </p:txBody>
      </p:sp>
      <p:sp>
        <p:nvSpPr>
          <p:cNvPr id="6" name="Metin kutusu 5">
            <a:extLst>
              <a:ext uri="{FF2B5EF4-FFF2-40B4-BE49-F238E27FC236}">
                <a16:creationId xmlns:a16="http://schemas.microsoft.com/office/drawing/2014/main" id="{77D5472C-4F11-4375-BC8D-8E14B546279F}"/>
              </a:ext>
            </a:extLst>
          </p:cNvPr>
          <p:cNvSpPr txBox="1"/>
          <p:nvPr/>
        </p:nvSpPr>
        <p:spPr>
          <a:xfrm>
            <a:off x="6058383" y="724143"/>
            <a:ext cx="5240652" cy="861774"/>
          </a:xfrm>
          <a:prstGeom prst="rect">
            <a:avLst/>
          </a:prstGeom>
          <a:noFill/>
        </p:spPr>
        <p:txBody>
          <a:bodyPr wrap="square" rtlCol="0">
            <a:spAutoFit/>
          </a:bodyPr>
          <a:lstStyle/>
          <a:p>
            <a:r>
              <a:rPr lang="tr-TR" sz="5000" b="1" dirty="0">
                <a:solidFill>
                  <a:srgbClr val="FFFF00"/>
                </a:solidFill>
              </a:rPr>
              <a:t>FOUNDERS</a:t>
            </a:r>
          </a:p>
        </p:txBody>
      </p:sp>
    </p:spTree>
    <p:extLst>
      <p:ext uri="{BB962C8B-B14F-4D97-AF65-F5344CB8AC3E}">
        <p14:creationId xmlns:p14="http://schemas.microsoft.com/office/powerpoint/2010/main" val="23935992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 name="Rectangle 63">
            <a:extLst>
              <a:ext uri="{FF2B5EF4-FFF2-40B4-BE49-F238E27FC236}">
                <a16:creationId xmlns:a16="http://schemas.microsoft.com/office/drawing/2014/main" id="{9775AF3B-5284-4B97-9BB7-55C6FB3699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A0F1F7ED-DA39-478F-85DA-317DE08941E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67" name="Group 66">
              <a:extLst>
                <a:ext uri="{FF2B5EF4-FFF2-40B4-BE49-F238E27FC236}">
                  <a16:creationId xmlns:a16="http://schemas.microsoft.com/office/drawing/2014/main" id="{1DAE5903-52E8-4F25-8473-93EF4837763C}"/>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79" name="Rectangle 5">
                <a:extLst>
                  <a:ext uri="{FF2B5EF4-FFF2-40B4-BE49-F238E27FC236}">
                    <a16:creationId xmlns:a16="http://schemas.microsoft.com/office/drawing/2014/main" id="{894835C1-32DE-4571-AD10-28D58CB8CFD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0" name="Freeform 6">
                <a:extLst>
                  <a:ext uri="{FF2B5EF4-FFF2-40B4-BE49-F238E27FC236}">
                    <a16:creationId xmlns:a16="http://schemas.microsoft.com/office/drawing/2014/main" id="{097A5B92-0B48-4251-9764-D34DF889207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7">
                <a:extLst>
                  <a:ext uri="{FF2B5EF4-FFF2-40B4-BE49-F238E27FC236}">
                    <a16:creationId xmlns:a16="http://schemas.microsoft.com/office/drawing/2014/main" id="{E222BF19-57E7-43F3-A2B9-2398BEF966D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8">
                <a:extLst>
                  <a:ext uri="{FF2B5EF4-FFF2-40B4-BE49-F238E27FC236}">
                    <a16:creationId xmlns:a16="http://schemas.microsoft.com/office/drawing/2014/main" id="{60C8836E-B7D9-48A9-8FD9-4CC52AF44D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9">
                <a:extLst>
                  <a:ext uri="{FF2B5EF4-FFF2-40B4-BE49-F238E27FC236}">
                    <a16:creationId xmlns:a16="http://schemas.microsoft.com/office/drawing/2014/main" id="{8504740E-456D-4FB9-9520-4317CCFA71B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10">
                <a:extLst>
                  <a:ext uri="{FF2B5EF4-FFF2-40B4-BE49-F238E27FC236}">
                    <a16:creationId xmlns:a16="http://schemas.microsoft.com/office/drawing/2014/main" id="{1563A7B4-B1D5-4F93-AFF9-2EB78655FC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11">
                <a:extLst>
                  <a:ext uri="{FF2B5EF4-FFF2-40B4-BE49-F238E27FC236}">
                    <a16:creationId xmlns:a16="http://schemas.microsoft.com/office/drawing/2014/main" id="{D139ED24-FA37-4470-8B42-D0D00EDE14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12">
                <a:extLst>
                  <a:ext uri="{FF2B5EF4-FFF2-40B4-BE49-F238E27FC236}">
                    <a16:creationId xmlns:a16="http://schemas.microsoft.com/office/drawing/2014/main" id="{48825AA7-BB26-45C2-93A2-1AD8D9A2325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13">
                <a:extLst>
                  <a:ext uri="{FF2B5EF4-FFF2-40B4-BE49-F238E27FC236}">
                    <a16:creationId xmlns:a16="http://schemas.microsoft.com/office/drawing/2014/main" id="{A98D0B91-D4E4-402D-8234-E96987219E9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14">
                <a:extLst>
                  <a:ext uri="{FF2B5EF4-FFF2-40B4-BE49-F238E27FC236}">
                    <a16:creationId xmlns:a16="http://schemas.microsoft.com/office/drawing/2014/main" id="{94F1DB97-3769-4DA5-9F45-47132C3125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5">
                <a:extLst>
                  <a:ext uri="{FF2B5EF4-FFF2-40B4-BE49-F238E27FC236}">
                    <a16:creationId xmlns:a16="http://schemas.microsoft.com/office/drawing/2014/main" id="{A9BC86E2-B185-4D80-81B5-A8D387E678B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Line 16">
                <a:extLst>
                  <a:ext uri="{FF2B5EF4-FFF2-40B4-BE49-F238E27FC236}">
                    <a16:creationId xmlns:a16="http://schemas.microsoft.com/office/drawing/2014/main" id="{FA773F49-8CD0-46DC-B986-F2DB57BD7266}"/>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1" name="Freeform 17">
                <a:extLst>
                  <a:ext uri="{FF2B5EF4-FFF2-40B4-BE49-F238E27FC236}">
                    <a16:creationId xmlns:a16="http://schemas.microsoft.com/office/drawing/2014/main" id="{8C55A009-3401-4888-93C7-4ED51CBC64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8">
                <a:extLst>
                  <a:ext uri="{FF2B5EF4-FFF2-40B4-BE49-F238E27FC236}">
                    <a16:creationId xmlns:a16="http://schemas.microsoft.com/office/drawing/2014/main" id="{10B44829-5BB5-48C5-8492-699971FE78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9">
                <a:extLst>
                  <a:ext uri="{FF2B5EF4-FFF2-40B4-BE49-F238E27FC236}">
                    <a16:creationId xmlns:a16="http://schemas.microsoft.com/office/drawing/2014/main" id="{30C1F9A0-4FA6-4F6F-B2D0-A1BBA41DFC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20">
                <a:extLst>
                  <a:ext uri="{FF2B5EF4-FFF2-40B4-BE49-F238E27FC236}">
                    <a16:creationId xmlns:a16="http://schemas.microsoft.com/office/drawing/2014/main" id="{01BF274F-C7B8-44B4-A183-307D8619D27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Rectangle 21">
                <a:extLst>
                  <a:ext uri="{FF2B5EF4-FFF2-40B4-BE49-F238E27FC236}">
                    <a16:creationId xmlns:a16="http://schemas.microsoft.com/office/drawing/2014/main" id="{037E8930-0F22-4558-9432-F18953E32A0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6" name="Freeform 22">
                <a:extLst>
                  <a:ext uri="{FF2B5EF4-FFF2-40B4-BE49-F238E27FC236}">
                    <a16:creationId xmlns:a16="http://schemas.microsoft.com/office/drawing/2014/main" id="{9AFC3429-FF29-47FF-A4A8-317A979DB9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23">
                <a:extLst>
                  <a:ext uri="{FF2B5EF4-FFF2-40B4-BE49-F238E27FC236}">
                    <a16:creationId xmlns:a16="http://schemas.microsoft.com/office/drawing/2014/main" id="{91D48543-2C05-4768-80B1-ECA6F885080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24">
                <a:extLst>
                  <a:ext uri="{FF2B5EF4-FFF2-40B4-BE49-F238E27FC236}">
                    <a16:creationId xmlns:a16="http://schemas.microsoft.com/office/drawing/2014/main" id="{3AC527CC-154C-4370-A25B-74AC5B4A63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5">
                <a:extLst>
                  <a:ext uri="{FF2B5EF4-FFF2-40B4-BE49-F238E27FC236}">
                    <a16:creationId xmlns:a16="http://schemas.microsoft.com/office/drawing/2014/main" id="{798B18F5-51C9-4E50-95C5-A850EF5398A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26">
                <a:extLst>
                  <a:ext uri="{FF2B5EF4-FFF2-40B4-BE49-F238E27FC236}">
                    <a16:creationId xmlns:a16="http://schemas.microsoft.com/office/drawing/2014/main" id="{15B4CF27-638C-4979-B0FD-6263E13074A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27">
                <a:extLst>
                  <a:ext uri="{FF2B5EF4-FFF2-40B4-BE49-F238E27FC236}">
                    <a16:creationId xmlns:a16="http://schemas.microsoft.com/office/drawing/2014/main" id="{236C6A22-48A2-4442-B82D-30DB498272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8">
                <a:extLst>
                  <a:ext uri="{FF2B5EF4-FFF2-40B4-BE49-F238E27FC236}">
                    <a16:creationId xmlns:a16="http://schemas.microsoft.com/office/drawing/2014/main" id="{1BB7BCE1-0D99-412E-ABA6-81412638E9E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9">
                <a:extLst>
                  <a:ext uri="{FF2B5EF4-FFF2-40B4-BE49-F238E27FC236}">
                    <a16:creationId xmlns:a16="http://schemas.microsoft.com/office/drawing/2014/main" id="{C20E57E0-0912-44F2-93DA-75E4D13F3B7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30">
                <a:extLst>
                  <a:ext uri="{FF2B5EF4-FFF2-40B4-BE49-F238E27FC236}">
                    <a16:creationId xmlns:a16="http://schemas.microsoft.com/office/drawing/2014/main" id="{DF059390-54ED-44F4-983F-92FF36AD94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31">
                <a:extLst>
                  <a:ext uri="{FF2B5EF4-FFF2-40B4-BE49-F238E27FC236}">
                    <a16:creationId xmlns:a16="http://schemas.microsoft.com/office/drawing/2014/main" id="{42D5E9ED-595D-443D-8CDC-D8FCD4021D7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25" name="Group 67">
              <a:extLst>
                <a:ext uri="{FF2B5EF4-FFF2-40B4-BE49-F238E27FC236}">
                  <a16:creationId xmlns:a16="http://schemas.microsoft.com/office/drawing/2014/main" id="{DB14A457-C54A-4F1E-91FB-0FEE49877D68}"/>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69" name="Freeform 32">
                <a:extLst>
                  <a:ext uri="{FF2B5EF4-FFF2-40B4-BE49-F238E27FC236}">
                    <a16:creationId xmlns:a16="http://schemas.microsoft.com/office/drawing/2014/main" id="{791F3E2E-D393-464E-84B4-9B30D071AD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33">
                <a:extLst>
                  <a:ext uri="{FF2B5EF4-FFF2-40B4-BE49-F238E27FC236}">
                    <a16:creationId xmlns:a16="http://schemas.microsoft.com/office/drawing/2014/main" id="{EBEEAD6F-6425-4F85-A8A8-4FF19A909B3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34">
                <a:extLst>
                  <a:ext uri="{FF2B5EF4-FFF2-40B4-BE49-F238E27FC236}">
                    <a16:creationId xmlns:a16="http://schemas.microsoft.com/office/drawing/2014/main" id="{8AACA44E-9D6C-4708-8D61-D767B6620B8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35">
                <a:extLst>
                  <a:ext uri="{FF2B5EF4-FFF2-40B4-BE49-F238E27FC236}">
                    <a16:creationId xmlns:a16="http://schemas.microsoft.com/office/drawing/2014/main" id="{B6E3525F-9937-463E-872C-8EB7C62D10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Freeform 36">
                <a:extLst>
                  <a:ext uri="{FF2B5EF4-FFF2-40B4-BE49-F238E27FC236}">
                    <a16:creationId xmlns:a16="http://schemas.microsoft.com/office/drawing/2014/main" id="{BE829B0B-C602-40F1-81D1-A55332343D7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37">
                <a:extLst>
                  <a:ext uri="{FF2B5EF4-FFF2-40B4-BE49-F238E27FC236}">
                    <a16:creationId xmlns:a16="http://schemas.microsoft.com/office/drawing/2014/main" id="{92660531-24B5-4B97-A4A2-64686E235D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38">
                <a:extLst>
                  <a:ext uri="{FF2B5EF4-FFF2-40B4-BE49-F238E27FC236}">
                    <a16:creationId xmlns:a16="http://schemas.microsoft.com/office/drawing/2014/main" id="{6242D0CE-6FFD-4D17-AC26-BD3E481195F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39">
                <a:extLst>
                  <a:ext uri="{FF2B5EF4-FFF2-40B4-BE49-F238E27FC236}">
                    <a16:creationId xmlns:a16="http://schemas.microsoft.com/office/drawing/2014/main" id="{61631F37-AF37-4DB9-8D98-A08586C766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40">
                <a:extLst>
                  <a:ext uri="{FF2B5EF4-FFF2-40B4-BE49-F238E27FC236}">
                    <a16:creationId xmlns:a16="http://schemas.microsoft.com/office/drawing/2014/main" id="{2A2597FF-2F22-40BB-A7B3-19C4DFCFFA0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Rectangle 41">
                <a:extLst>
                  <a:ext uri="{FF2B5EF4-FFF2-40B4-BE49-F238E27FC236}">
                    <a16:creationId xmlns:a16="http://schemas.microsoft.com/office/drawing/2014/main" id="{DCC8773C-0113-4046-B222-C8F4080AF389}"/>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107" name="Picture 2">
            <a:extLst>
              <a:ext uri="{FF2B5EF4-FFF2-40B4-BE49-F238E27FC236}">
                <a16:creationId xmlns:a16="http://schemas.microsoft.com/office/drawing/2014/main" id="{1B17CCE2-CEEF-40CA-8C4D-0DC2DCA78A2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Başlık 1">
            <a:extLst>
              <a:ext uri="{FF2B5EF4-FFF2-40B4-BE49-F238E27FC236}">
                <a16:creationId xmlns:a16="http://schemas.microsoft.com/office/drawing/2014/main" id="{6E752554-3DAC-47AD-A10E-D99625475B54}"/>
              </a:ext>
            </a:extLst>
          </p:cNvPr>
          <p:cNvSpPr>
            <a:spLocks noGrp="1"/>
          </p:cNvSpPr>
          <p:nvPr>
            <p:ph type="title"/>
          </p:nvPr>
        </p:nvSpPr>
        <p:spPr>
          <a:xfrm>
            <a:off x="6605946" y="629514"/>
            <a:ext cx="5050424" cy="1478570"/>
          </a:xfrm>
        </p:spPr>
        <p:txBody>
          <a:bodyPr>
            <a:normAutofit/>
          </a:bodyPr>
          <a:lstStyle/>
          <a:p>
            <a:r>
              <a:rPr lang="tr-TR" sz="3500" b="1" dirty="0">
                <a:solidFill>
                  <a:srgbClr val="FFFF00"/>
                </a:solidFill>
              </a:rPr>
              <a:t>PROTOtypE of ınsolse</a:t>
            </a:r>
          </a:p>
        </p:txBody>
      </p:sp>
      <p:sp useBgFill="1">
        <p:nvSpPr>
          <p:cNvPr id="109" name="Round Diagonal Corner Rectangle 9">
            <a:extLst>
              <a:ext uri="{FF2B5EF4-FFF2-40B4-BE49-F238E27FC236}">
                <a16:creationId xmlns:a16="http://schemas.microsoft.com/office/drawing/2014/main" id="{66D4F5BA-1D71-49B2-8A7F-6B4EB94D72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3CEC1CEC-CB5E-49FB-8694-BC2A73F834E8}"/>
              </a:ext>
            </a:extLst>
          </p:cNvPr>
          <p:cNvSpPr>
            <a:spLocks noGrp="1"/>
          </p:cNvSpPr>
          <p:nvPr>
            <p:ph idx="1"/>
          </p:nvPr>
        </p:nvSpPr>
        <p:spPr>
          <a:xfrm>
            <a:off x="6537414" y="1888608"/>
            <a:ext cx="4747087" cy="3541714"/>
          </a:xfrm>
        </p:spPr>
        <p:txBody>
          <a:bodyPr>
            <a:normAutofit/>
          </a:bodyPr>
          <a:lstStyle/>
          <a:p>
            <a:r>
              <a:rPr lang="en-US" dirty="0">
                <a:solidFill>
                  <a:srgbClr val="FFFFFF"/>
                </a:solidFill>
              </a:rPr>
              <a:t>The insoles, the product we trust most, look like this.</a:t>
            </a:r>
            <a:endParaRPr lang="tr-TR" dirty="0">
              <a:solidFill>
                <a:srgbClr val="FFFFFF"/>
              </a:solidFill>
            </a:endParaRPr>
          </a:p>
          <a:p>
            <a:r>
              <a:rPr lang="en-US" dirty="0">
                <a:solidFill>
                  <a:srgbClr val="FFFFFF"/>
                </a:solidFill>
              </a:rPr>
              <a:t>A healthy foot means a healthy body. A healthy body offers you a healthy life.</a:t>
            </a:r>
            <a:endParaRPr lang="tr-TR" dirty="0">
              <a:solidFill>
                <a:srgbClr val="FFFFFF"/>
              </a:solidFill>
            </a:endParaRPr>
          </a:p>
          <a:p>
            <a:r>
              <a:rPr lang="en-US" dirty="0">
                <a:solidFill>
                  <a:srgbClr val="FFFFFF"/>
                </a:solidFill>
              </a:rPr>
              <a:t>And you can use this product for all kinds of shoes.</a:t>
            </a:r>
            <a:endParaRPr lang="tr-TR" dirty="0">
              <a:solidFill>
                <a:srgbClr val="FFFFFF"/>
              </a:solidFill>
            </a:endParaRPr>
          </a:p>
        </p:txBody>
      </p:sp>
      <p:pic>
        <p:nvPicPr>
          <p:cNvPr id="1026" name="Picture 2" descr="aeProduct.getSubject()">
            <a:extLst>
              <a:ext uri="{FF2B5EF4-FFF2-40B4-BE49-F238E27FC236}">
                <a16:creationId xmlns:a16="http://schemas.microsoft.com/office/drawing/2014/main" id="{05DAE197-1C66-40C4-A24B-4FCAA2BC8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2" y="1093788"/>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80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aeProduct.getSubject()">
            <a:extLst>
              <a:ext uri="{FF2B5EF4-FFF2-40B4-BE49-F238E27FC236}">
                <a16:creationId xmlns:a16="http://schemas.microsoft.com/office/drawing/2014/main" id="{66BB323D-996C-4DD5-A065-F55B83878F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
          <a:stretch/>
        </p:blipFill>
        <p:spPr bwMode="auto">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2058" name="Picture 10" descr="aeProduct.getSubject()">
            <a:extLst>
              <a:ext uri="{FF2B5EF4-FFF2-40B4-BE49-F238E27FC236}">
                <a16:creationId xmlns:a16="http://schemas.microsoft.com/office/drawing/2014/main" id="{C81FEDE1-807C-48ED-9C67-EA7178C03C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1" r="6041" b="-5"/>
          <a:stretch/>
        </p:blipFill>
        <p:spPr bwMode="auto">
          <a:xfrm>
            <a:off x="1319706" y="1757695"/>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solidFill>
            <a:srgbClr val="FFFFFF">
              <a:shade val="85000"/>
            </a:srgbClr>
          </a:solidFill>
          <a:ln>
            <a:noFill/>
          </a:ln>
          <a:effectLst>
            <a:reflection blurRad="12700" stA="38000" endPos="28000" dist="5000" dir="5400000" sy="-100000" algn="bl" rotWithShape="0"/>
          </a:effectLst>
        </p:spPr>
      </p:pic>
      <p:pic>
        <p:nvPicPr>
          <p:cNvPr id="2060" name="Picture 12" descr="aeProduct.getSubject()">
            <a:extLst>
              <a:ext uri="{FF2B5EF4-FFF2-40B4-BE49-F238E27FC236}">
                <a16:creationId xmlns:a16="http://schemas.microsoft.com/office/drawing/2014/main" id="{ADCB96DD-3304-47D5-B3EC-3404F84A20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29" r="-5" b="-5"/>
          <a:stretch/>
        </p:blipFill>
        <p:spPr bwMode="auto">
          <a:xfrm>
            <a:off x="8317737" y="175769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8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1" name="Picture 2">
            <a:extLst>
              <a:ext uri="{FF2B5EF4-FFF2-40B4-BE49-F238E27FC236}">
                <a16:creationId xmlns:a16="http://schemas.microsoft.com/office/drawing/2014/main" id="{91AFCDAE-1DAB-46AE-B6B6-2FDB0051484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5177DA77-1A72-4436-9E22-C00FB590302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84" name="Group 83">
              <a:extLst>
                <a:ext uri="{FF2B5EF4-FFF2-40B4-BE49-F238E27FC236}">
                  <a16:creationId xmlns:a16="http://schemas.microsoft.com/office/drawing/2014/main" id="{5BDC3D9D-DA08-45D2-A0DC-A7568DA7B477}"/>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96" name="Rectangle 5">
                <a:extLst>
                  <a:ext uri="{FF2B5EF4-FFF2-40B4-BE49-F238E27FC236}">
                    <a16:creationId xmlns:a16="http://schemas.microsoft.com/office/drawing/2014/main" id="{3017A117-8BD0-4A3D-84E6-CB39EEAAFEF2}"/>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7" name="Freeform 6">
                <a:extLst>
                  <a:ext uri="{FF2B5EF4-FFF2-40B4-BE49-F238E27FC236}">
                    <a16:creationId xmlns:a16="http://schemas.microsoft.com/office/drawing/2014/main" id="{1D46578A-5826-4D77-B110-3F5E43EC6CC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7">
                <a:extLst>
                  <a:ext uri="{FF2B5EF4-FFF2-40B4-BE49-F238E27FC236}">
                    <a16:creationId xmlns:a16="http://schemas.microsoft.com/office/drawing/2014/main" id="{491A9D88-7E0B-41EA-9DF2-7482C7CBC3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8">
                <a:extLst>
                  <a:ext uri="{FF2B5EF4-FFF2-40B4-BE49-F238E27FC236}">
                    <a16:creationId xmlns:a16="http://schemas.microsoft.com/office/drawing/2014/main" id="{DD497856-0378-404F-A6E9-34CA28F3EF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9">
                <a:extLst>
                  <a:ext uri="{FF2B5EF4-FFF2-40B4-BE49-F238E27FC236}">
                    <a16:creationId xmlns:a16="http://schemas.microsoft.com/office/drawing/2014/main" id="{23F79E4E-FE0E-4172-992D-D1AFB708BB1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10">
                <a:extLst>
                  <a:ext uri="{FF2B5EF4-FFF2-40B4-BE49-F238E27FC236}">
                    <a16:creationId xmlns:a16="http://schemas.microsoft.com/office/drawing/2014/main" id="{BECB6D0C-66D8-4B30-8444-487A3223FA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11">
                <a:extLst>
                  <a:ext uri="{FF2B5EF4-FFF2-40B4-BE49-F238E27FC236}">
                    <a16:creationId xmlns:a16="http://schemas.microsoft.com/office/drawing/2014/main" id="{AA74C092-5D51-40BA-8831-B360B1ECD93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12">
                <a:extLst>
                  <a:ext uri="{FF2B5EF4-FFF2-40B4-BE49-F238E27FC236}">
                    <a16:creationId xmlns:a16="http://schemas.microsoft.com/office/drawing/2014/main" id="{C3CCA82A-132D-4D35-BB2F-333772C6CFE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13">
                <a:extLst>
                  <a:ext uri="{FF2B5EF4-FFF2-40B4-BE49-F238E27FC236}">
                    <a16:creationId xmlns:a16="http://schemas.microsoft.com/office/drawing/2014/main" id="{54DBC41D-3D25-41E9-9CED-54932FB5C6C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14">
                <a:extLst>
                  <a:ext uri="{FF2B5EF4-FFF2-40B4-BE49-F238E27FC236}">
                    <a16:creationId xmlns:a16="http://schemas.microsoft.com/office/drawing/2014/main" id="{965FA5F8-895B-43FF-B412-0912A1ABF2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15">
                <a:extLst>
                  <a:ext uri="{FF2B5EF4-FFF2-40B4-BE49-F238E27FC236}">
                    <a16:creationId xmlns:a16="http://schemas.microsoft.com/office/drawing/2014/main" id="{89527709-604B-499D-BE9C-3F2154840CA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Line 16">
                <a:extLst>
                  <a:ext uri="{FF2B5EF4-FFF2-40B4-BE49-F238E27FC236}">
                    <a16:creationId xmlns:a16="http://schemas.microsoft.com/office/drawing/2014/main" id="{6BCBE8BA-9C96-41B9-9453-B16008E9A598}"/>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8" name="Freeform 17">
                <a:extLst>
                  <a:ext uri="{FF2B5EF4-FFF2-40B4-BE49-F238E27FC236}">
                    <a16:creationId xmlns:a16="http://schemas.microsoft.com/office/drawing/2014/main" id="{BC6A2F23-94BF-4AE5-BA44-4D9BB10A11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18">
                <a:extLst>
                  <a:ext uri="{FF2B5EF4-FFF2-40B4-BE49-F238E27FC236}">
                    <a16:creationId xmlns:a16="http://schemas.microsoft.com/office/drawing/2014/main" id="{AD85358B-2063-42A4-AE99-E02397E586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19">
                <a:extLst>
                  <a:ext uri="{FF2B5EF4-FFF2-40B4-BE49-F238E27FC236}">
                    <a16:creationId xmlns:a16="http://schemas.microsoft.com/office/drawing/2014/main" id="{B87B3F54-4776-4F5A-8FD1-BA16AAA86A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20">
                <a:extLst>
                  <a:ext uri="{FF2B5EF4-FFF2-40B4-BE49-F238E27FC236}">
                    <a16:creationId xmlns:a16="http://schemas.microsoft.com/office/drawing/2014/main" id="{6EEC9ED7-EBF4-48E0-98BB-44AC65B9886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Rectangle 21">
                <a:extLst>
                  <a:ext uri="{FF2B5EF4-FFF2-40B4-BE49-F238E27FC236}">
                    <a16:creationId xmlns:a16="http://schemas.microsoft.com/office/drawing/2014/main" id="{7457D1CB-FEB6-42B0-8248-7BC9AA638CE2}"/>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13" name="Freeform 22">
                <a:extLst>
                  <a:ext uri="{FF2B5EF4-FFF2-40B4-BE49-F238E27FC236}">
                    <a16:creationId xmlns:a16="http://schemas.microsoft.com/office/drawing/2014/main" id="{E4BC66CA-455D-45C6-B15D-25041D312D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23">
                <a:extLst>
                  <a:ext uri="{FF2B5EF4-FFF2-40B4-BE49-F238E27FC236}">
                    <a16:creationId xmlns:a16="http://schemas.microsoft.com/office/drawing/2014/main" id="{8BF98504-6F4E-4F1A-B586-179534472BA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24">
                <a:extLst>
                  <a:ext uri="{FF2B5EF4-FFF2-40B4-BE49-F238E27FC236}">
                    <a16:creationId xmlns:a16="http://schemas.microsoft.com/office/drawing/2014/main" id="{5DF5F4A7-2207-4A0F-B5A1-249682DAE7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25">
                <a:extLst>
                  <a:ext uri="{FF2B5EF4-FFF2-40B4-BE49-F238E27FC236}">
                    <a16:creationId xmlns:a16="http://schemas.microsoft.com/office/drawing/2014/main" id="{53EE0416-4571-4335-8540-CB4FDF056E3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26">
                <a:extLst>
                  <a:ext uri="{FF2B5EF4-FFF2-40B4-BE49-F238E27FC236}">
                    <a16:creationId xmlns:a16="http://schemas.microsoft.com/office/drawing/2014/main" id="{01E45E40-EE85-4D4F-A7D4-703177F386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27">
                <a:extLst>
                  <a:ext uri="{FF2B5EF4-FFF2-40B4-BE49-F238E27FC236}">
                    <a16:creationId xmlns:a16="http://schemas.microsoft.com/office/drawing/2014/main" id="{74216103-2F9F-432D-8A4D-73C09A6F8C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28">
                <a:extLst>
                  <a:ext uri="{FF2B5EF4-FFF2-40B4-BE49-F238E27FC236}">
                    <a16:creationId xmlns:a16="http://schemas.microsoft.com/office/drawing/2014/main" id="{96016FB6-07C7-44F7-BEC8-DC104998772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29">
                <a:extLst>
                  <a:ext uri="{FF2B5EF4-FFF2-40B4-BE49-F238E27FC236}">
                    <a16:creationId xmlns:a16="http://schemas.microsoft.com/office/drawing/2014/main" id="{0B4D5F6C-5B5D-49FB-B6BA-3A16B22089A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1" name="Freeform 30">
                <a:extLst>
                  <a:ext uri="{FF2B5EF4-FFF2-40B4-BE49-F238E27FC236}">
                    <a16:creationId xmlns:a16="http://schemas.microsoft.com/office/drawing/2014/main" id="{6DB887CE-77B8-41DB-A0A4-C7A96E6F7E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2" name="Freeform 31">
                <a:extLst>
                  <a:ext uri="{FF2B5EF4-FFF2-40B4-BE49-F238E27FC236}">
                    <a16:creationId xmlns:a16="http://schemas.microsoft.com/office/drawing/2014/main" id="{0A27864D-EC18-44D6-A06D-9C5905074E6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5" name="Group 84">
              <a:extLst>
                <a:ext uri="{FF2B5EF4-FFF2-40B4-BE49-F238E27FC236}">
                  <a16:creationId xmlns:a16="http://schemas.microsoft.com/office/drawing/2014/main" id="{C6CD9DF6-D0AA-41D0-8B13-C267CE39DAD8}"/>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86" name="Freeform 32">
                <a:extLst>
                  <a:ext uri="{FF2B5EF4-FFF2-40B4-BE49-F238E27FC236}">
                    <a16:creationId xmlns:a16="http://schemas.microsoft.com/office/drawing/2014/main" id="{EDE03EE3-0DB4-45BE-8350-A58DCFA4A0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33">
                <a:extLst>
                  <a:ext uri="{FF2B5EF4-FFF2-40B4-BE49-F238E27FC236}">
                    <a16:creationId xmlns:a16="http://schemas.microsoft.com/office/drawing/2014/main" id="{539BA617-BB84-4546-AC04-22DC1C06555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34">
                <a:extLst>
                  <a:ext uri="{FF2B5EF4-FFF2-40B4-BE49-F238E27FC236}">
                    <a16:creationId xmlns:a16="http://schemas.microsoft.com/office/drawing/2014/main" id="{5A9470FC-97F7-4229-95DF-F911AC337D9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35">
                <a:extLst>
                  <a:ext uri="{FF2B5EF4-FFF2-40B4-BE49-F238E27FC236}">
                    <a16:creationId xmlns:a16="http://schemas.microsoft.com/office/drawing/2014/main" id="{D5292F9C-45EB-4DF1-A8E8-701E7F6E9BB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36">
                <a:extLst>
                  <a:ext uri="{FF2B5EF4-FFF2-40B4-BE49-F238E27FC236}">
                    <a16:creationId xmlns:a16="http://schemas.microsoft.com/office/drawing/2014/main" id="{14AD1A1F-961F-4522-B4E6-3F64A61A1D0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37">
                <a:extLst>
                  <a:ext uri="{FF2B5EF4-FFF2-40B4-BE49-F238E27FC236}">
                    <a16:creationId xmlns:a16="http://schemas.microsoft.com/office/drawing/2014/main" id="{7F8B9AF7-5193-4ED3-A5CB-2FED496A4C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8">
                <a:extLst>
                  <a:ext uri="{FF2B5EF4-FFF2-40B4-BE49-F238E27FC236}">
                    <a16:creationId xmlns:a16="http://schemas.microsoft.com/office/drawing/2014/main" id="{9EEC37C1-206C-4E46-9ACF-B7A997CF08D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9">
                <a:extLst>
                  <a:ext uri="{FF2B5EF4-FFF2-40B4-BE49-F238E27FC236}">
                    <a16:creationId xmlns:a16="http://schemas.microsoft.com/office/drawing/2014/main" id="{488EF60F-DC60-4D24-8224-10DA8EAED0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40">
                <a:extLst>
                  <a:ext uri="{FF2B5EF4-FFF2-40B4-BE49-F238E27FC236}">
                    <a16:creationId xmlns:a16="http://schemas.microsoft.com/office/drawing/2014/main" id="{98F15B8D-403F-45B0-858C-C0119204EAE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41">
                <a:extLst>
                  <a:ext uri="{FF2B5EF4-FFF2-40B4-BE49-F238E27FC236}">
                    <a16:creationId xmlns:a16="http://schemas.microsoft.com/office/drawing/2014/main" id="{F80B2D23-A3A7-44A0-AF5D-EEAFC63D00AD}"/>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pic>
        <p:nvPicPr>
          <p:cNvPr id="124" name="Picture 2">
            <a:extLst>
              <a:ext uri="{FF2B5EF4-FFF2-40B4-BE49-F238E27FC236}">
                <a16:creationId xmlns:a16="http://schemas.microsoft.com/office/drawing/2014/main" id="{B81C1E48-45BA-4309-AC88-7C0ECA018D6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26" name="Round Diagonal Corner Rectangle 6">
            <a:extLst>
              <a:ext uri="{FF2B5EF4-FFF2-40B4-BE49-F238E27FC236}">
                <a16:creationId xmlns:a16="http://schemas.microsoft.com/office/drawing/2014/main" id="{DCA84B88-B25F-4677-AF28-FADDB986F0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4" name="Picture 12" descr="aeProduct.getSubject()">
            <a:extLst>
              <a:ext uri="{FF2B5EF4-FFF2-40B4-BE49-F238E27FC236}">
                <a16:creationId xmlns:a16="http://schemas.microsoft.com/office/drawing/2014/main" id="{FBE7E158-5733-4D1E-87FC-9D8FD809BD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3" r="-2" b="-2"/>
          <a:stretch/>
        </p:blipFill>
        <p:spPr bwMode="auto">
          <a:xfrm>
            <a:off x="1302279" y="1136606"/>
            <a:ext cx="4711698" cy="4577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aeProduct.getSubject()">
            <a:extLst>
              <a:ext uri="{FF2B5EF4-FFF2-40B4-BE49-F238E27FC236}">
                <a16:creationId xmlns:a16="http://schemas.microsoft.com/office/drawing/2014/main" id="{754E2757-477D-49E7-B23C-5F15AEE834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2850"/>
          <a:stretch/>
        </p:blipFill>
        <p:spPr bwMode="auto">
          <a:xfrm>
            <a:off x="6174843" y="1136606"/>
            <a:ext cx="4711698" cy="457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14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570846-C5BF-48F2-9EA0-FCCC0A70C304}"/>
              </a:ext>
            </a:extLst>
          </p:cNvPr>
          <p:cNvSpPr>
            <a:spLocks noGrp="1"/>
          </p:cNvSpPr>
          <p:nvPr>
            <p:ph type="title"/>
          </p:nvPr>
        </p:nvSpPr>
        <p:spPr/>
        <p:txBody>
          <a:bodyPr/>
          <a:lstStyle/>
          <a:p>
            <a:r>
              <a:rPr lang="en-US" b="1" dirty="0">
                <a:solidFill>
                  <a:srgbClr val="FFFF00"/>
                </a:solidFill>
              </a:rPr>
              <a:t>Why did we choose this logo</a:t>
            </a:r>
            <a:r>
              <a:rPr lang="tr-TR" b="1" dirty="0">
                <a:solidFill>
                  <a:srgbClr val="FFFF00"/>
                </a:solidFill>
              </a:rPr>
              <a:t> AND NAME</a:t>
            </a:r>
            <a:r>
              <a:rPr lang="en-US" b="1" dirty="0">
                <a:solidFill>
                  <a:srgbClr val="FFFF00"/>
                </a:solidFill>
              </a:rPr>
              <a:t>?</a:t>
            </a:r>
            <a:endParaRPr lang="tr-TR" b="1" dirty="0">
              <a:solidFill>
                <a:srgbClr val="FFFF00"/>
              </a:solidFill>
            </a:endParaRPr>
          </a:p>
        </p:txBody>
      </p:sp>
      <p:sp>
        <p:nvSpPr>
          <p:cNvPr id="3" name="İçerik Yer Tutucusu 2">
            <a:extLst>
              <a:ext uri="{FF2B5EF4-FFF2-40B4-BE49-F238E27FC236}">
                <a16:creationId xmlns:a16="http://schemas.microsoft.com/office/drawing/2014/main" id="{514E2F31-623F-4096-8148-715CEE321069}"/>
              </a:ext>
            </a:extLst>
          </p:cNvPr>
          <p:cNvSpPr>
            <a:spLocks noGrp="1"/>
          </p:cNvSpPr>
          <p:nvPr>
            <p:ph idx="1"/>
          </p:nvPr>
        </p:nvSpPr>
        <p:spPr/>
        <p:txBody>
          <a:bodyPr>
            <a:normAutofit fontScale="92500" lnSpcReduction="20000"/>
          </a:bodyPr>
          <a:lstStyle/>
          <a:p>
            <a:pPr marL="0" indent="0">
              <a:buNone/>
            </a:pPr>
            <a:r>
              <a:rPr lang="en-US" sz="2900" dirty="0">
                <a:solidFill>
                  <a:srgbClr val="FFFF00"/>
                </a:solidFill>
              </a:rPr>
              <a:t>Our reasons to use the bee logo</a:t>
            </a:r>
          </a:p>
          <a:p>
            <a:r>
              <a:rPr lang="en-US" sz="2900" dirty="0">
                <a:solidFill>
                  <a:srgbClr val="FFFF00"/>
                </a:solidFill>
              </a:rPr>
              <a:t>Bees</a:t>
            </a:r>
            <a:r>
              <a:rPr lang="en-US" sz="2900" dirty="0"/>
              <a:t> are hardwork</a:t>
            </a:r>
            <a:r>
              <a:rPr lang="tr-TR" sz="2900" dirty="0"/>
              <a:t>ers.</a:t>
            </a:r>
            <a:endParaRPr lang="en-US" sz="2900" dirty="0"/>
          </a:p>
          <a:p>
            <a:r>
              <a:rPr lang="en-US" sz="2900" dirty="0">
                <a:solidFill>
                  <a:srgbClr val="FFFF00"/>
                </a:solidFill>
              </a:rPr>
              <a:t>Bees</a:t>
            </a:r>
            <a:r>
              <a:rPr lang="en-US" sz="2900" dirty="0"/>
              <a:t> are known to be the closest insect friend of humans.</a:t>
            </a:r>
          </a:p>
          <a:p>
            <a:r>
              <a:rPr lang="en-US" sz="2900" dirty="0">
                <a:solidFill>
                  <a:srgbClr val="FFFF00"/>
                </a:solidFill>
              </a:rPr>
              <a:t>Bees</a:t>
            </a:r>
            <a:r>
              <a:rPr lang="en-US" sz="2900" dirty="0"/>
              <a:t> are fast.</a:t>
            </a:r>
            <a:endParaRPr lang="tr-TR" sz="2900" dirty="0">
              <a:solidFill>
                <a:srgbClr val="FFFF00"/>
              </a:solidFill>
            </a:endParaRPr>
          </a:p>
          <a:p>
            <a:r>
              <a:rPr lang="tr-TR" sz="2900" dirty="0">
                <a:solidFill>
                  <a:srgbClr val="FFFF00"/>
                </a:solidFill>
              </a:rPr>
              <a:t>Also the bees</a:t>
            </a:r>
            <a:r>
              <a:rPr lang="en-US" sz="2900" dirty="0"/>
              <a:t> take the shortest route out of the hive to find food. This provides work and energy optimization. Thanks to this feature of bees, "artificial bee algorithm" has been developed.</a:t>
            </a:r>
          </a:p>
          <a:p>
            <a:endParaRPr lang="tr-TR" dirty="0">
              <a:solidFill>
                <a:srgbClr val="FFFF00"/>
              </a:solidFill>
            </a:endParaRPr>
          </a:p>
          <a:p>
            <a:endParaRPr lang="tr-TR" dirty="0"/>
          </a:p>
        </p:txBody>
      </p:sp>
    </p:spTree>
    <p:extLst>
      <p:ext uri="{BB962C8B-B14F-4D97-AF65-F5344CB8AC3E}">
        <p14:creationId xmlns:p14="http://schemas.microsoft.com/office/powerpoint/2010/main" val="3440539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6C1712-E3DB-4EF1-AC88-AE4331DF2C5B}"/>
              </a:ext>
            </a:extLst>
          </p:cNvPr>
          <p:cNvSpPr>
            <a:spLocks noGrp="1"/>
          </p:cNvSpPr>
          <p:nvPr>
            <p:ph type="title"/>
          </p:nvPr>
        </p:nvSpPr>
        <p:spPr/>
        <p:txBody>
          <a:bodyPr>
            <a:normAutofit/>
          </a:bodyPr>
          <a:lstStyle/>
          <a:p>
            <a:pPr algn="ctr"/>
            <a:r>
              <a:rPr lang="tr-TR" sz="5000" b="1" dirty="0">
                <a:solidFill>
                  <a:srgbClr val="FFFF00"/>
                </a:solidFill>
              </a:rPr>
              <a:t>Product’s PRICE</a:t>
            </a:r>
          </a:p>
        </p:txBody>
      </p:sp>
      <p:sp>
        <p:nvSpPr>
          <p:cNvPr id="3" name="İçerik Yer Tutucusu 2">
            <a:extLst>
              <a:ext uri="{FF2B5EF4-FFF2-40B4-BE49-F238E27FC236}">
                <a16:creationId xmlns:a16="http://schemas.microsoft.com/office/drawing/2014/main" id="{2778817B-3DA0-4709-B096-131F03E92AC5}"/>
              </a:ext>
            </a:extLst>
          </p:cNvPr>
          <p:cNvSpPr>
            <a:spLocks noGrp="1"/>
          </p:cNvSpPr>
          <p:nvPr>
            <p:ph idx="1"/>
          </p:nvPr>
        </p:nvSpPr>
        <p:spPr/>
        <p:txBody>
          <a:bodyPr/>
          <a:lstStyle/>
          <a:p>
            <a:r>
              <a:rPr lang="en-US" dirty="0"/>
              <a:t>We set the price of this product as 99 Euros.</a:t>
            </a:r>
            <a:r>
              <a:rPr lang="tr-TR" dirty="0"/>
              <a:t> P</a:t>
            </a:r>
            <a:r>
              <a:rPr lang="en-US" dirty="0"/>
              <a:t>roduction cost is 25 Euro</a:t>
            </a:r>
            <a:r>
              <a:rPr lang="tr-TR" dirty="0"/>
              <a:t>. N</a:t>
            </a:r>
            <a:r>
              <a:rPr lang="nl-NL" dirty="0"/>
              <a:t>et profit is 74 euro.</a:t>
            </a:r>
            <a:r>
              <a:rPr lang="en-US" dirty="0"/>
              <a:t> Normal orthopedic insoles vary between 15-35 Euros in the market. But the insoles we produce will be completely personalized and we pay high salaries to various software developers and designers for this. The 3D printers used in this production and the materials of these printers are quite costly. The price of the product is high because this price includes more than one production and distribution cost.</a:t>
            </a:r>
            <a:endParaRPr lang="tr-TR" dirty="0"/>
          </a:p>
        </p:txBody>
      </p:sp>
    </p:spTree>
    <p:extLst>
      <p:ext uri="{BB962C8B-B14F-4D97-AF65-F5344CB8AC3E}">
        <p14:creationId xmlns:p14="http://schemas.microsoft.com/office/powerpoint/2010/main" val="2735911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Rectangle 8">
              <a:extLst>
                <a:ext uri="{FF2B5EF4-FFF2-40B4-BE49-F238E27FC236}">
                  <a16:creationId xmlns:a16="http://schemas.microsoft.com/office/drawing/2014/main"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7" name="Freeform 9">
              <a:extLst>
                <a:ext uri="{FF2B5EF4-FFF2-40B4-BE49-F238E27FC236}">
                  <a16:creationId xmlns:a16="http://schemas.microsoft.com/office/drawing/2014/main"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2ADFE242-96FC-4A14-8C59-90CD6DE1D9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6A97B7BC-40BD-494B-9C6B-AF3045559A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84D9BF7E-18C2-452C-B139-4ED58D7A03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700A6223-AD38-426F-A6FE-7926CAEF31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6">
              <a:extLst>
                <a:ext uri="{FF2B5EF4-FFF2-40B4-BE49-F238E27FC236}">
                  <a16:creationId xmlns:a16="http://schemas.microsoft.com/office/drawing/2014/main"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7">
              <a:extLst>
                <a:ext uri="{FF2B5EF4-FFF2-40B4-BE49-F238E27FC236}">
                  <a16:creationId xmlns:a16="http://schemas.microsoft.com/office/drawing/2014/main" id="{10AF1D59-5117-4D47-8414-4BB61F944B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D4E7EC64-4763-4F04-B2E4-E400364D72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1">
              <a:extLst>
                <a:ext uri="{FF2B5EF4-FFF2-40B4-BE49-F238E27FC236}">
                  <a16:creationId xmlns:a16="http://schemas.microsoft.com/office/drawing/2014/main"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2">
              <a:extLst>
                <a:ext uri="{FF2B5EF4-FFF2-40B4-BE49-F238E27FC236}">
                  <a16:creationId xmlns:a16="http://schemas.microsoft.com/office/drawing/2014/main" id="{6524A268-142A-4CBF-BB8B-DC1FCBC8F7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ED007BD7-ED56-4566-B1FF-707160024A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BE14C82F-9F35-4D61-B758-7BCE32DECB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A4825B3B-52CD-4F08-BA02-6C2B0EFEDE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00BB365C-9180-4208-92CF-AB6A88848C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2">
              <a:extLst>
                <a:ext uri="{FF2B5EF4-FFF2-40B4-BE49-F238E27FC236}">
                  <a16:creationId xmlns:a16="http://schemas.microsoft.com/office/drawing/2014/main"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Rectangle 33">
              <a:extLst>
                <a:ext uri="{FF2B5EF4-FFF2-40B4-BE49-F238E27FC236}">
                  <a16:creationId xmlns:a16="http://schemas.microsoft.com/office/drawing/2014/main"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2" name="Freeform 34">
              <a:extLst>
                <a:ext uri="{FF2B5EF4-FFF2-40B4-BE49-F238E27FC236}">
                  <a16:creationId xmlns:a16="http://schemas.microsoft.com/office/drawing/2014/main"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5">
              <a:extLst>
                <a:ext uri="{FF2B5EF4-FFF2-40B4-BE49-F238E27FC236}">
                  <a16:creationId xmlns:a16="http://schemas.microsoft.com/office/drawing/2014/main" id="{AB4DF275-6B82-4AA9-A7A9-138E631E30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6">
              <a:extLst>
                <a:ext uri="{FF2B5EF4-FFF2-40B4-BE49-F238E27FC236}">
                  <a16:creationId xmlns:a16="http://schemas.microsoft.com/office/drawing/2014/main" id="{972A3812-16AD-453E-B1E6-9F39894F79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7">
              <a:extLst>
                <a:ext uri="{FF2B5EF4-FFF2-40B4-BE49-F238E27FC236}">
                  <a16:creationId xmlns:a16="http://schemas.microsoft.com/office/drawing/2014/main"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8">
              <a:extLst>
                <a:ext uri="{FF2B5EF4-FFF2-40B4-BE49-F238E27FC236}">
                  <a16:creationId xmlns:a16="http://schemas.microsoft.com/office/drawing/2014/main" id="{9FCCB0F4-1178-47C1-9EE2-234EA715C1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9">
              <a:extLst>
                <a:ext uri="{FF2B5EF4-FFF2-40B4-BE49-F238E27FC236}">
                  <a16:creationId xmlns:a16="http://schemas.microsoft.com/office/drawing/2014/main" id="{CB01BF0B-7EB0-4C18-80BE-20D2EAC048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0">
              <a:extLst>
                <a:ext uri="{FF2B5EF4-FFF2-40B4-BE49-F238E27FC236}">
                  <a16:creationId xmlns:a16="http://schemas.microsoft.com/office/drawing/2014/main"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1">
              <a:extLst>
                <a:ext uri="{FF2B5EF4-FFF2-40B4-BE49-F238E27FC236}">
                  <a16:creationId xmlns:a16="http://schemas.microsoft.com/office/drawing/2014/main" id="{A8A9C00D-0425-4E68-A1DE-BCE5BD6BBD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2">
              <a:extLst>
                <a:ext uri="{FF2B5EF4-FFF2-40B4-BE49-F238E27FC236}">
                  <a16:creationId xmlns:a16="http://schemas.microsoft.com/office/drawing/2014/main"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3">
              <a:extLst>
                <a:ext uri="{FF2B5EF4-FFF2-40B4-BE49-F238E27FC236}">
                  <a16:creationId xmlns:a16="http://schemas.microsoft.com/office/drawing/2014/main" id="{D4291668-8AF0-4784-BC06-870768F53F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4">
              <a:extLst>
                <a:ext uri="{FF2B5EF4-FFF2-40B4-BE49-F238E27FC236}">
                  <a16:creationId xmlns:a16="http://schemas.microsoft.com/office/drawing/2014/main"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Rectangle 45">
              <a:extLst>
                <a:ext uri="{FF2B5EF4-FFF2-40B4-BE49-F238E27FC236}">
                  <a16:creationId xmlns:a16="http://schemas.microsoft.com/office/drawing/2014/main"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4" name="Freeform 46">
              <a:extLst>
                <a:ext uri="{FF2B5EF4-FFF2-40B4-BE49-F238E27FC236}">
                  <a16:creationId xmlns:a16="http://schemas.microsoft.com/office/drawing/2014/main" id="{BC28A765-6E8B-4352-BD0C-35474F70AC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7">
              <a:extLst>
                <a:ext uri="{FF2B5EF4-FFF2-40B4-BE49-F238E27FC236}">
                  <a16:creationId xmlns:a16="http://schemas.microsoft.com/office/drawing/2014/main"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8">
              <a:extLst>
                <a:ext uri="{FF2B5EF4-FFF2-40B4-BE49-F238E27FC236}">
                  <a16:creationId xmlns:a16="http://schemas.microsoft.com/office/drawing/2014/main" id="{6088D59F-32BD-4932-9C22-9AA0FCDA7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9">
              <a:extLst>
                <a:ext uri="{FF2B5EF4-FFF2-40B4-BE49-F238E27FC236}">
                  <a16:creationId xmlns:a16="http://schemas.microsoft.com/office/drawing/2014/main"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0">
              <a:extLst>
                <a:ext uri="{FF2B5EF4-FFF2-40B4-BE49-F238E27FC236}">
                  <a16:creationId xmlns:a16="http://schemas.microsoft.com/office/drawing/2014/main"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1">
              <a:extLst>
                <a:ext uri="{FF2B5EF4-FFF2-40B4-BE49-F238E27FC236}">
                  <a16:creationId xmlns:a16="http://schemas.microsoft.com/office/drawing/2014/main" id="{571C0498-7105-455E-8B0A-233F850F18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2">
              <a:extLst>
                <a:ext uri="{FF2B5EF4-FFF2-40B4-BE49-F238E27FC236}">
                  <a16:creationId xmlns:a16="http://schemas.microsoft.com/office/drawing/2014/main" id="{F6FA78CC-C0B1-422F-B535-05580A9716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3">
              <a:extLst>
                <a:ext uri="{FF2B5EF4-FFF2-40B4-BE49-F238E27FC236}">
                  <a16:creationId xmlns:a16="http://schemas.microsoft.com/office/drawing/2014/main"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4">
              <a:extLst>
                <a:ext uri="{FF2B5EF4-FFF2-40B4-BE49-F238E27FC236}">
                  <a16:creationId xmlns:a16="http://schemas.microsoft.com/office/drawing/2014/main"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5">
              <a:extLst>
                <a:ext uri="{FF2B5EF4-FFF2-40B4-BE49-F238E27FC236}">
                  <a16:creationId xmlns:a16="http://schemas.microsoft.com/office/drawing/2014/main" id="{F8C26D97-8DA4-4556-92E4-2AE66B365B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6">
              <a:extLst>
                <a:ext uri="{FF2B5EF4-FFF2-40B4-BE49-F238E27FC236}">
                  <a16:creationId xmlns:a16="http://schemas.microsoft.com/office/drawing/2014/main"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7">
              <a:extLst>
                <a:ext uri="{FF2B5EF4-FFF2-40B4-BE49-F238E27FC236}">
                  <a16:creationId xmlns:a16="http://schemas.microsoft.com/office/drawing/2014/main" id="{11F0B045-803C-4067-A182-066EEB2C4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8">
              <a:extLst>
                <a:ext uri="{FF2B5EF4-FFF2-40B4-BE49-F238E27FC236}">
                  <a16:creationId xmlns:a16="http://schemas.microsoft.com/office/drawing/2014/main"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68" name="Group 67">
            <a:extLst>
              <a:ext uri="{FF2B5EF4-FFF2-40B4-BE49-F238E27FC236}">
                <a16:creationId xmlns:a16="http://schemas.microsoft.com/office/drawing/2014/main" id="{316DCFC9-6877-407C-8170-608FCB8E35A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9" name="Rectangle 68">
              <a:extLst>
                <a:ext uri="{FF2B5EF4-FFF2-40B4-BE49-F238E27FC236}">
                  <a16:creationId xmlns:a16="http://schemas.microsoft.com/office/drawing/2014/main" id="{F7D8B73A-1349-4BA6-8F85-03A21ED56E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2">
              <a:extLst>
                <a:ext uri="{FF2B5EF4-FFF2-40B4-BE49-F238E27FC236}">
                  <a16:creationId xmlns:a16="http://schemas.microsoft.com/office/drawing/2014/main" id="{969ADA7C-B6B2-4FD7-AA5E-CC52AAE8CDBD}"/>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5" name="Resim 4" descr="elektronik eşyalar, devre içeren bir resim&#10;&#10;Açıklama otomatik olarak oluşturuldu">
            <a:extLst>
              <a:ext uri="{FF2B5EF4-FFF2-40B4-BE49-F238E27FC236}">
                <a16:creationId xmlns:a16="http://schemas.microsoft.com/office/drawing/2014/main" id="{54F920F4-8286-4E67-A458-DC7CE229B42A}"/>
              </a:ext>
            </a:extLst>
          </p:cNvPr>
          <p:cNvPicPr>
            <a:picLocks noChangeAspect="1"/>
          </p:cNvPicPr>
          <p:nvPr/>
        </p:nvPicPr>
        <p:blipFill rotWithShape="1">
          <a:blip r:embed="rId4">
            <a:alphaModFix/>
          </a:blip>
          <a:srcRect l="21801"/>
          <a:stretch/>
        </p:blipFill>
        <p:spPr>
          <a:xfrm>
            <a:off x="-1152" y="-15870"/>
            <a:ext cx="12188389" cy="6857990"/>
          </a:xfrm>
          <a:prstGeom prst="rect">
            <a:avLst/>
          </a:prstGeom>
        </p:spPr>
      </p:pic>
      <p:grpSp>
        <p:nvGrpSpPr>
          <p:cNvPr id="72" name="Group 71">
            <a:extLst>
              <a:ext uri="{FF2B5EF4-FFF2-40B4-BE49-F238E27FC236}">
                <a16:creationId xmlns:a16="http://schemas.microsoft.com/office/drawing/2014/main" id="{89353FE7-0D03-4AD2-8B8A-60A06F6BDA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73" name="Round Diagonal Corner Rectangle 7">
              <a:extLst>
                <a:ext uri="{FF2B5EF4-FFF2-40B4-BE49-F238E27FC236}">
                  <a16:creationId xmlns:a16="http://schemas.microsoft.com/office/drawing/2014/main" id="{0C7A0320-FBCC-4F40-AF6E-CE65FFB3DA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550A26E4-02C9-4F83-A334-0920B8CCF281}"/>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75" name="Freeform 32">
                <a:extLst>
                  <a:ext uri="{FF2B5EF4-FFF2-40B4-BE49-F238E27FC236}">
                    <a16:creationId xmlns:a16="http://schemas.microsoft.com/office/drawing/2014/main" id="{06617CD6-4185-402B-8E23-BC52780534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6" name="Freeform 33">
                <a:extLst>
                  <a:ext uri="{FF2B5EF4-FFF2-40B4-BE49-F238E27FC236}">
                    <a16:creationId xmlns:a16="http://schemas.microsoft.com/office/drawing/2014/main" id="{2C305CC9-3511-47F4-BF11-BC635C30C91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7" name="Freeform 34">
                <a:extLst>
                  <a:ext uri="{FF2B5EF4-FFF2-40B4-BE49-F238E27FC236}">
                    <a16:creationId xmlns:a16="http://schemas.microsoft.com/office/drawing/2014/main" id="{5C70C5D1-31E4-48B9-AEB6-6460A2B81F2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7">
                <a:extLst>
                  <a:ext uri="{FF2B5EF4-FFF2-40B4-BE49-F238E27FC236}">
                    <a16:creationId xmlns:a16="http://schemas.microsoft.com/office/drawing/2014/main" id="{1F033CE1-D380-43F1-81EC-97B6C86F39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5">
                <a:extLst>
                  <a:ext uri="{FF2B5EF4-FFF2-40B4-BE49-F238E27FC236}">
                    <a16:creationId xmlns:a16="http://schemas.microsoft.com/office/drawing/2014/main" id="{6997F95D-DC27-48A3-850A-2308C3C080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36">
                <a:extLst>
                  <a:ext uri="{FF2B5EF4-FFF2-40B4-BE49-F238E27FC236}">
                    <a16:creationId xmlns:a16="http://schemas.microsoft.com/office/drawing/2014/main" id="{569AE469-76B7-4FFE-B68B-0D7A77413F2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Freeform 38">
                <a:extLst>
                  <a:ext uri="{FF2B5EF4-FFF2-40B4-BE49-F238E27FC236}">
                    <a16:creationId xmlns:a16="http://schemas.microsoft.com/office/drawing/2014/main" id="{DD99CF64-0E82-4D1A-BD2A-08942182F42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2" name="Freeform 39">
                <a:extLst>
                  <a:ext uri="{FF2B5EF4-FFF2-40B4-BE49-F238E27FC236}">
                    <a16:creationId xmlns:a16="http://schemas.microsoft.com/office/drawing/2014/main" id="{98C12D33-1747-4B24-89ED-F441AE4A0C1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40">
                <a:extLst>
                  <a:ext uri="{FF2B5EF4-FFF2-40B4-BE49-F238E27FC236}">
                    <a16:creationId xmlns:a16="http://schemas.microsoft.com/office/drawing/2014/main" id="{A60200CC-BAEC-4310-8C9B-F7BB783E982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Rectangle 41">
                <a:extLst>
                  <a:ext uri="{FF2B5EF4-FFF2-40B4-BE49-F238E27FC236}">
                    <a16:creationId xmlns:a16="http://schemas.microsoft.com/office/drawing/2014/main" id="{2A7F40BF-B0BE-4B09-87EE-F56632B7EDB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32">
                <a:extLst>
                  <a:ext uri="{FF2B5EF4-FFF2-40B4-BE49-F238E27FC236}">
                    <a16:creationId xmlns:a16="http://schemas.microsoft.com/office/drawing/2014/main" id="{353978AF-8FB9-4A61-A2EA-1995A14F39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3">
                <a:extLst>
                  <a:ext uri="{FF2B5EF4-FFF2-40B4-BE49-F238E27FC236}">
                    <a16:creationId xmlns:a16="http://schemas.microsoft.com/office/drawing/2014/main" id="{B20F89C3-4BAD-42AA-8D31-6F6DF17FE93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4">
                <a:extLst>
                  <a:ext uri="{FF2B5EF4-FFF2-40B4-BE49-F238E27FC236}">
                    <a16:creationId xmlns:a16="http://schemas.microsoft.com/office/drawing/2014/main" id="{A60FE276-3FF2-4622-BF99-D4E4B249E5B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7">
                <a:extLst>
                  <a:ext uri="{FF2B5EF4-FFF2-40B4-BE49-F238E27FC236}">
                    <a16:creationId xmlns:a16="http://schemas.microsoft.com/office/drawing/2014/main" id="{B05A0D3F-808B-48D6-A821-1FE9E86E8C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5">
                <a:extLst>
                  <a:ext uri="{FF2B5EF4-FFF2-40B4-BE49-F238E27FC236}">
                    <a16:creationId xmlns:a16="http://schemas.microsoft.com/office/drawing/2014/main" id="{69F7D438-BAA0-4DAD-9BC5-198B677A75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36">
                <a:extLst>
                  <a:ext uri="{FF2B5EF4-FFF2-40B4-BE49-F238E27FC236}">
                    <a16:creationId xmlns:a16="http://schemas.microsoft.com/office/drawing/2014/main" id="{EC63B186-43B8-4552-AFDB-A544240A7C5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Freeform 38">
                <a:extLst>
                  <a:ext uri="{FF2B5EF4-FFF2-40B4-BE49-F238E27FC236}">
                    <a16:creationId xmlns:a16="http://schemas.microsoft.com/office/drawing/2014/main" id="{8542E82D-01AD-4BD8-8C5F-A6CDAD039B0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2" name="Freeform 39">
                <a:extLst>
                  <a:ext uri="{FF2B5EF4-FFF2-40B4-BE49-F238E27FC236}">
                    <a16:creationId xmlns:a16="http://schemas.microsoft.com/office/drawing/2014/main" id="{6285CF32-2BD3-47D0-9A6C-3EE7FD6397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3" name="Freeform 40">
                <a:extLst>
                  <a:ext uri="{FF2B5EF4-FFF2-40B4-BE49-F238E27FC236}">
                    <a16:creationId xmlns:a16="http://schemas.microsoft.com/office/drawing/2014/main" id="{FA36D129-7B33-4379-B9EE-5624B957669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4" name="Rectangle 41">
                <a:extLst>
                  <a:ext uri="{FF2B5EF4-FFF2-40B4-BE49-F238E27FC236}">
                    <a16:creationId xmlns:a16="http://schemas.microsoft.com/office/drawing/2014/main" id="{0229A187-4E69-4262-B001-C5F0B55225F9}"/>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pic>
        <p:nvPicPr>
          <p:cNvPr id="4100" name="Picture 4" descr="Gravity: HUSKYLENS Yapay Zekalı Görüntü İşleme Sensörü Satın Al |  Robotistan.com">
            <a:extLst>
              <a:ext uri="{FF2B5EF4-FFF2-40B4-BE49-F238E27FC236}">
                <a16:creationId xmlns:a16="http://schemas.microsoft.com/office/drawing/2014/main" id="{0FD202B3-3341-4A70-A0DC-E382E814A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7108" y="2268006"/>
            <a:ext cx="3506002" cy="2337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97" name="Başlık 4096">
            <a:extLst>
              <a:ext uri="{FF2B5EF4-FFF2-40B4-BE49-F238E27FC236}">
                <a16:creationId xmlns:a16="http://schemas.microsoft.com/office/drawing/2014/main" id="{2878B7A0-853D-4B95-9965-ADFB1FFA6B80}"/>
              </a:ext>
            </a:extLst>
          </p:cNvPr>
          <p:cNvSpPr>
            <a:spLocks noGrp="1"/>
          </p:cNvSpPr>
          <p:nvPr>
            <p:ph type="title"/>
          </p:nvPr>
        </p:nvSpPr>
        <p:spPr/>
        <p:txBody>
          <a:bodyPr>
            <a:normAutofit/>
          </a:bodyPr>
          <a:lstStyle/>
          <a:p>
            <a:pPr algn="ctr"/>
            <a:r>
              <a:rPr lang="tr-TR" sz="5000" b="1" dirty="0">
                <a:solidFill>
                  <a:srgbClr val="FFFF00"/>
                </a:solidFill>
                <a:highlight>
                  <a:srgbClr val="C0C0C0"/>
                </a:highlight>
              </a:rPr>
              <a:t>Imagıne proccesıng </a:t>
            </a:r>
          </a:p>
        </p:txBody>
      </p:sp>
      <p:pic>
        <p:nvPicPr>
          <p:cNvPr id="4106" name="Picture 10" descr="TR Industrial XXL Orange High Visibility Reflective Class 2 Safety Vest-TR88053  - The Home Depot">
            <a:extLst>
              <a:ext uri="{FF2B5EF4-FFF2-40B4-BE49-F238E27FC236}">
                <a16:creationId xmlns:a16="http://schemas.microsoft.com/office/drawing/2014/main" id="{EAF0BCD6-9536-47DD-82B2-7CAC7BCB76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1974" y="2279000"/>
            <a:ext cx="2393013" cy="2393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99" name="Ok: Sağ 4098">
            <a:extLst>
              <a:ext uri="{FF2B5EF4-FFF2-40B4-BE49-F238E27FC236}">
                <a16:creationId xmlns:a16="http://schemas.microsoft.com/office/drawing/2014/main" id="{D220CBF6-AD0C-4D7D-9623-0AF16E4DCC0E}"/>
              </a:ext>
            </a:extLst>
          </p:cNvPr>
          <p:cNvSpPr/>
          <p:nvPr/>
        </p:nvSpPr>
        <p:spPr>
          <a:xfrm>
            <a:off x="6193110" y="3297633"/>
            <a:ext cx="737455" cy="2780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101" name="Metin kutusu 4100">
            <a:extLst>
              <a:ext uri="{FF2B5EF4-FFF2-40B4-BE49-F238E27FC236}">
                <a16:creationId xmlns:a16="http://schemas.microsoft.com/office/drawing/2014/main" id="{2EFDC659-B46D-432F-94F1-964A36E331BA}"/>
              </a:ext>
            </a:extLst>
          </p:cNvPr>
          <p:cNvSpPr txBox="1"/>
          <p:nvPr/>
        </p:nvSpPr>
        <p:spPr>
          <a:xfrm>
            <a:off x="2249751" y="5070476"/>
            <a:ext cx="8896086"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3313859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F05C574-4FB5-4FA4-AB5A-8FCDFFA774FA}"/>
              </a:ext>
            </a:extLst>
          </p:cNvPr>
          <p:cNvSpPr>
            <a:spLocks noGrp="1"/>
          </p:cNvSpPr>
          <p:nvPr>
            <p:ph idx="1"/>
          </p:nvPr>
        </p:nvSpPr>
        <p:spPr>
          <a:xfrm>
            <a:off x="1143000" y="738739"/>
            <a:ext cx="9905999" cy="5118722"/>
          </a:xfrm>
        </p:spPr>
        <p:txBody>
          <a:bodyPr>
            <a:normAutofit lnSpcReduction="10000"/>
          </a:bodyPr>
          <a:lstStyle/>
          <a:p>
            <a:r>
              <a:rPr lang="en-US" dirty="0"/>
              <a:t>We offer </a:t>
            </a:r>
            <a:r>
              <a:rPr lang="tr-TR" dirty="0"/>
              <a:t>2</a:t>
            </a:r>
            <a:r>
              <a:rPr lang="en-US" dirty="0"/>
              <a:t> options for this software service.</a:t>
            </a:r>
          </a:p>
          <a:p>
            <a:r>
              <a:rPr lang="tr-TR" dirty="0"/>
              <a:t>Low price option</a:t>
            </a:r>
            <a:r>
              <a:rPr lang="en-US" dirty="0"/>
              <a:t>, the cameras available in the factory store the footage on a cloud. These stored images are processed on a computer using an image processing artificial intelligence system and can be viewed instantly or later. </a:t>
            </a:r>
            <a:r>
              <a:rPr lang="tr-TR" dirty="0"/>
              <a:t>Workers</a:t>
            </a:r>
            <a:r>
              <a:rPr lang="en-US" dirty="0"/>
              <a:t> with orange vests in these images are distinguished by the color of the vests and perceived in our software. The movements and entries and exits of these </a:t>
            </a:r>
            <a:r>
              <a:rPr lang="tr-TR" dirty="0"/>
              <a:t>workers</a:t>
            </a:r>
            <a:r>
              <a:rPr lang="en-US" dirty="0"/>
              <a:t> are analyzed.</a:t>
            </a:r>
            <a:endParaRPr lang="tr-TR" dirty="0"/>
          </a:p>
          <a:p>
            <a:r>
              <a:rPr lang="tr-TR" dirty="0"/>
              <a:t>High price </a:t>
            </a:r>
            <a:r>
              <a:rPr lang="en-US" dirty="0"/>
              <a:t>option is that we supply our special cameras equipped with various sensors for the factory. While these cameras record the image, they detect the orange vests at that moment and save them in the cloud, and the image coming to the computer comes with the sensors detected.</a:t>
            </a:r>
            <a:endParaRPr lang="tr-TR" dirty="0"/>
          </a:p>
        </p:txBody>
      </p:sp>
    </p:spTree>
    <p:extLst>
      <p:ext uri="{BB962C8B-B14F-4D97-AF65-F5344CB8AC3E}">
        <p14:creationId xmlns:p14="http://schemas.microsoft.com/office/powerpoint/2010/main" val="3629460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140839-EA4C-418A-9486-4D842146A178}"/>
              </a:ext>
            </a:extLst>
          </p:cNvPr>
          <p:cNvSpPr>
            <a:spLocks noGrp="1"/>
          </p:cNvSpPr>
          <p:nvPr>
            <p:ph type="title"/>
          </p:nvPr>
        </p:nvSpPr>
        <p:spPr/>
        <p:txBody>
          <a:bodyPr>
            <a:normAutofit/>
          </a:bodyPr>
          <a:lstStyle/>
          <a:p>
            <a:pPr algn="ctr"/>
            <a:r>
              <a:rPr lang="tr-TR" sz="5000" b="1" dirty="0">
                <a:solidFill>
                  <a:srgbClr val="FFFF00"/>
                </a:solidFill>
              </a:rPr>
              <a:t>Prıces of ımagıne proccesıng</a:t>
            </a:r>
          </a:p>
        </p:txBody>
      </p:sp>
      <p:sp>
        <p:nvSpPr>
          <p:cNvPr id="3" name="İçerik Yer Tutucusu 2">
            <a:extLst>
              <a:ext uri="{FF2B5EF4-FFF2-40B4-BE49-F238E27FC236}">
                <a16:creationId xmlns:a16="http://schemas.microsoft.com/office/drawing/2014/main" id="{F687B49D-8747-4BA1-B7B5-0BEF12EBD306}"/>
              </a:ext>
            </a:extLst>
          </p:cNvPr>
          <p:cNvSpPr>
            <a:spLocks noGrp="1"/>
          </p:cNvSpPr>
          <p:nvPr>
            <p:ph idx="1"/>
          </p:nvPr>
        </p:nvSpPr>
        <p:spPr/>
        <p:txBody>
          <a:bodyPr>
            <a:normAutofit fontScale="92500"/>
          </a:bodyPr>
          <a:lstStyle/>
          <a:p>
            <a:r>
              <a:rPr lang="en-US" dirty="0"/>
              <a:t>In the first option, we only charge for image processing software. System setup costs 1199Euro per camera.</a:t>
            </a:r>
            <a:r>
              <a:rPr lang="tr-TR" dirty="0"/>
              <a:t> Net profif is 1100€ per a camera in this option.</a:t>
            </a:r>
            <a:endParaRPr lang="en-US" dirty="0"/>
          </a:p>
          <a:p>
            <a:r>
              <a:rPr lang="en-US" dirty="0"/>
              <a:t>In the second option, we also supply the camera equipped with sensors and install our software on the computer in the enterprise. The price of this is 3299Euros including the camera.</a:t>
            </a:r>
            <a:r>
              <a:rPr lang="tr-TR" dirty="0"/>
              <a:t> Net profit will be 2000Euros per a camera.</a:t>
            </a:r>
            <a:r>
              <a:rPr lang="en-US" dirty="0"/>
              <a:t> The camera we put in is very high in terms of image quality and sound recording quality. There is also a motion detection sensor inside. For this reason, the second option is much more expensive.</a:t>
            </a:r>
            <a:endParaRPr lang="tr-TR" dirty="0"/>
          </a:p>
        </p:txBody>
      </p:sp>
    </p:spTree>
    <p:extLst>
      <p:ext uri="{BB962C8B-B14F-4D97-AF65-F5344CB8AC3E}">
        <p14:creationId xmlns:p14="http://schemas.microsoft.com/office/powerpoint/2010/main" val="2162407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D86A59-D8B2-46B1-A977-2ACC25FB5074}"/>
              </a:ext>
            </a:extLst>
          </p:cNvPr>
          <p:cNvSpPr>
            <a:spLocks noGrp="1"/>
          </p:cNvSpPr>
          <p:nvPr>
            <p:ph type="title"/>
          </p:nvPr>
        </p:nvSpPr>
        <p:spPr/>
        <p:txBody>
          <a:bodyPr>
            <a:normAutofit/>
          </a:bodyPr>
          <a:lstStyle/>
          <a:p>
            <a:pPr algn="ctr"/>
            <a:r>
              <a:rPr lang="tr-TR" sz="5000" b="1" dirty="0">
                <a:solidFill>
                  <a:srgbClr val="FFFF00"/>
                </a:solidFill>
              </a:rPr>
              <a:t>Destınatıon group</a:t>
            </a:r>
          </a:p>
        </p:txBody>
      </p:sp>
      <p:sp>
        <p:nvSpPr>
          <p:cNvPr id="3" name="İçerik Yer Tutucusu 2">
            <a:extLst>
              <a:ext uri="{FF2B5EF4-FFF2-40B4-BE49-F238E27FC236}">
                <a16:creationId xmlns:a16="http://schemas.microsoft.com/office/drawing/2014/main" id="{F53BCE9E-746F-4835-9CB7-88ED146D39C8}"/>
              </a:ext>
            </a:extLst>
          </p:cNvPr>
          <p:cNvSpPr>
            <a:spLocks noGrp="1"/>
          </p:cNvSpPr>
          <p:nvPr>
            <p:ph idx="1"/>
          </p:nvPr>
        </p:nvSpPr>
        <p:spPr>
          <a:xfrm>
            <a:off x="1141412" y="1722784"/>
            <a:ext cx="5471423" cy="4068418"/>
          </a:xfrm>
        </p:spPr>
        <p:txBody>
          <a:bodyPr>
            <a:noAutofit/>
          </a:bodyPr>
          <a:lstStyle/>
          <a:p>
            <a:pPr marL="0" indent="0">
              <a:buNone/>
            </a:pPr>
            <a:r>
              <a:rPr lang="en-US" sz="2000" dirty="0"/>
              <a:t>Our target group is not the same for every product.</a:t>
            </a:r>
          </a:p>
          <a:p>
            <a:pPr marL="0" indent="0">
              <a:buNone/>
            </a:pPr>
            <a:r>
              <a:rPr lang="en-US" sz="2000" b="1" dirty="0"/>
              <a:t>The target group we have determined for </a:t>
            </a:r>
            <a:r>
              <a:rPr lang="en-US" sz="2000" b="1" i="1" u="sng" dirty="0"/>
              <a:t>insoles</a:t>
            </a:r>
            <a:r>
              <a:rPr lang="en-US" sz="2000" b="1" dirty="0"/>
              <a:t>;</a:t>
            </a:r>
          </a:p>
          <a:p>
            <a:pPr marL="0" indent="0">
              <a:lnSpc>
                <a:spcPct val="100000"/>
              </a:lnSpc>
              <a:spcBef>
                <a:spcPts val="0"/>
              </a:spcBef>
              <a:buNone/>
            </a:pPr>
            <a:r>
              <a:rPr lang="en-US" sz="2000" dirty="0"/>
              <a:t>-Hostes,</a:t>
            </a:r>
          </a:p>
          <a:p>
            <a:pPr marL="0" indent="0">
              <a:lnSpc>
                <a:spcPct val="100000"/>
              </a:lnSpc>
              <a:spcBef>
                <a:spcPts val="0"/>
              </a:spcBef>
              <a:buNone/>
            </a:pPr>
            <a:r>
              <a:rPr lang="tr-TR" sz="2000" dirty="0"/>
              <a:t>-</a:t>
            </a:r>
            <a:r>
              <a:rPr lang="en-US" sz="2000" dirty="0"/>
              <a:t>Travelers,</a:t>
            </a:r>
          </a:p>
          <a:p>
            <a:pPr marL="0" indent="0">
              <a:lnSpc>
                <a:spcPct val="100000"/>
              </a:lnSpc>
              <a:spcBef>
                <a:spcPts val="0"/>
              </a:spcBef>
              <a:buNone/>
            </a:pPr>
            <a:r>
              <a:rPr lang="en-US" sz="2000" dirty="0"/>
              <a:t>-Working in a standing position,</a:t>
            </a:r>
          </a:p>
          <a:p>
            <a:pPr marL="0" indent="0">
              <a:lnSpc>
                <a:spcPct val="100000"/>
              </a:lnSpc>
              <a:spcBef>
                <a:spcPts val="0"/>
              </a:spcBef>
              <a:buNone/>
            </a:pPr>
            <a:r>
              <a:rPr lang="en-US" sz="2000" dirty="0"/>
              <a:t>-Mobile vendors,</a:t>
            </a:r>
          </a:p>
          <a:p>
            <a:pPr marL="0" indent="0">
              <a:lnSpc>
                <a:spcPct val="100000"/>
              </a:lnSpc>
              <a:spcBef>
                <a:spcPts val="0"/>
              </a:spcBef>
              <a:buNone/>
            </a:pPr>
            <a:r>
              <a:rPr lang="en-US" sz="2000" dirty="0"/>
              <a:t>-</a:t>
            </a:r>
            <a:r>
              <a:rPr lang="tr-TR" sz="2000" dirty="0"/>
              <a:t>Physical workers</a:t>
            </a:r>
            <a:endParaRPr lang="en-US" sz="2000" dirty="0"/>
          </a:p>
          <a:p>
            <a:pPr marL="0" indent="0">
              <a:lnSpc>
                <a:spcPct val="100000"/>
              </a:lnSpc>
              <a:spcBef>
                <a:spcPts val="0"/>
              </a:spcBef>
              <a:buNone/>
            </a:pPr>
            <a:r>
              <a:rPr lang="tr-TR" sz="2000" dirty="0"/>
              <a:t>-</a:t>
            </a:r>
            <a:r>
              <a:rPr lang="en-US" sz="2000" dirty="0"/>
              <a:t>Airline companies,</a:t>
            </a:r>
          </a:p>
          <a:p>
            <a:pPr marL="0" indent="0">
              <a:lnSpc>
                <a:spcPct val="100000"/>
              </a:lnSpc>
              <a:spcBef>
                <a:spcPts val="0"/>
              </a:spcBef>
              <a:buNone/>
            </a:pPr>
            <a:r>
              <a:rPr lang="en-US" sz="2000" dirty="0"/>
              <a:t>-Workers in the </a:t>
            </a:r>
            <a:r>
              <a:rPr lang="tr-TR" sz="2000" dirty="0"/>
              <a:t>‘</a:t>
            </a:r>
            <a:r>
              <a:rPr lang="en-US" sz="2000" dirty="0"/>
              <a:t>cinema</a:t>
            </a:r>
            <a:r>
              <a:rPr lang="tr-TR" sz="2000" dirty="0"/>
              <a:t>’</a:t>
            </a:r>
            <a:r>
              <a:rPr lang="en-US" sz="2000" dirty="0"/>
              <a:t> industry,</a:t>
            </a:r>
          </a:p>
          <a:p>
            <a:pPr marL="0" indent="0">
              <a:lnSpc>
                <a:spcPct val="100000"/>
              </a:lnSpc>
              <a:spcBef>
                <a:spcPts val="0"/>
              </a:spcBef>
              <a:buNone/>
            </a:pPr>
            <a:r>
              <a:rPr lang="en-US" sz="2000" dirty="0"/>
              <a:t>-Athletes and Sports Clubs (Football, Basketball, Volleyball etc.)</a:t>
            </a:r>
            <a:endParaRPr lang="tr-TR" sz="2000" dirty="0"/>
          </a:p>
        </p:txBody>
      </p:sp>
      <p:sp>
        <p:nvSpPr>
          <p:cNvPr id="4" name="Metin kutusu 3">
            <a:extLst>
              <a:ext uri="{FF2B5EF4-FFF2-40B4-BE49-F238E27FC236}">
                <a16:creationId xmlns:a16="http://schemas.microsoft.com/office/drawing/2014/main" id="{6E7C0EA0-5F0C-4871-8E55-5BA2BD901ED5}"/>
              </a:ext>
            </a:extLst>
          </p:cNvPr>
          <p:cNvSpPr txBox="1"/>
          <p:nvPr/>
        </p:nvSpPr>
        <p:spPr>
          <a:xfrm>
            <a:off x="6612835" y="2276149"/>
            <a:ext cx="4890052" cy="1323439"/>
          </a:xfrm>
          <a:prstGeom prst="rect">
            <a:avLst/>
          </a:prstGeom>
          <a:noFill/>
        </p:spPr>
        <p:txBody>
          <a:bodyPr wrap="square" rtlCol="0">
            <a:spAutoFit/>
          </a:bodyPr>
          <a:lstStyle/>
          <a:p>
            <a:r>
              <a:rPr lang="en-US" sz="2000" b="1" dirty="0"/>
              <a:t>Target group for </a:t>
            </a:r>
            <a:r>
              <a:rPr lang="en-US" sz="2000" b="1" i="1" u="sng" dirty="0"/>
              <a:t>image processing system</a:t>
            </a:r>
            <a:r>
              <a:rPr lang="en-US" sz="2000" b="1" i="1" dirty="0"/>
              <a:t>;</a:t>
            </a:r>
          </a:p>
          <a:p>
            <a:r>
              <a:rPr lang="en-US" sz="2000" dirty="0"/>
              <a:t>- Factories that attach importance to efficiency and have a large place in the market (Toyota, Ford, Aselsan, Bosch etc.)</a:t>
            </a:r>
            <a:endParaRPr lang="tr-TR" sz="2000" dirty="0"/>
          </a:p>
        </p:txBody>
      </p:sp>
      <p:cxnSp>
        <p:nvCxnSpPr>
          <p:cNvPr id="6" name="Düz Bağlayıcı 5">
            <a:extLst>
              <a:ext uri="{FF2B5EF4-FFF2-40B4-BE49-F238E27FC236}">
                <a16:creationId xmlns:a16="http://schemas.microsoft.com/office/drawing/2014/main" id="{FF0FE8E7-5BA1-4858-B8B5-81F9BEB5BCEB}"/>
              </a:ext>
            </a:extLst>
          </p:cNvPr>
          <p:cNvCxnSpPr>
            <a:cxnSpLocks/>
          </p:cNvCxnSpPr>
          <p:nvPr/>
        </p:nvCxnSpPr>
        <p:spPr>
          <a:xfrm>
            <a:off x="6493565" y="2289313"/>
            <a:ext cx="0" cy="318383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3286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190964-8F70-4761-89F9-129E5B6F742C}"/>
              </a:ext>
            </a:extLst>
          </p:cNvPr>
          <p:cNvSpPr>
            <a:spLocks noGrp="1"/>
          </p:cNvSpPr>
          <p:nvPr>
            <p:ph type="title"/>
          </p:nvPr>
        </p:nvSpPr>
        <p:spPr/>
        <p:txBody>
          <a:bodyPr>
            <a:normAutofit/>
          </a:bodyPr>
          <a:lstStyle/>
          <a:p>
            <a:pPr algn="ctr"/>
            <a:r>
              <a:rPr lang="tr-TR" sz="5000" b="1" dirty="0">
                <a:solidFill>
                  <a:srgbClr val="FFFF00"/>
                </a:solidFill>
              </a:rPr>
              <a:t>competıtıon</a:t>
            </a:r>
          </a:p>
        </p:txBody>
      </p:sp>
      <p:sp>
        <p:nvSpPr>
          <p:cNvPr id="3" name="İçerik Yer Tutucusu 2">
            <a:extLst>
              <a:ext uri="{FF2B5EF4-FFF2-40B4-BE49-F238E27FC236}">
                <a16:creationId xmlns:a16="http://schemas.microsoft.com/office/drawing/2014/main" id="{0CD67786-B097-4176-B0C8-4A47500783E7}"/>
              </a:ext>
            </a:extLst>
          </p:cNvPr>
          <p:cNvSpPr>
            <a:spLocks noGrp="1"/>
          </p:cNvSpPr>
          <p:nvPr>
            <p:ph idx="1"/>
          </p:nvPr>
        </p:nvSpPr>
        <p:spPr/>
        <p:txBody>
          <a:bodyPr>
            <a:normAutofit fontScale="92500" lnSpcReduction="20000"/>
          </a:bodyPr>
          <a:lstStyle/>
          <a:p>
            <a:r>
              <a:rPr lang="en-US" dirty="0"/>
              <a:t>Turkey in recent days has increased emphasis on software. The "informatics valley" to be established in the country will make our company more important in the future. There are many software companies in our country that sell systems such as CRM and ERP.</a:t>
            </a:r>
          </a:p>
          <a:p>
            <a:endParaRPr lang="en-US" dirty="0"/>
          </a:p>
          <a:p>
            <a:r>
              <a:rPr lang="en-US" dirty="0"/>
              <a:t>Our software company has differences. According to the market research we have done, there are companies that sell products like us, but they are few and insufficient. The features that distinguish us from others are product quality, customer orientation and orientation to the niche area.</a:t>
            </a:r>
            <a:endParaRPr lang="tr-TR" dirty="0"/>
          </a:p>
        </p:txBody>
      </p:sp>
    </p:spTree>
    <p:extLst>
      <p:ext uri="{BB962C8B-B14F-4D97-AF65-F5344CB8AC3E}">
        <p14:creationId xmlns:p14="http://schemas.microsoft.com/office/powerpoint/2010/main" val="140598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Başlık 1">
            <a:extLst>
              <a:ext uri="{FF2B5EF4-FFF2-40B4-BE49-F238E27FC236}">
                <a16:creationId xmlns:a16="http://schemas.microsoft.com/office/drawing/2014/main" id="{6501CCB7-6659-4023-ACB0-CA73297C1960}"/>
              </a:ext>
            </a:extLst>
          </p:cNvPr>
          <p:cNvSpPr>
            <a:spLocks noGrp="1"/>
          </p:cNvSpPr>
          <p:nvPr>
            <p:ph type="title"/>
          </p:nvPr>
        </p:nvSpPr>
        <p:spPr>
          <a:xfrm>
            <a:off x="1143000" y="226358"/>
            <a:ext cx="9906000" cy="746125"/>
          </a:xfrm>
        </p:spPr>
        <p:txBody>
          <a:bodyPr>
            <a:normAutofit fontScale="90000"/>
          </a:bodyPr>
          <a:lstStyle/>
          <a:p>
            <a:pPr algn="ctr"/>
            <a:r>
              <a:rPr lang="tr-TR" sz="5000" b="1" dirty="0">
                <a:solidFill>
                  <a:srgbClr val="FFFF00"/>
                </a:solidFill>
              </a:rPr>
              <a:t>competıtıon</a:t>
            </a:r>
          </a:p>
        </p:txBody>
      </p:sp>
      <p:pic>
        <p:nvPicPr>
          <p:cNvPr id="10" name="İçerik Yer Tutucusu 9">
            <a:extLst>
              <a:ext uri="{FF2B5EF4-FFF2-40B4-BE49-F238E27FC236}">
                <a16:creationId xmlns:a16="http://schemas.microsoft.com/office/drawing/2014/main" id="{4DB99491-6451-49BC-8F4D-5C16E86A05E8}"/>
              </a:ext>
            </a:extLst>
          </p:cNvPr>
          <p:cNvPicPr>
            <a:picLocks noGrp="1" noChangeAspect="1"/>
          </p:cNvPicPr>
          <p:nvPr>
            <p:ph idx="1"/>
          </p:nvPr>
        </p:nvPicPr>
        <p:blipFill>
          <a:blip r:embed="rId2"/>
          <a:stretch>
            <a:fillRect/>
          </a:stretch>
        </p:blipFill>
        <p:spPr>
          <a:xfrm>
            <a:off x="4399724" y="1317377"/>
            <a:ext cx="5648013" cy="5266392"/>
          </a:xfrm>
        </p:spPr>
      </p:pic>
      <p:sp>
        <p:nvSpPr>
          <p:cNvPr id="11" name="Metin kutusu 10">
            <a:extLst>
              <a:ext uri="{FF2B5EF4-FFF2-40B4-BE49-F238E27FC236}">
                <a16:creationId xmlns:a16="http://schemas.microsoft.com/office/drawing/2014/main" id="{AACD30CB-3D13-46C0-A19A-492FFFEC1BB1}"/>
              </a:ext>
            </a:extLst>
          </p:cNvPr>
          <p:cNvSpPr txBox="1"/>
          <p:nvPr/>
        </p:nvSpPr>
        <p:spPr>
          <a:xfrm>
            <a:off x="-2356118" y="1365250"/>
            <a:ext cx="6754463" cy="5170646"/>
          </a:xfrm>
          <a:prstGeom prst="rect">
            <a:avLst/>
          </a:prstGeom>
          <a:noFill/>
        </p:spPr>
        <p:txBody>
          <a:bodyPr wrap="square" rtlCol="0">
            <a:spAutoFit/>
          </a:bodyPr>
          <a:lstStyle/>
          <a:p>
            <a:pPr marL="2880000" algn="r"/>
            <a:r>
              <a:rPr lang="tr-TR" sz="2200" dirty="0"/>
              <a:t>State and foundation funds</a:t>
            </a:r>
          </a:p>
          <a:p>
            <a:pPr marL="2880000" algn="r"/>
            <a:r>
              <a:rPr lang="tr-TR" sz="2200" dirty="0"/>
              <a:t>Manufacturing and automation</a:t>
            </a:r>
          </a:p>
          <a:p>
            <a:pPr marL="2880000" algn="r"/>
            <a:r>
              <a:rPr lang="tr-TR" sz="2200" dirty="0"/>
              <a:t>Telecom</a:t>
            </a:r>
          </a:p>
          <a:p>
            <a:pPr marL="2880000" algn="r"/>
            <a:r>
              <a:rPr lang="tr-TR" sz="2200" dirty="0"/>
              <a:t>Electric-Electronic Production</a:t>
            </a:r>
          </a:p>
          <a:p>
            <a:pPr marL="2880000" algn="r"/>
            <a:r>
              <a:rPr lang="tr-TR" sz="2200" dirty="0"/>
              <a:t>Finance and banking</a:t>
            </a:r>
          </a:p>
          <a:p>
            <a:pPr marL="2880000" algn="r"/>
            <a:r>
              <a:rPr lang="tr-TR" sz="2200" dirty="0"/>
              <a:t>Shipping and logistics</a:t>
            </a:r>
          </a:p>
          <a:p>
            <a:pPr marL="2880000" algn="r"/>
            <a:r>
              <a:rPr lang="tr-TR" sz="2200" dirty="0"/>
              <a:t>Textile</a:t>
            </a:r>
          </a:p>
          <a:p>
            <a:pPr marL="2880000" algn="r"/>
            <a:r>
              <a:rPr lang="tr-TR" sz="2200" dirty="0"/>
              <a:t>Others</a:t>
            </a:r>
          </a:p>
          <a:p>
            <a:pPr marL="2880000" algn="r"/>
            <a:r>
              <a:rPr lang="tr-TR" sz="2200" dirty="0"/>
              <a:t>Education</a:t>
            </a:r>
          </a:p>
          <a:p>
            <a:pPr marL="2880000" algn="r"/>
            <a:r>
              <a:rPr lang="tr-TR" sz="2200" dirty="0"/>
              <a:t>Media and entertainment</a:t>
            </a:r>
          </a:p>
          <a:p>
            <a:pPr marL="2880000" algn="r"/>
            <a:r>
              <a:rPr lang="tr-TR" sz="2200" dirty="0"/>
              <a:t>Defense industry</a:t>
            </a:r>
          </a:p>
          <a:p>
            <a:pPr marL="2880000" algn="r"/>
            <a:r>
              <a:rPr lang="tr-TR" sz="2200" dirty="0"/>
              <a:t>Health sector</a:t>
            </a:r>
          </a:p>
          <a:p>
            <a:pPr marL="2880000" algn="r"/>
            <a:r>
              <a:rPr lang="tr-TR" sz="2200" dirty="0"/>
              <a:t>Agriculture, Law, Energy</a:t>
            </a:r>
          </a:p>
          <a:p>
            <a:pPr marL="2880000" algn="r"/>
            <a:r>
              <a:rPr lang="tr-TR" sz="2200" dirty="0"/>
              <a:t>Tourism</a:t>
            </a:r>
          </a:p>
          <a:p>
            <a:pPr marL="2880000" algn="r"/>
            <a:r>
              <a:rPr lang="tr-TR" sz="2200" dirty="0"/>
              <a:t>Construction industry</a:t>
            </a:r>
          </a:p>
        </p:txBody>
      </p:sp>
    </p:spTree>
    <p:extLst>
      <p:ext uri="{BB962C8B-B14F-4D97-AF65-F5344CB8AC3E}">
        <p14:creationId xmlns:p14="http://schemas.microsoft.com/office/powerpoint/2010/main" val="4082420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775AF3B-5284-4B97-9BB7-55C6FB3699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A0F1F7ED-DA39-478F-85DA-317DE08941E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74" name="Group 73">
              <a:extLst>
                <a:ext uri="{FF2B5EF4-FFF2-40B4-BE49-F238E27FC236}">
                  <a16:creationId xmlns:a16="http://schemas.microsoft.com/office/drawing/2014/main" id="{1DAE5903-52E8-4F25-8473-93EF4837763C}"/>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6" name="Rectangle 5">
                <a:extLst>
                  <a:ext uri="{FF2B5EF4-FFF2-40B4-BE49-F238E27FC236}">
                    <a16:creationId xmlns:a16="http://schemas.microsoft.com/office/drawing/2014/main" id="{894835C1-32DE-4571-AD10-28D58CB8CFD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7" name="Freeform 6">
                <a:extLst>
                  <a:ext uri="{FF2B5EF4-FFF2-40B4-BE49-F238E27FC236}">
                    <a16:creationId xmlns:a16="http://schemas.microsoft.com/office/drawing/2014/main" id="{097A5B92-0B48-4251-9764-D34DF889207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7">
                <a:extLst>
                  <a:ext uri="{FF2B5EF4-FFF2-40B4-BE49-F238E27FC236}">
                    <a16:creationId xmlns:a16="http://schemas.microsoft.com/office/drawing/2014/main" id="{E222BF19-57E7-43F3-A2B9-2398BEF966D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8">
                <a:extLst>
                  <a:ext uri="{FF2B5EF4-FFF2-40B4-BE49-F238E27FC236}">
                    <a16:creationId xmlns:a16="http://schemas.microsoft.com/office/drawing/2014/main" id="{60C8836E-B7D9-48A9-8FD9-4CC52AF44D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9">
                <a:extLst>
                  <a:ext uri="{FF2B5EF4-FFF2-40B4-BE49-F238E27FC236}">
                    <a16:creationId xmlns:a16="http://schemas.microsoft.com/office/drawing/2014/main" id="{8504740E-456D-4FB9-9520-4317CCFA71B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0">
                <a:extLst>
                  <a:ext uri="{FF2B5EF4-FFF2-40B4-BE49-F238E27FC236}">
                    <a16:creationId xmlns:a16="http://schemas.microsoft.com/office/drawing/2014/main" id="{1563A7B4-B1D5-4F93-AFF9-2EB78655FC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1">
                <a:extLst>
                  <a:ext uri="{FF2B5EF4-FFF2-40B4-BE49-F238E27FC236}">
                    <a16:creationId xmlns:a16="http://schemas.microsoft.com/office/drawing/2014/main" id="{D139ED24-FA37-4470-8B42-D0D00EDE14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2">
                <a:extLst>
                  <a:ext uri="{FF2B5EF4-FFF2-40B4-BE49-F238E27FC236}">
                    <a16:creationId xmlns:a16="http://schemas.microsoft.com/office/drawing/2014/main" id="{48825AA7-BB26-45C2-93A2-1AD8D9A2325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3">
                <a:extLst>
                  <a:ext uri="{FF2B5EF4-FFF2-40B4-BE49-F238E27FC236}">
                    <a16:creationId xmlns:a16="http://schemas.microsoft.com/office/drawing/2014/main" id="{A98D0B91-D4E4-402D-8234-E96987219E9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14">
                <a:extLst>
                  <a:ext uri="{FF2B5EF4-FFF2-40B4-BE49-F238E27FC236}">
                    <a16:creationId xmlns:a16="http://schemas.microsoft.com/office/drawing/2014/main" id="{94F1DB97-3769-4DA5-9F45-47132C3125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15">
                <a:extLst>
                  <a:ext uri="{FF2B5EF4-FFF2-40B4-BE49-F238E27FC236}">
                    <a16:creationId xmlns:a16="http://schemas.microsoft.com/office/drawing/2014/main" id="{A9BC86E2-B185-4D80-81B5-A8D387E678B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Line 16">
                <a:extLst>
                  <a:ext uri="{FF2B5EF4-FFF2-40B4-BE49-F238E27FC236}">
                    <a16:creationId xmlns:a16="http://schemas.microsoft.com/office/drawing/2014/main" id="{FA773F49-8CD0-46DC-B986-F2DB57BD7266}"/>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8" name="Freeform 17">
                <a:extLst>
                  <a:ext uri="{FF2B5EF4-FFF2-40B4-BE49-F238E27FC236}">
                    <a16:creationId xmlns:a16="http://schemas.microsoft.com/office/drawing/2014/main" id="{8C55A009-3401-4888-93C7-4ED51CBC64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18">
                <a:extLst>
                  <a:ext uri="{FF2B5EF4-FFF2-40B4-BE49-F238E27FC236}">
                    <a16:creationId xmlns:a16="http://schemas.microsoft.com/office/drawing/2014/main" id="{10B44829-5BB5-48C5-8492-699971FE78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19">
                <a:extLst>
                  <a:ext uri="{FF2B5EF4-FFF2-40B4-BE49-F238E27FC236}">
                    <a16:creationId xmlns:a16="http://schemas.microsoft.com/office/drawing/2014/main" id="{30C1F9A0-4FA6-4F6F-B2D0-A1BBA41DFC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20">
                <a:extLst>
                  <a:ext uri="{FF2B5EF4-FFF2-40B4-BE49-F238E27FC236}">
                    <a16:creationId xmlns:a16="http://schemas.microsoft.com/office/drawing/2014/main" id="{01BF274F-C7B8-44B4-A183-307D8619D27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Rectangle 21">
                <a:extLst>
                  <a:ext uri="{FF2B5EF4-FFF2-40B4-BE49-F238E27FC236}">
                    <a16:creationId xmlns:a16="http://schemas.microsoft.com/office/drawing/2014/main" id="{037E8930-0F22-4558-9432-F18953E32A0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3" name="Freeform 22">
                <a:extLst>
                  <a:ext uri="{FF2B5EF4-FFF2-40B4-BE49-F238E27FC236}">
                    <a16:creationId xmlns:a16="http://schemas.microsoft.com/office/drawing/2014/main" id="{9AFC3429-FF29-47FF-A4A8-317A979DB9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3">
                <a:extLst>
                  <a:ext uri="{FF2B5EF4-FFF2-40B4-BE49-F238E27FC236}">
                    <a16:creationId xmlns:a16="http://schemas.microsoft.com/office/drawing/2014/main" id="{91D48543-2C05-4768-80B1-ECA6F885080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4">
                <a:extLst>
                  <a:ext uri="{FF2B5EF4-FFF2-40B4-BE49-F238E27FC236}">
                    <a16:creationId xmlns:a16="http://schemas.microsoft.com/office/drawing/2014/main" id="{3AC527CC-154C-4370-A25B-74AC5B4A63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5">
                <a:extLst>
                  <a:ext uri="{FF2B5EF4-FFF2-40B4-BE49-F238E27FC236}">
                    <a16:creationId xmlns:a16="http://schemas.microsoft.com/office/drawing/2014/main" id="{798B18F5-51C9-4E50-95C5-A850EF5398A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6">
                <a:extLst>
                  <a:ext uri="{FF2B5EF4-FFF2-40B4-BE49-F238E27FC236}">
                    <a16:creationId xmlns:a16="http://schemas.microsoft.com/office/drawing/2014/main" id="{15B4CF27-638C-4979-B0FD-6263E13074A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7">
                <a:extLst>
                  <a:ext uri="{FF2B5EF4-FFF2-40B4-BE49-F238E27FC236}">
                    <a16:creationId xmlns:a16="http://schemas.microsoft.com/office/drawing/2014/main" id="{236C6A22-48A2-4442-B82D-30DB498272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28">
                <a:extLst>
                  <a:ext uri="{FF2B5EF4-FFF2-40B4-BE49-F238E27FC236}">
                    <a16:creationId xmlns:a16="http://schemas.microsoft.com/office/drawing/2014/main" id="{1BB7BCE1-0D99-412E-ABA6-81412638E9E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29">
                <a:extLst>
                  <a:ext uri="{FF2B5EF4-FFF2-40B4-BE49-F238E27FC236}">
                    <a16:creationId xmlns:a16="http://schemas.microsoft.com/office/drawing/2014/main" id="{C20E57E0-0912-44F2-93DA-75E4D13F3B7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30">
                <a:extLst>
                  <a:ext uri="{FF2B5EF4-FFF2-40B4-BE49-F238E27FC236}">
                    <a16:creationId xmlns:a16="http://schemas.microsoft.com/office/drawing/2014/main" id="{DF059390-54ED-44F4-983F-92FF36AD94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31">
                <a:extLst>
                  <a:ext uri="{FF2B5EF4-FFF2-40B4-BE49-F238E27FC236}">
                    <a16:creationId xmlns:a16="http://schemas.microsoft.com/office/drawing/2014/main" id="{42D5E9ED-595D-443D-8CDC-D8FCD4021D7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75" name="Group 74">
              <a:extLst>
                <a:ext uri="{FF2B5EF4-FFF2-40B4-BE49-F238E27FC236}">
                  <a16:creationId xmlns:a16="http://schemas.microsoft.com/office/drawing/2014/main" id="{DB14A457-C54A-4F1E-91FB-0FEE49877D68}"/>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76" name="Freeform 32">
                <a:extLst>
                  <a:ext uri="{FF2B5EF4-FFF2-40B4-BE49-F238E27FC236}">
                    <a16:creationId xmlns:a16="http://schemas.microsoft.com/office/drawing/2014/main" id="{791F3E2E-D393-464E-84B4-9B30D071AD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33">
                <a:extLst>
                  <a:ext uri="{FF2B5EF4-FFF2-40B4-BE49-F238E27FC236}">
                    <a16:creationId xmlns:a16="http://schemas.microsoft.com/office/drawing/2014/main" id="{EBEEAD6F-6425-4F85-A8A8-4FF19A909B3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34">
                <a:extLst>
                  <a:ext uri="{FF2B5EF4-FFF2-40B4-BE49-F238E27FC236}">
                    <a16:creationId xmlns:a16="http://schemas.microsoft.com/office/drawing/2014/main" id="{8AACA44E-9D6C-4708-8D61-D767B6620B8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35">
                <a:extLst>
                  <a:ext uri="{FF2B5EF4-FFF2-40B4-BE49-F238E27FC236}">
                    <a16:creationId xmlns:a16="http://schemas.microsoft.com/office/drawing/2014/main" id="{B6E3525F-9937-463E-872C-8EB7C62D10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36">
                <a:extLst>
                  <a:ext uri="{FF2B5EF4-FFF2-40B4-BE49-F238E27FC236}">
                    <a16:creationId xmlns:a16="http://schemas.microsoft.com/office/drawing/2014/main" id="{BE829B0B-C602-40F1-81D1-A55332343D7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37">
                <a:extLst>
                  <a:ext uri="{FF2B5EF4-FFF2-40B4-BE49-F238E27FC236}">
                    <a16:creationId xmlns:a16="http://schemas.microsoft.com/office/drawing/2014/main" id="{92660531-24B5-4B97-A4A2-64686E235D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38">
                <a:extLst>
                  <a:ext uri="{FF2B5EF4-FFF2-40B4-BE49-F238E27FC236}">
                    <a16:creationId xmlns:a16="http://schemas.microsoft.com/office/drawing/2014/main" id="{6242D0CE-6FFD-4D17-AC26-BD3E481195F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39">
                <a:extLst>
                  <a:ext uri="{FF2B5EF4-FFF2-40B4-BE49-F238E27FC236}">
                    <a16:creationId xmlns:a16="http://schemas.microsoft.com/office/drawing/2014/main" id="{61631F37-AF37-4DB9-8D98-A08586C766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40">
                <a:extLst>
                  <a:ext uri="{FF2B5EF4-FFF2-40B4-BE49-F238E27FC236}">
                    <a16:creationId xmlns:a16="http://schemas.microsoft.com/office/drawing/2014/main" id="{2A2597FF-2F22-40BB-A7B3-19C4DFCFFA0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Rectangle 41">
                <a:extLst>
                  <a:ext uri="{FF2B5EF4-FFF2-40B4-BE49-F238E27FC236}">
                    <a16:creationId xmlns:a16="http://schemas.microsoft.com/office/drawing/2014/main" id="{DCC8773C-0113-4046-B222-C8F4080AF389}"/>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114" name="Picture 2">
            <a:extLst>
              <a:ext uri="{FF2B5EF4-FFF2-40B4-BE49-F238E27FC236}">
                <a16:creationId xmlns:a16="http://schemas.microsoft.com/office/drawing/2014/main" id="{1B17CCE2-CEEF-40CA-8C4D-0DC2DCA78A2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4" name="Başlık 1">
            <a:extLst>
              <a:ext uri="{FF2B5EF4-FFF2-40B4-BE49-F238E27FC236}">
                <a16:creationId xmlns:a16="http://schemas.microsoft.com/office/drawing/2014/main" id="{9170CA56-0EFF-497D-B52D-4E815D094276}"/>
              </a:ext>
            </a:extLst>
          </p:cNvPr>
          <p:cNvSpPr>
            <a:spLocks noGrp="1"/>
          </p:cNvSpPr>
          <p:nvPr>
            <p:ph type="title"/>
          </p:nvPr>
        </p:nvSpPr>
        <p:spPr>
          <a:xfrm>
            <a:off x="6566259" y="332767"/>
            <a:ext cx="4747088" cy="1478570"/>
          </a:xfrm>
        </p:spPr>
        <p:txBody>
          <a:bodyPr>
            <a:normAutofit/>
          </a:bodyPr>
          <a:lstStyle/>
          <a:p>
            <a:pPr algn="ctr"/>
            <a:r>
              <a:rPr lang="tr-TR" sz="5000" b="1" dirty="0">
                <a:solidFill>
                  <a:srgbClr val="FFFF00"/>
                </a:solidFill>
              </a:rPr>
              <a:t>competıtıon</a:t>
            </a:r>
          </a:p>
        </p:txBody>
      </p:sp>
      <p:sp useBgFill="1">
        <p:nvSpPr>
          <p:cNvPr id="116" name="Round Diagonal Corner Rectangle 9">
            <a:extLst>
              <a:ext uri="{FF2B5EF4-FFF2-40B4-BE49-F238E27FC236}">
                <a16:creationId xmlns:a16="http://schemas.microsoft.com/office/drawing/2014/main" id="{66D4F5BA-1D71-49B2-8A7F-6B4EB94D72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AKINSOFT Kurumsal / Kurumsal Kimlik / AKINSOFT Logo - Daire">
            <a:extLst>
              <a:ext uri="{FF2B5EF4-FFF2-40B4-BE49-F238E27FC236}">
                <a16:creationId xmlns:a16="http://schemas.microsoft.com/office/drawing/2014/main" id="{0DA210AD-EC41-444C-8B7D-2E342908FC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1118988" y="1982412"/>
            <a:ext cx="4635583" cy="2897239"/>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6FF796DA-47ED-4964-8B2A-26E3EFBF5A52}"/>
              </a:ext>
            </a:extLst>
          </p:cNvPr>
          <p:cNvSpPr>
            <a:spLocks noGrp="1"/>
          </p:cNvSpPr>
          <p:nvPr>
            <p:ph idx="1"/>
          </p:nvPr>
        </p:nvSpPr>
        <p:spPr>
          <a:xfrm>
            <a:off x="6586329" y="1730375"/>
            <a:ext cx="4747087" cy="3541714"/>
          </a:xfrm>
        </p:spPr>
        <p:txBody>
          <a:bodyPr>
            <a:noAutofit/>
          </a:bodyPr>
          <a:lstStyle/>
          <a:p>
            <a:pPr marL="0" indent="0">
              <a:lnSpc>
                <a:spcPct val="110000"/>
              </a:lnSpc>
              <a:buNone/>
            </a:pPr>
            <a:r>
              <a:rPr lang="en-US" sz="2000" dirty="0">
                <a:solidFill>
                  <a:srgbClr val="FFFFFF"/>
                </a:solidFill>
              </a:rPr>
              <a:t>One of the biggest competitors</a:t>
            </a:r>
            <a:r>
              <a:rPr lang="tr-TR" sz="2000" dirty="0">
                <a:solidFill>
                  <a:srgbClr val="FFFFFF"/>
                </a:solidFill>
              </a:rPr>
              <a:t> when</a:t>
            </a:r>
            <a:r>
              <a:rPr lang="en-US" sz="2000" dirty="0">
                <a:solidFill>
                  <a:srgbClr val="FFFFFF"/>
                </a:solidFill>
              </a:rPr>
              <a:t> we do market research in Turkey, we see that AKINSOFT.</a:t>
            </a:r>
          </a:p>
          <a:p>
            <a:pPr marL="0" indent="0">
              <a:lnSpc>
                <a:spcPct val="110000"/>
              </a:lnSpc>
              <a:buNone/>
            </a:pPr>
            <a:r>
              <a:rPr lang="en-US" sz="2000" dirty="0">
                <a:solidFill>
                  <a:srgbClr val="FFFFFF"/>
                </a:solidFill>
              </a:rPr>
              <a:t>For example, let's look at the slogan of this company. "Software solutions that add value to your business." Our company actually sells software on solutions, comfort and efficiency to individuals or companies. But our difference from this company is that while AkınSoft company focuses on software such as ERP, CRM, SCM, we are more interested in customized and special software.</a:t>
            </a:r>
            <a:endParaRPr lang="tr-TR" sz="2000" dirty="0">
              <a:solidFill>
                <a:srgbClr val="FFFFFF"/>
              </a:solidFill>
            </a:endParaRPr>
          </a:p>
        </p:txBody>
      </p:sp>
    </p:spTree>
    <p:extLst>
      <p:ext uri="{BB962C8B-B14F-4D97-AF65-F5344CB8AC3E}">
        <p14:creationId xmlns:p14="http://schemas.microsoft.com/office/powerpoint/2010/main" val="40914718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0163" y="1039872"/>
            <a:ext cx="3912518" cy="2800608"/>
          </a:xfrm>
        </p:spPr>
      </p:pic>
      <p:sp>
        <p:nvSpPr>
          <p:cNvPr id="4" name="Başlık 1">
            <a:extLst>
              <a:ext uri="{FF2B5EF4-FFF2-40B4-BE49-F238E27FC236}">
                <a16:creationId xmlns:a16="http://schemas.microsoft.com/office/drawing/2014/main" id="{9170CA56-0EFF-497D-B52D-4E815D094276}"/>
              </a:ext>
            </a:extLst>
          </p:cNvPr>
          <p:cNvSpPr txBox="1">
            <a:spLocks/>
          </p:cNvSpPr>
          <p:nvPr/>
        </p:nvSpPr>
        <p:spPr>
          <a:xfrm>
            <a:off x="3707804" y="287383"/>
            <a:ext cx="4747088" cy="5944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tr-TR" sz="5000" b="1" dirty="0" smtClean="0">
                <a:solidFill>
                  <a:srgbClr val="FFFF00"/>
                </a:solidFill>
              </a:rPr>
              <a:t>competıtors</a:t>
            </a:r>
            <a:endParaRPr lang="tr-TR" sz="5000" b="1" dirty="0">
              <a:solidFill>
                <a:srgbClr val="FFFF00"/>
              </a:solidFill>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193" y="1039871"/>
            <a:ext cx="4233542" cy="2800609"/>
          </a:xfrm>
          <a:prstGeom prst="rect">
            <a:avLst/>
          </a:prstGeom>
        </p:spPr>
      </p:pic>
      <p:pic>
        <p:nvPicPr>
          <p:cNvPr id="7" name="Resim 6"/>
          <p:cNvPicPr>
            <a:picLocks noChangeAspect="1"/>
          </p:cNvPicPr>
          <p:nvPr/>
        </p:nvPicPr>
        <p:blipFill rotWithShape="1">
          <a:blip r:embed="rId4">
            <a:extLst>
              <a:ext uri="{28A0092B-C50C-407E-A947-70E740481C1C}">
                <a14:useLocalDpi xmlns:a14="http://schemas.microsoft.com/office/drawing/2010/main" val="0"/>
              </a:ext>
            </a:extLst>
          </a:blip>
          <a:srcRect l="22370" r="22370"/>
          <a:stretch/>
        </p:blipFill>
        <p:spPr>
          <a:xfrm>
            <a:off x="1084217" y="1039871"/>
            <a:ext cx="2168434" cy="2800609"/>
          </a:xfrm>
          <a:prstGeom prst="rect">
            <a:avLst/>
          </a:prstGeom>
        </p:spPr>
      </p:pic>
      <p:sp>
        <p:nvSpPr>
          <p:cNvPr id="8" name="Metin kutusu 7"/>
          <p:cNvSpPr txBox="1"/>
          <p:nvPr/>
        </p:nvSpPr>
        <p:spPr>
          <a:xfrm>
            <a:off x="1410789" y="4233661"/>
            <a:ext cx="9117874" cy="1938992"/>
          </a:xfrm>
          <a:prstGeom prst="rect">
            <a:avLst/>
          </a:prstGeom>
          <a:noFill/>
        </p:spPr>
        <p:txBody>
          <a:bodyPr wrap="square" rtlCol="0">
            <a:spAutoFit/>
          </a:bodyPr>
          <a:lstStyle/>
          <a:p>
            <a:r>
              <a:rPr lang="en-US" sz="2000" dirty="0"/>
              <a:t>One of our biggest competitors in shoe insoles is </a:t>
            </a:r>
            <a:r>
              <a:rPr lang="tr-TR" sz="2000" dirty="0" smtClean="0"/>
              <a:t>‘’</a:t>
            </a:r>
            <a:r>
              <a:rPr lang="en-US" sz="2000" dirty="0" smtClean="0"/>
              <a:t>Klarity</a:t>
            </a:r>
            <a:r>
              <a:rPr lang="tr-TR" sz="2000" dirty="0" smtClean="0"/>
              <a:t>’’. </a:t>
            </a:r>
          </a:p>
          <a:p>
            <a:endParaRPr lang="tr-TR" sz="2000" dirty="0" smtClean="0"/>
          </a:p>
          <a:p>
            <a:r>
              <a:rPr lang="en-US" sz="2000" dirty="0"/>
              <a:t>They are implementing a very ordinary system. Customers have to go to their office and follow some procedures. First, the customer steps on a scanner, then they walk on a carpet with some sensors and they design the shape of their feet on the computer based on this data.</a:t>
            </a:r>
            <a:endParaRPr lang="tr-TR" sz="2000" dirty="0"/>
          </a:p>
        </p:txBody>
      </p:sp>
    </p:spTree>
    <p:extLst>
      <p:ext uri="{BB962C8B-B14F-4D97-AF65-F5344CB8AC3E}">
        <p14:creationId xmlns:p14="http://schemas.microsoft.com/office/powerpoint/2010/main" val="2438943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8160" y="881822"/>
            <a:ext cx="3927555" cy="2208172"/>
          </a:xfrm>
        </p:spPr>
      </p:pic>
      <p:sp>
        <p:nvSpPr>
          <p:cNvPr id="4" name="Başlık 1">
            <a:extLst>
              <a:ext uri="{FF2B5EF4-FFF2-40B4-BE49-F238E27FC236}">
                <a16:creationId xmlns:a16="http://schemas.microsoft.com/office/drawing/2014/main" id="{9170CA56-0EFF-497D-B52D-4E815D094276}"/>
              </a:ext>
            </a:extLst>
          </p:cNvPr>
          <p:cNvSpPr txBox="1">
            <a:spLocks/>
          </p:cNvSpPr>
          <p:nvPr/>
        </p:nvSpPr>
        <p:spPr>
          <a:xfrm>
            <a:off x="3707804" y="287383"/>
            <a:ext cx="4747088" cy="5944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tr-TR" sz="5000" b="1" dirty="0" smtClean="0">
                <a:solidFill>
                  <a:srgbClr val="FFFF00"/>
                </a:solidFill>
              </a:rPr>
              <a:t>competıtors</a:t>
            </a:r>
            <a:endParaRPr lang="tr-TR" sz="5000" b="1" dirty="0">
              <a:solidFill>
                <a:srgbClr val="FFFF00"/>
              </a:solidFill>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95" y="881822"/>
            <a:ext cx="3459609" cy="2208172"/>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357" y="881822"/>
            <a:ext cx="4035250" cy="2208172"/>
          </a:xfrm>
          <a:prstGeom prst="rect">
            <a:avLst/>
          </a:prstGeom>
        </p:spPr>
      </p:pic>
      <p:sp>
        <p:nvSpPr>
          <p:cNvPr id="8" name="Metin kutusu 7"/>
          <p:cNvSpPr txBox="1"/>
          <p:nvPr/>
        </p:nvSpPr>
        <p:spPr>
          <a:xfrm>
            <a:off x="1135445" y="3396343"/>
            <a:ext cx="9575074" cy="2554545"/>
          </a:xfrm>
          <a:prstGeom prst="rect">
            <a:avLst/>
          </a:prstGeom>
          <a:noFill/>
        </p:spPr>
        <p:txBody>
          <a:bodyPr wrap="square" rtlCol="0">
            <a:spAutoFit/>
          </a:bodyPr>
          <a:lstStyle/>
          <a:p>
            <a:r>
              <a:rPr lang="en-US" sz="2000" dirty="0"/>
              <a:t>Another important competitor is Phits. Phits firm also uses sensor rugs like Klarity. But they don't have a </a:t>
            </a:r>
            <a:r>
              <a:rPr lang="tr-TR" sz="2000" dirty="0" smtClean="0"/>
              <a:t>scanner</a:t>
            </a:r>
            <a:r>
              <a:rPr lang="en-US" sz="2000" dirty="0" smtClean="0"/>
              <a:t> </a:t>
            </a:r>
            <a:r>
              <a:rPr lang="en-US" sz="2000" dirty="0"/>
              <a:t>like Klarity. In addition to all these, orthopedists working in-house produce these insoles in the production area. This means extra production machine, extra production cost and extra employee salary. </a:t>
            </a:r>
            <a:endParaRPr lang="tr-TR" sz="2000" dirty="0" smtClean="0"/>
          </a:p>
          <a:p>
            <a:endParaRPr lang="tr-TR" sz="2000" dirty="0"/>
          </a:p>
          <a:p>
            <a:r>
              <a:rPr lang="en-US" sz="2000" dirty="0" smtClean="0"/>
              <a:t>Therefore</a:t>
            </a:r>
            <a:r>
              <a:rPr lang="en-US" sz="2000" dirty="0"/>
              <a:t>, although these products have the same purpose as our products, their prices are higher than ours. This is our advantage.</a:t>
            </a:r>
          </a:p>
          <a:p>
            <a:endParaRPr lang="en-US" sz="2000" dirty="0"/>
          </a:p>
        </p:txBody>
      </p:sp>
    </p:spTree>
    <p:extLst>
      <p:ext uri="{BB962C8B-B14F-4D97-AF65-F5344CB8AC3E}">
        <p14:creationId xmlns:p14="http://schemas.microsoft.com/office/powerpoint/2010/main" val="518460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955661-3670-4149-A870-973CF7BF4F91}"/>
              </a:ext>
            </a:extLst>
          </p:cNvPr>
          <p:cNvSpPr>
            <a:spLocks noGrp="1"/>
          </p:cNvSpPr>
          <p:nvPr>
            <p:ph type="title"/>
          </p:nvPr>
        </p:nvSpPr>
        <p:spPr/>
        <p:txBody>
          <a:bodyPr/>
          <a:lstStyle/>
          <a:p>
            <a:r>
              <a:rPr lang="tr-TR" b="1" dirty="0">
                <a:solidFill>
                  <a:srgbClr val="FFFF00"/>
                </a:solidFill>
              </a:rPr>
              <a:t>WHAT ARE WE DOING </a:t>
            </a:r>
            <a:r>
              <a:rPr lang="en-US" b="1" dirty="0">
                <a:solidFill>
                  <a:srgbClr val="FFFF00"/>
                </a:solidFill>
              </a:rPr>
              <a:t>?</a:t>
            </a:r>
            <a:endParaRPr lang="tr-TR" b="1" dirty="0">
              <a:solidFill>
                <a:srgbClr val="FFFF00"/>
              </a:solidFill>
            </a:endParaRPr>
          </a:p>
        </p:txBody>
      </p:sp>
      <p:sp>
        <p:nvSpPr>
          <p:cNvPr id="3" name="İçerik Yer Tutucusu 2">
            <a:extLst>
              <a:ext uri="{FF2B5EF4-FFF2-40B4-BE49-F238E27FC236}">
                <a16:creationId xmlns:a16="http://schemas.microsoft.com/office/drawing/2014/main" id="{C1192B7B-EA13-4D53-8219-A467F125C731}"/>
              </a:ext>
            </a:extLst>
          </p:cNvPr>
          <p:cNvSpPr>
            <a:spLocks noGrp="1"/>
          </p:cNvSpPr>
          <p:nvPr>
            <p:ph idx="1"/>
          </p:nvPr>
        </p:nvSpPr>
        <p:spPr/>
        <p:txBody>
          <a:bodyPr/>
          <a:lstStyle/>
          <a:p>
            <a:pPr marL="0" indent="0">
              <a:buNone/>
            </a:pPr>
            <a:r>
              <a:rPr lang="en-US" dirty="0"/>
              <a:t>We are a software company. We produce and sell software</a:t>
            </a:r>
            <a:r>
              <a:rPr lang="tr-TR" dirty="0"/>
              <a:t>s</a:t>
            </a:r>
            <a:r>
              <a:rPr lang="en-US" dirty="0"/>
              <a:t> in many subjects.</a:t>
            </a:r>
            <a:r>
              <a:rPr lang="tr-TR" dirty="0"/>
              <a:t> For example</a:t>
            </a:r>
            <a:r>
              <a:rPr lang="en-US" dirty="0"/>
              <a:t> </a:t>
            </a:r>
            <a:r>
              <a:rPr lang="tr-TR" dirty="0"/>
              <a:t>s</a:t>
            </a:r>
            <a:r>
              <a:rPr lang="en-US" dirty="0"/>
              <a:t>pecial software</a:t>
            </a:r>
            <a:r>
              <a:rPr lang="tr-TR" dirty="0"/>
              <a:t>s</a:t>
            </a:r>
            <a:r>
              <a:rPr lang="en-US" dirty="0"/>
              <a:t> for individuals, software</a:t>
            </a:r>
            <a:r>
              <a:rPr lang="tr-TR" dirty="0"/>
              <a:t>s</a:t>
            </a:r>
            <a:r>
              <a:rPr lang="en-US" dirty="0"/>
              <a:t> for factories and companies. Let's take a look at what we mean in detail.</a:t>
            </a:r>
          </a:p>
          <a:p>
            <a:pPr marL="0" indent="0">
              <a:buNone/>
            </a:pPr>
            <a:r>
              <a:rPr lang="en-US" dirty="0"/>
              <a:t/>
            </a:r>
            <a:br>
              <a:rPr lang="en-US" dirty="0"/>
            </a:br>
            <a:endParaRPr lang="tr-TR" dirty="0"/>
          </a:p>
        </p:txBody>
      </p:sp>
    </p:spTree>
    <p:extLst>
      <p:ext uri="{BB962C8B-B14F-4D97-AF65-F5344CB8AC3E}">
        <p14:creationId xmlns:p14="http://schemas.microsoft.com/office/powerpoint/2010/main" val="661243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3664" y="1308961"/>
            <a:ext cx="9905999" cy="3541714"/>
          </a:xfrm>
        </p:spPr>
        <p:txBody>
          <a:bodyPr>
            <a:normAutofit fontScale="85000" lnSpcReduction="20000"/>
          </a:bodyPr>
          <a:lstStyle/>
          <a:p>
            <a:pPr marL="0" indent="0">
              <a:buNone/>
            </a:pPr>
            <a:r>
              <a:rPr lang="en-US" dirty="0"/>
              <a:t>The differences of our company from these 2 companies are as follows;</a:t>
            </a:r>
          </a:p>
          <a:p>
            <a:pPr marL="0" indent="0">
              <a:buNone/>
            </a:pPr>
            <a:r>
              <a:rPr lang="tr-TR" dirty="0" smtClean="0"/>
              <a:t>We are u</a:t>
            </a:r>
            <a:r>
              <a:rPr lang="en-US" dirty="0" smtClean="0"/>
              <a:t>sing </a:t>
            </a:r>
            <a:r>
              <a:rPr lang="en-US" dirty="0"/>
              <a:t>technology in a way that makes people more comfortable. Our customers do not have to come to our office or follow certain procedures to have these insoles. These procedures and the customers having to come to our office can be a disadvantage. Our customers will be able to have their own special insoles with just a few photos thanks to our photo modeling software. This brings us to a more advantageous point than these 2 companies.</a:t>
            </a:r>
          </a:p>
          <a:p>
            <a:endParaRPr lang="en-US" dirty="0"/>
          </a:p>
          <a:p>
            <a:r>
              <a:rPr lang="en-US" dirty="0"/>
              <a:t>We also outsource orthopedic insoles production. We send the sample insoles we take from the 3D printer to orthopedic product manufacturers and they produce these insoles in their own environment and deliver them to the customer. Thus, we reduce our production cost.</a:t>
            </a:r>
            <a:endParaRPr lang="tr-TR" dirty="0"/>
          </a:p>
          <a:p>
            <a:endParaRPr lang="tr-TR" dirty="0"/>
          </a:p>
        </p:txBody>
      </p:sp>
    </p:spTree>
    <p:extLst>
      <p:ext uri="{BB962C8B-B14F-4D97-AF65-F5344CB8AC3E}">
        <p14:creationId xmlns:p14="http://schemas.microsoft.com/office/powerpoint/2010/main" val="1517075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Diyagram 40">
            <a:extLst>
              <a:ext uri="{FF2B5EF4-FFF2-40B4-BE49-F238E27FC236}">
                <a16:creationId xmlns:a16="http://schemas.microsoft.com/office/drawing/2014/main" id="{08748779-9220-4B58-916D-7513DA9B534B}"/>
              </a:ext>
            </a:extLst>
          </p:cNvPr>
          <p:cNvGraphicFramePr/>
          <p:nvPr>
            <p:extLst>
              <p:ext uri="{D42A27DB-BD31-4B8C-83A1-F6EECF244321}">
                <p14:modId xmlns:p14="http://schemas.microsoft.com/office/powerpoint/2010/main" val="1919823523"/>
              </p:ext>
            </p:extLst>
          </p:nvPr>
        </p:nvGraphicFramePr>
        <p:xfrm>
          <a:off x="808382" y="241852"/>
          <a:ext cx="10575235" cy="637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Metin kutusu 43">
            <a:extLst>
              <a:ext uri="{FF2B5EF4-FFF2-40B4-BE49-F238E27FC236}">
                <a16:creationId xmlns:a16="http://schemas.microsoft.com/office/drawing/2014/main" id="{CF811313-5E45-44F6-A6AE-A9F90CA73F45}"/>
              </a:ext>
            </a:extLst>
          </p:cNvPr>
          <p:cNvSpPr txBox="1"/>
          <p:nvPr/>
        </p:nvSpPr>
        <p:spPr>
          <a:xfrm>
            <a:off x="5605669" y="4373218"/>
            <a:ext cx="1007165" cy="323165"/>
          </a:xfrm>
          <a:prstGeom prst="rect">
            <a:avLst/>
          </a:prstGeom>
          <a:noFill/>
        </p:spPr>
        <p:txBody>
          <a:bodyPr wrap="square" rtlCol="0">
            <a:spAutoFit/>
          </a:bodyPr>
          <a:lstStyle/>
          <a:p>
            <a:r>
              <a:rPr lang="tr-TR" sz="1500" dirty="0"/>
              <a:t>production</a:t>
            </a:r>
          </a:p>
        </p:txBody>
      </p:sp>
      <p:sp>
        <p:nvSpPr>
          <p:cNvPr id="45" name="Metin kutusu 44">
            <a:extLst>
              <a:ext uri="{FF2B5EF4-FFF2-40B4-BE49-F238E27FC236}">
                <a16:creationId xmlns:a16="http://schemas.microsoft.com/office/drawing/2014/main" id="{0D872C7B-BB49-4729-9694-622B91BB6635}"/>
              </a:ext>
            </a:extLst>
          </p:cNvPr>
          <p:cNvSpPr txBox="1"/>
          <p:nvPr/>
        </p:nvSpPr>
        <p:spPr>
          <a:xfrm>
            <a:off x="7195930" y="4386471"/>
            <a:ext cx="1007165" cy="369332"/>
          </a:xfrm>
          <a:prstGeom prst="rect">
            <a:avLst/>
          </a:prstGeom>
          <a:noFill/>
        </p:spPr>
        <p:txBody>
          <a:bodyPr wrap="square" rtlCol="0">
            <a:spAutoFit/>
          </a:bodyPr>
          <a:lstStyle/>
          <a:p>
            <a:r>
              <a:rPr lang="tr-TR" dirty="0"/>
              <a:t>logistics</a:t>
            </a:r>
          </a:p>
        </p:txBody>
      </p:sp>
      <p:sp>
        <p:nvSpPr>
          <p:cNvPr id="46" name="Metin kutusu 45">
            <a:extLst>
              <a:ext uri="{FF2B5EF4-FFF2-40B4-BE49-F238E27FC236}">
                <a16:creationId xmlns:a16="http://schemas.microsoft.com/office/drawing/2014/main" id="{1E80A22A-0490-407D-B0CA-9528970F19D4}"/>
              </a:ext>
            </a:extLst>
          </p:cNvPr>
          <p:cNvSpPr txBox="1"/>
          <p:nvPr/>
        </p:nvSpPr>
        <p:spPr>
          <a:xfrm>
            <a:off x="8666922" y="4386471"/>
            <a:ext cx="1007165" cy="584775"/>
          </a:xfrm>
          <a:prstGeom prst="rect">
            <a:avLst/>
          </a:prstGeom>
          <a:noFill/>
        </p:spPr>
        <p:txBody>
          <a:bodyPr wrap="square" rtlCol="0">
            <a:spAutoFit/>
          </a:bodyPr>
          <a:lstStyle/>
          <a:p>
            <a:r>
              <a:rPr lang="tr-TR" sz="1600" dirty="0"/>
              <a:t>domestic sales</a:t>
            </a:r>
          </a:p>
        </p:txBody>
      </p:sp>
      <p:sp>
        <p:nvSpPr>
          <p:cNvPr id="47" name="Metin kutusu 46">
            <a:extLst>
              <a:ext uri="{FF2B5EF4-FFF2-40B4-BE49-F238E27FC236}">
                <a16:creationId xmlns:a16="http://schemas.microsoft.com/office/drawing/2014/main" id="{5357FB10-FEEA-42AB-A938-B4BD19F60ED1}"/>
              </a:ext>
            </a:extLst>
          </p:cNvPr>
          <p:cNvSpPr txBox="1"/>
          <p:nvPr/>
        </p:nvSpPr>
        <p:spPr>
          <a:xfrm>
            <a:off x="10098157" y="4386471"/>
            <a:ext cx="1007165" cy="646331"/>
          </a:xfrm>
          <a:prstGeom prst="rect">
            <a:avLst/>
          </a:prstGeom>
          <a:noFill/>
        </p:spPr>
        <p:txBody>
          <a:bodyPr wrap="square" rtlCol="0">
            <a:spAutoFit/>
          </a:bodyPr>
          <a:lstStyle/>
          <a:p>
            <a:r>
              <a:rPr lang="tr-TR" dirty="0" smtClean="0"/>
              <a:t>order receiving</a:t>
            </a:r>
            <a:endParaRPr lang="tr-TR" dirty="0"/>
          </a:p>
        </p:txBody>
      </p:sp>
    </p:spTree>
    <p:extLst>
      <p:ext uri="{BB962C8B-B14F-4D97-AF65-F5344CB8AC3E}">
        <p14:creationId xmlns:p14="http://schemas.microsoft.com/office/powerpoint/2010/main" val="609331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EEC711-33AC-497B-B0F9-3392D8D78210}"/>
              </a:ext>
            </a:extLst>
          </p:cNvPr>
          <p:cNvSpPr>
            <a:spLocks noGrp="1"/>
          </p:cNvSpPr>
          <p:nvPr>
            <p:ph type="title"/>
          </p:nvPr>
        </p:nvSpPr>
        <p:spPr/>
        <p:txBody>
          <a:bodyPr>
            <a:normAutofit/>
          </a:bodyPr>
          <a:lstStyle/>
          <a:p>
            <a:pPr algn="ctr"/>
            <a:r>
              <a:rPr lang="tr-TR" sz="5000" b="1" dirty="0">
                <a:solidFill>
                  <a:srgbClr val="FFFF00"/>
                </a:solidFill>
              </a:rPr>
              <a:t>INFORMATIONS ABOUT WORKERS</a:t>
            </a:r>
          </a:p>
        </p:txBody>
      </p:sp>
      <p:sp>
        <p:nvSpPr>
          <p:cNvPr id="3" name="İçerik Yer Tutucusu 2">
            <a:extLst>
              <a:ext uri="{FF2B5EF4-FFF2-40B4-BE49-F238E27FC236}">
                <a16:creationId xmlns:a16="http://schemas.microsoft.com/office/drawing/2014/main" id="{C4DA1DD4-61BC-4159-88FF-730D60552715}"/>
              </a:ext>
            </a:extLst>
          </p:cNvPr>
          <p:cNvSpPr>
            <a:spLocks noGrp="1"/>
          </p:cNvSpPr>
          <p:nvPr>
            <p:ph idx="1"/>
          </p:nvPr>
        </p:nvSpPr>
        <p:spPr/>
        <p:txBody>
          <a:bodyPr>
            <a:normAutofit/>
          </a:bodyPr>
          <a:lstStyle/>
          <a:p>
            <a:pPr marL="457200" lvl="1" indent="0">
              <a:buNone/>
            </a:pPr>
            <a:r>
              <a:rPr lang="en-US" dirty="0"/>
              <a:t>The average age of our work team is 26. Especially in our marketing and social media team, most of the </a:t>
            </a:r>
            <a:r>
              <a:rPr lang="tr-TR" dirty="0"/>
              <a:t>workers</a:t>
            </a:r>
            <a:r>
              <a:rPr lang="en-US" dirty="0"/>
              <a:t> are recent graduates.</a:t>
            </a:r>
            <a:r>
              <a:rPr lang="tr-TR" dirty="0"/>
              <a:t> </a:t>
            </a:r>
          </a:p>
          <a:p>
            <a:pPr marL="457200" lvl="1" indent="0">
              <a:buNone/>
            </a:pPr>
            <a:r>
              <a:rPr lang="tr-TR" dirty="0"/>
              <a:t>Our average salaries of workers are 6.000TL (666€). </a:t>
            </a:r>
          </a:p>
          <a:p>
            <a:pPr marL="457200" lvl="1" indent="0">
              <a:buNone/>
            </a:pPr>
            <a:r>
              <a:rPr lang="tr-TR" dirty="0"/>
              <a:t>W</a:t>
            </a:r>
            <a:r>
              <a:rPr lang="en-US" dirty="0"/>
              <a:t>e have food and beverage vending machines in our office. In addition, we pay 500 TL</a:t>
            </a:r>
            <a:r>
              <a:rPr lang="tr-TR" dirty="0"/>
              <a:t>(55€)</a:t>
            </a:r>
            <a:r>
              <a:rPr lang="en-US" dirty="0"/>
              <a:t> monthly meal allowance to the </a:t>
            </a:r>
            <a:r>
              <a:rPr lang="tr-TR" dirty="0"/>
              <a:t>workers</a:t>
            </a:r>
            <a:r>
              <a:rPr lang="en-US" dirty="0"/>
              <a:t>, including the salary</a:t>
            </a:r>
            <a:endParaRPr lang="tr-TR" dirty="0"/>
          </a:p>
          <a:p>
            <a:pPr marL="457200" lvl="1" indent="0">
              <a:buNone/>
            </a:pPr>
            <a:r>
              <a:rPr lang="en-US" dirty="0"/>
              <a:t>Generally, we prefer young and inexperienced </a:t>
            </a:r>
            <a:r>
              <a:rPr lang="tr-TR" dirty="0"/>
              <a:t>workers</a:t>
            </a:r>
            <a:r>
              <a:rPr lang="en-US" dirty="0"/>
              <a:t>. We prepare these people for the sector. We also take advantage of their determination to succeed. Therefore, we have a young and dynamic team..</a:t>
            </a:r>
            <a:endParaRPr lang="tr-TR" dirty="0"/>
          </a:p>
        </p:txBody>
      </p:sp>
    </p:spTree>
    <p:extLst>
      <p:ext uri="{BB962C8B-B14F-4D97-AF65-F5344CB8AC3E}">
        <p14:creationId xmlns:p14="http://schemas.microsoft.com/office/powerpoint/2010/main" val="1748415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E81FD0-3AEF-447C-9079-9EA9777D4B33}"/>
              </a:ext>
            </a:extLst>
          </p:cNvPr>
          <p:cNvSpPr>
            <a:spLocks noGrp="1"/>
          </p:cNvSpPr>
          <p:nvPr>
            <p:ph type="title"/>
          </p:nvPr>
        </p:nvSpPr>
        <p:spPr/>
        <p:txBody>
          <a:bodyPr>
            <a:normAutofit/>
          </a:bodyPr>
          <a:lstStyle/>
          <a:p>
            <a:pPr algn="ctr"/>
            <a:r>
              <a:rPr lang="tr-TR" sz="5000" b="1" dirty="0">
                <a:solidFill>
                  <a:srgbClr val="FFFF00"/>
                </a:solidFill>
              </a:rPr>
              <a:t>EXPEnses</a:t>
            </a:r>
          </a:p>
        </p:txBody>
      </p:sp>
      <p:sp>
        <p:nvSpPr>
          <p:cNvPr id="3" name="İçerik Yer Tutucusu 2">
            <a:extLst>
              <a:ext uri="{FF2B5EF4-FFF2-40B4-BE49-F238E27FC236}">
                <a16:creationId xmlns:a16="http://schemas.microsoft.com/office/drawing/2014/main" id="{3A75B099-B8BE-4B7D-90A1-5CDDFA4957C6}"/>
              </a:ext>
            </a:extLst>
          </p:cNvPr>
          <p:cNvSpPr>
            <a:spLocks noGrp="1"/>
          </p:cNvSpPr>
          <p:nvPr>
            <p:ph idx="1"/>
          </p:nvPr>
        </p:nvSpPr>
        <p:spPr>
          <a:xfrm>
            <a:off x="1141413" y="1931435"/>
            <a:ext cx="9905999" cy="3541714"/>
          </a:xfrm>
        </p:spPr>
        <p:txBody>
          <a:bodyPr/>
          <a:lstStyle/>
          <a:p>
            <a:r>
              <a:rPr lang="en-US" dirty="0"/>
              <a:t>312</a:t>
            </a:r>
            <a:r>
              <a:rPr lang="tr-TR" dirty="0"/>
              <a:t>.</a:t>
            </a:r>
            <a:r>
              <a:rPr lang="en-US" dirty="0"/>
              <a:t>000 TL salary expense</a:t>
            </a:r>
          </a:p>
          <a:p>
            <a:r>
              <a:rPr lang="en-US" dirty="0"/>
              <a:t>50.000 TL office rental expense</a:t>
            </a:r>
          </a:p>
          <a:p>
            <a:r>
              <a:rPr lang="tr-TR" dirty="0"/>
              <a:t>6</a:t>
            </a:r>
            <a:r>
              <a:rPr lang="en-US" dirty="0"/>
              <a:t>7.</a:t>
            </a:r>
            <a:r>
              <a:rPr lang="tr-TR" dirty="0"/>
              <a:t>5</a:t>
            </a:r>
            <a:r>
              <a:rPr lang="en-US" dirty="0"/>
              <a:t>00 TL fixed production expense</a:t>
            </a:r>
            <a:endParaRPr lang="tr-TR" dirty="0"/>
          </a:p>
          <a:p>
            <a:r>
              <a:rPr lang="tr-TR" dirty="0"/>
              <a:t>Totally = 47.720€</a:t>
            </a:r>
          </a:p>
        </p:txBody>
      </p:sp>
    </p:spTree>
    <p:extLst>
      <p:ext uri="{BB962C8B-B14F-4D97-AF65-F5344CB8AC3E}">
        <p14:creationId xmlns:p14="http://schemas.microsoft.com/office/powerpoint/2010/main" val="1411374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FB5710-0377-470D-BB0A-927550DD2D08}"/>
              </a:ext>
            </a:extLst>
          </p:cNvPr>
          <p:cNvSpPr>
            <a:spLocks noGrp="1"/>
          </p:cNvSpPr>
          <p:nvPr>
            <p:ph type="title"/>
          </p:nvPr>
        </p:nvSpPr>
        <p:spPr/>
        <p:txBody>
          <a:bodyPr>
            <a:normAutofit/>
          </a:bodyPr>
          <a:lstStyle/>
          <a:p>
            <a:pPr algn="ctr"/>
            <a:r>
              <a:rPr lang="tr-TR" sz="5000" b="1" dirty="0">
                <a:solidFill>
                  <a:srgbClr val="FFFF00"/>
                </a:solidFill>
              </a:rPr>
              <a:t>PROFITS</a:t>
            </a:r>
          </a:p>
        </p:txBody>
      </p:sp>
      <p:sp>
        <p:nvSpPr>
          <p:cNvPr id="3" name="İçerik Yer Tutucusu 2">
            <a:extLst>
              <a:ext uri="{FF2B5EF4-FFF2-40B4-BE49-F238E27FC236}">
                <a16:creationId xmlns:a16="http://schemas.microsoft.com/office/drawing/2014/main" id="{513849FE-0620-4AA2-88C8-A5B368BD839B}"/>
              </a:ext>
            </a:extLst>
          </p:cNvPr>
          <p:cNvSpPr>
            <a:spLocks noGrp="1"/>
          </p:cNvSpPr>
          <p:nvPr>
            <p:ph idx="1"/>
          </p:nvPr>
        </p:nvSpPr>
        <p:spPr/>
        <p:txBody>
          <a:bodyPr>
            <a:normAutofit fontScale="92500"/>
          </a:bodyPr>
          <a:lstStyle/>
          <a:p>
            <a:r>
              <a:rPr lang="en-US" dirty="0"/>
              <a:t>Our monthly average insoles sales target is 500 units. We get a net profit of 74 euro from each insoles. Therefore, we aim for a profit of 37.000 € from insoles.</a:t>
            </a:r>
            <a:endParaRPr lang="tr-TR" dirty="0"/>
          </a:p>
          <a:p>
            <a:r>
              <a:rPr lang="en-US" dirty="0"/>
              <a:t>With our image processing software, we aim for a monthly profit of approximately 52.000 €.</a:t>
            </a:r>
            <a:endParaRPr lang="tr-TR" dirty="0"/>
          </a:p>
          <a:p>
            <a:r>
              <a:rPr lang="en-US" dirty="0"/>
              <a:t>Our monthly average profit target for personalized vehicle software and other personalization software is 8.000 €.</a:t>
            </a:r>
            <a:endParaRPr lang="tr-TR" dirty="0"/>
          </a:p>
          <a:p>
            <a:r>
              <a:rPr lang="tr-TR" dirty="0"/>
              <a:t>Total Average = 97.000€</a:t>
            </a:r>
          </a:p>
        </p:txBody>
      </p:sp>
    </p:spTree>
    <p:extLst>
      <p:ext uri="{BB962C8B-B14F-4D97-AF65-F5344CB8AC3E}">
        <p14:creationId xmlns:p14="http://schemas.microsoft.com/office/powerpoint/2010/main" val="2629935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474E58-0C02-434E-94FC-8F36A4C83607}"/>
              </a:ext>
            </a:extLst>
          </p:cNvPr>
          <p:cNvSpPr>
            <a:spLocks noGrp="1"/>
          </p:cNvSpPr>
          <p:nvPr>
            <p:ph type="title"/>
          </p:nvPr>
        </p:nvSpPr>
        <p:spPr/>
        <p:txBody>
          <a:bodyPr>
            <a:normAutofit/>
          </a:bodyPr>
          <a:lstStyle/>
          <a:p>
            <a:pPr algn="ctr"/>
            <a:r>
              <a:rPr lang="tr-TR" sz="5000" b="1" dirty="0">
                <a:solidFill>
                  <a:srgbClr val="FFFF00"/>
                </a:solidFill>
              </a:rPr>
              <a:t>INSIGHT</a:t>
            </a:r>
          </a:p>
        </p:txBody>
      </p:sp>
      <p:sp>
        <p:nvSpPr>
          <p:cNvPr id="3" name="İçerik Yer Tutucusu 2">
            <a:extLst>
              <a:ext uri="{FF2B5EF4-FFF2-40B4-BE49-F238E27FC236}">
                <a16:creationId xmlns:a16="http://schemas.microsoft.com/office/drawing/2014/main" id="{DB59BE27-6713-4210-89F6-2BACFC769995}"/>
              </a:ext>
            </a:extLst>
          </p:cNvPr>
          <p:cNvSpPr>
            <a:spLocks noGrp="1"/>
          </p:cNvSpPr>
          <p:nvPr>
            <p:ph idx="1"/>
          </p:nvPr>
        </p:nvSpPr>
        <p:spPr>
          <a:xfrm>
            <a:off x="1141412" y="1802296"/>
            <a:ext cx="9905999" cy="4437186"/>
          </a:xfrm>
        </p:spPr>
        <p:txBody>
          <a:bodyPr>
            <a:normAutofit fontScale="92500" lnSpcReduction="20000"/>
          </a:bodyPr>
          <a:lstStyle/>
          <a:p>
            <a:pPr marL="0" indent="0">
              <a:buNone/>
            </a:pPr>
            <a:r>
              <a:rPr lang="en-US" dirty="0"/>
              <a:t>We actually did research before entering the market. Did people really need a personalized base? Would he want to see changes in his rich cut car? We asked people personally and gave them opportunities to try it out. It was very important for us to get your thoughts after 1 week. Yes I will take this. I will buy it once, but I will. After entering the market, the PR we made with our social media team managed to attract the attention of big companies.</a:t>
            </a:r>
          </a:p>
          <a:p>
            <a:endParaRPr lang="en-US" dirty="0"/>
          </a:p>
          <a:p>
            <a:pPr marL="0" indent="0">
              <a:buNone/>
            </a:pPr>
            <a:r>
              <a:rPr lang="en-US" dirty="0"/>
              <a:t>What we discover People this orthopedic sole is too expensive so much money? They think it's expensive just because it has a brand. They think it's the same as a much lower priced orthopedic sole. But we told them to go out of the box and try. We received applications and sent orthopedic soles to a certain number of applicants and asked. Would you buy it? We achieved a 98% success rate.</a:t>
            </a:r>
            <a:endParaRPr lang="tr-TR" dirty="0"/>
          </a:p>
        </p:txBody>
      </p:sp>
    </p:spTree>
    <p:extLst>
      <p:ext uri="{BB962C8B-B14F-4D97-AF65-F5344CB8AC3E}">
        <p14:creationId xmlns:p14="http://schemas.microsoft.com/office/powerpoint/2010/main" val="2902965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5488C9-151B-42D1-8271-76B47ACEB602}"/>
              </a:ext>
            </a:extLst>
          </p:cNvPr>
          <p:cNvSpPr>
            <a:spLocks noGrp="1"/>
          </p:cNvSpPr>
          <p:nvPr>
            <p:ph type="title"/>
          </p:nvPr>
        </p:nvSpPr>
        <p:spPr>
          <a:xfrm>
            <a:off x="1141413" y="618518"/>
            <a:ext cx="2635457" cy="1478570"/>
          </a:xfrm>
        </p:spPr>
        <p:txBody>
          <a:bodyPr>
            <a:normAutofit/>
          </a:bodyPr>
          <a:lstStyle/>
          <a:p>
            <a:r>
              <a:rPr lang="tr-TR" sz="5000" b="1" dirty="0">
                <a:solidFill>
                  <a:srgbClr val="FFFF00"/>
                </a:solidFill>
              </a:rPr>
              <a:t>VISSION</a:t>
            </a:r>
          </a:p>
        </p:txBody>
      </p:sp>
      <p:sp>
        <p:nvSpPr>
          <p:cNvPr id="3" name="İçerik Yer Tutucusu 2">
            <a:extLst>
              <a:ext uri="{FF2B5EF4-FFF2-40B4-BE49-F238E27FC236}">
                <a16:creationId xmlns:a16="http://schemas.microsoft.com/office/drawing/2014/main" id="{4B6278F2-CF80-41DD-A108-60698E84B7BF}"/>
              </a:ext>
            </a:extLst>
          </p:cNvPr>
          <p:cNvSpPr>
            <a:spLocks noGrp="1"/>
          </p:cNvSpPr>
          <p:nvPr>
            <p:ph idx="1"/>
          </p:nvPr>
        </p:nvSpPr>
        <p:spPr>
          <a:xfrm>
            <a:off x="1141412" y="2249487"/>
            <a:ext cx="4397997" cy="3541714"/>
          </a:xfrm>
        </p:spPr>
        <p:txBody>
          <a:bodyPr>
            <a:normAutofit/>
          </a:bodyPr>
          <a:lstStyle/>
          <a:p>
            <a:pPr marL="0" indent="0">
              <a:buNone/>
            </a:pPr>
            <a:r>
              <a:rPr lang="en-US" dirty="0"/>
              <a:t>Developing the software industry at the level of individuals and moving this sector to a completely different point in the world.</a:t>
            </a:r>
            <a:endParaRPr lang="tr-TR" dirty="0"/>
          </a:p>
        </p:txBody>
      </p:sp>
      <p:sp>
        <p:nvSpPr>
          <p:cNvPr id="4" name="Metin kutusu 3">
            <a:extLst>
              <a:ext uri="{FF2B5EF4-FFF2-40B4-BE49-F238E27FC236}">
                <a16:creationId xmlns:a16="http://schemas.microsoft.com/office/drawing/2014/main" id="{AC3A4FB9-F9ED-4A1C-8586-27D9FC18D45E}"/>
              </a:ext>
            </a:extLst>
          </p:cNvPr>
          <p:cNvSpPr txBox="1"/>
          <p:nvPr/>
        </p:nvSpPr>
        <p:spPr>
          <a:xfrm>
            <a:off x="6546574" y="980661"/>
            <a:ext cx="4346713" cy="1007165"/>
          </a:xfrm>
          <a:prstGeom prst="rect">
            <a:avLst/>
          </a:prstGeom>
          <a:noFill/>
        </p:spPr>
        <p:txBody>
          <a:bodyPr wrap="square" rtlCol="0">
            <a:spAutoFit/>
          </a:bodyPr>
          <a:lstStyle/>
          <a:p>
            <a:endParaRPr lang="tr-TR" dirty="0"/>
          </a:p>
        </p:txBody>
      </p:sp>
      <p:sp>
        <p:nvSpPr>
          <p:cNvPr id="5" name="Başlık 1">
            <a:extLst>
              <a:ext uri="{FF2B5EF4-FFF2-40B4-BE49-F238E27FC236}">
                <a16:creationId xmlns:a16="http://schemas.microsoft.com/office/drawing/2014/main" id="{C98FAEC3-24E4-42F1-8510-82C26669559A}"/>
              </a:ext>
            </a:extLst>
          </p:cNvPr>
          <p:cNvSpPr txBox="1">
            <a:spLocks/>
          </p:cNvSpPr>
          <p:nvPr/>
        </p:nvSpPr>
        <p:spPr>
          <a:xfrm>
            <a:off x="6598723" y="618518"/>
            <a:ext cx="2635457"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tr-TR" sz="5000" b="1" dirty="0">
                <a:solidFill>
                  <a:srgbClr val="FFFF00"/>
                </a:solidFill>
              </a:rPr>
              <a:t>MISSION</a:t>
            </a:r>
          </a:p>
        </p:txBody>
      </p:sp>
      <p:sp>
        <p:nvSpPr>
          <p:cNvPr id="7" name="İçerik Yer Tutucusu 2">
            <a:extLst>
              <a:ext uri="{FF2B5EF4-FFF2-40B4-BE49-F238E27FC236}">
                <a16:creationId xmlns:a16="http://schemas.microsoft.com/office/drawing/2014/main" id="{65C41FBF-74FF-4673-81B0-398A7779755D}"/>
              </a:ext>
            </a:extLst>
          </p:cNvPr>
          <p:cNvSpPr txBox="1">
            <a:spLocks/>
          </p:cNvSpPr>
          <p:nvPr/>
        </p:nvSpPr>
        <p:spPr>
          <a:xfrm>
            <a:off x="6652593" y="2249487"/>
            <a:ext cx="4397997"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Focusing on the comfort and individual wishes of the people and establishing a direct connection with people</a:t>
            </a:r>
            <a:endParaRPr lang="tr-TR" dirty="0"/>
          </a:p>
        </p:txBody>
      </p:sp>
    </p:spTree>
    <p:extLst>
      <p:ext uri="{BB962C8B-B14F-4D97-AF65-F5344CB8AC3E}">
        <p14:creationId xmlns:p14="http://schemas.microsoft.com/office/powerpoint/2010/main" val="3653660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40" name="Picture 2">
            <a:extLst>
              <a:ext uri="{FF2B5EF4-FFF2-40B4-BE49-F238E27FC236}">
                <a16:creationId xmlns:a16="http://schemas.microsoft.com/office/drawing/2014/main" id="{EA8ADA9F-99E3-4964-8962-1118D1439FB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42" name="Group 141">
            <a:extLst>
              <a:ext uri="{FF2B5EF4-FFF2-40B4-BE49-F238E27FC236}">
                <a16:creationId xmlns:a16="http://schemas.microsoft.com/office/drawing/2014/main" id="{366C3164-AA9F-47E3-913A-4F002BC00F6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43" name="Group 142">
              <a:extLst>
                <a:ext uri="{FF2B5EF4-FFF2-40B4-BE49-F238E27FC236}">
                  <a16:creationId xmlns:a16="http://schemas.microsoft.com/office/drawing/2014/main" id="{23FFBAC2-26D2-48B6-B2AA-34AEA0E79E28}"/>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5" name="Rectangle 5">
                <a:extLst>
                  <a:ext uri="{FF2B5EF4-FFF2-40B4-BE49-F238E27FC236}">
                    <a16:creationId xmlns:a16="http://schemas.microsoft.com/office/drawing/2014/main" id="{9B164BCB-27D3-4B8C-AC13-0A6F461082B7}"/>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6" name="Freeform 6">
                <a:extLst>
                  <a:ext uri="{FF2B5EF4-FFF2-40B4-BE49-F238E27FC236}">
                    <a16:creationId xmlns:a16="http://schemas.microsoft.com/office/drawing/2014/main" id="{10B247BE-F4A2-4259-9B20-FB9A555D280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7">
                <a:extLst>
                  <a:ext uri="{FF2B5EF4-FFF2-40B4-BE49-F238E27FC236}">
                    <a16:creationId xmlns:a16="http://schemas.microsoft.com/office/drawing/2014/main" id="{39322C5A-DB6D-4B28-8C1C-1B1E8967891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Freeform 8">
                <a:extLst>
                  <a:ext uri="{FF2B5EF4-FFF2-40B4-BE49-F238E27FC236}">
                    <a16:creationId xmlns:a16="http://schemas.microsoft.com/office/drawing/2014/main" id="{67009B08-E345-4516-96EC-ED0AB1F30B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9" name="Freeform 9">
                <a:extLst>
                  <a:ext uri="{FF2B5EF4-FFF2-40B4-BE49-F238E27FC236}">
                    <a16:creationId xmlns:a16="http://schemas.microsoft.com/office/drawing/2014/main" id="{DFE2793C-165C-4635-A26E-C569C8E0C53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10">
                <a:extLst>
                  <a:ext uri="{FF2B5EF4-FFF2-40B4-BE49-F238E27FC236}">
                    <a16:creationId xmlns:a16="http://schemas.microsoft.com/office/drawing/2014/main" id="{ECDFEF2C-7B0A-41A1-BB61-C92CB3E3A7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Freeform 11">
                <a:extLst>
                  <a:ext uri="{FF2B5EF4-FFF2-40B4-BE49-F238E27FC236}">
                    <a16:creationId xmlns:a16="http://schemas.microsoft.com/office/drawing/2014/main" id="{0012A396-1946-4B40-AA39-0790157CE9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2" name="Freeform 12">
                <a:extLst>
                  <a:ext uri="{FF2B5EF4-FFF2-40B4-BE49-F238E27FC236}">
                    <a16:creationId xmlns:a16="http://schemas.microsoft.com/office/drawing/2014/main" id="{CD6C6024-F73D-4991-97B9-BE53FF24E31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Freeform 13">
                <a:extLst>
                  <a:ext uri="{FF2B5EF4-FFF2-40B4-BE49-F238E27FC236}">
                    <a16:creationId xmlns:a16="http://schemas.microsoft.com/office/drawing/2014/main" id="{5977EDD1-3D10-43FA-B800-7A7C8112B77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4" name="Freeform 14">
                <a:extLst>
                  <a:ext uri="{FF2B5EF4-FFF2-40B4-BE49-F238E27FC236}">
                    <a16:creationId xmlns:a16="http://schemas.microsoft.com/office/drawing/2014/main" id="{D37988CF-9FC6-48F5-82F8-D2EB0178A3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15">
                <a:extLst>
                  <a:ext uri="{FF2B5EF4-FFF2-40B4-BE49-F238E27FC236}">
                    <a16:creationId xmlns:a16="http://schemas.microsoft.com/office/drawing/2014/main" id="{EC5BB05B-491C-414A-91C3-B1CAB785A84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Line 16">
                <a:extLst>
                  <a:ext uri="{FF2B5EF4-FFF2-40B4-BE49-F238E27FC236}">
                    <a16:creationId xmlns:a16="http://schemas.microsoft.com/office/drawing/2014/main" id="{F3180CB6-F8D2-4596-B6CB-F9CEF5D3894E}"/>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67" name="Freeform 17">
                <a:extLst>
                  <a:ext uri="{FF2B5EF4-FFF2-40B4-BE49-F238E27FC236}">
                    <a16:creationId xmlns:a16="http://schemas.microsoft.com/office/drawing/2014/main" id="{DF338DD3-80F8-4F68-AC7C-361ABF2A9B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Freeform 18">
                <a:extLst>
                  <a:ext uri="{FF2B5EF4-FFF2-40B4-BE49-F238E27FC236}">
                    <a16:creationId xmlns:a16="http://schemas.microsoft.com/office/drawing/2014/main" id="{9666E4DB-B855-4A4E-BB50-1880738C11D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19">
                <a:extLst>
                  <a:ext uri="{FF2B5EF4-FFF2-40B4-BE49-F238E27FC236}">
                    <a16:creationId xmlns:a16="http://schemas.microsoft.com/office/drawing/2014/main" id="{F570FD9C-B435-4EF1-962C-621F1261AA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0" name="Freeform 20">
                <a:extLst>
                  <a:ext uri="{FF2B5EF4-FFF2-40B4-BE49-F238E27FC236}">
                    <a16:creationId xmlns:a16="http://schemas.microsoft.com/office/drawing/2014/main" id="{E236AF0B-3BDC-43C3-8FFC-2A94121E946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1" name="Rectangle 21">
                <a:extLst>
                  <a:ext uri="{FF2B5EF4-FFF2-40B4-BE49-F238E27FC236}">
                    <a16:creationId xmlns:a16="http://schemas.microsoft.com/office/drawing/2014/main" id="{3BA2C208-5097-4497-AA2C-ADDDAB48B6A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2" name="Freeform 22">
                <a:extLst>
                  <a:ext uri="{FF2B5EF4-FFF2-40B4-BE49-F238E27FC236}">
                    <a16:creationId xmlns:a16="http://schemas.microsoft.com/office/drawing/2014/main" id="{6A45DD96-8D07-43CA-B036-6FDA880A17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3" name="Freeform 23">
                <a:extLst>
                  <a:ext uri="{FF2B5EF4-FFF2-40B4-BE49-F238E27FC236}">
                    <a16:creationId xmlns:a16="http://schemas.microsoft.com/office/drawing/2014/main" id="{AF7F7CBB-E154-4CD5-9ED0-D5DDC1DFEAE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4" name="Freeform 24">
                <a:extLst>
                  <a:ext uri="{FF2B5EF4-FFF2-40B4-BE49-F238E27FC236}">
                    <a16:creationId xmlns:a16="http://schemas.microsoft.com/office/drawing/2014/main" id="{EFF4AB16-41DD-4877-8C28-ED78F4CA7F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5" name="Freeform 25">
                <a:extLst>
                  <a:ext uri="{FF2B5EF4-FFF2-40B4-BE49-F238E27FC236}">
                    <a16:creationId xmlns:a16="http://schemas.microsoft.com/office/drawing/2014/main" id="{30BCBD5D-92EB-487E-B1D0-F9000D45D10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6" name="Freeform 26">
                <a:extLst>
                  <a:ext uri="{FF2B5EF4-FFF2-40B4-BE49-F238E27FC236}">
                    <a16:creationId xmlns:a16="http://schemas.microsoft.com/office/drawing/2014/main" id="{DA07BDB8-9827-4EBF-9B99-6C503EA0BC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7" name="Freeform 27">
                <a:extLst>
                  <a:ext uri="{FF2B5EF4-FFF2-40B4-BE49-F238E27FC236}">
                    <a16:creationId xmlns:a16="http://schemas.microsoft.com/office/drawing/2014/main" id="{7F41FB05-1B3F-450A-A1A7-8C8BD182A5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8" name="Freeform 28">
                <a:extLst>
                  <a:ext uri="{FF2B5EF4-FFF2-40B4-BE49-F238E27FC236}">
                    <a16:creationId xmlns:a16="http://schemas.microsoft.com/office/drawing/2014/main" id="{0629E219-1F32-41C1-B921-05E4561179B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9" name="Freeform 29">
                <a:extLst>
                  <a:ext uri="{FF2B5EF4-FFF2-40B4-BE49-F238E27FC236}">
                    <a16:creationId xmlns:a16="http://schemas.microsoft.com/office/drawing/2014/main" id="{8081FB28-486E-4C09-9D15-0B2657B56FB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0" name="Freeform 30">
                <a:extLst>
                  <a:ext uri="{FF2B5EF4-FFF2-40B4-BE49-F238E27FC236}">
                    <a16:creationId xmlns:a16="http://schemas.microsoft.com/office/drawing/2014/main" id="{CB547EFB-F29D-4336-9644-0AE7A94EA4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1" name="Freeform 31">
                <a:extLst>
                  <a:ext uri="{FF2B5EF4-FFF2-40B4-BE49-F238E27FC236}">
                    <a16:creationId xmlns:a16="http://schemas.microsoft.com/office/drawing/2014/main" id="{BB2793F4-FAD7-459A-BC46-06BB1D4FAAC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44" name="Group 143">
              <a:extLst>
                <a:ext uri="{FF2B5EF4-FFF2-40B4-BE49-F238E27FC236}">
                  <a16:creationId xmlns:a16="http://schemas.microsoft.com/office/drawing/2014/main" id="{FC01589C-0235-4B21-B264-777746D4D595}"/>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5" name="Freeform 32">
                <a:extLst>
                  <a:ext uri="{FF2B5EF4-FFF2-40B4-BE49-F238E27FC236}">
                    <a16:creationId xmlns:a16="http://schemas.microsoft.com/office/drawing/2014/main" id="{678F5669-8CE7-445E-8D54-49C5E2013B4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Freeform 33">
                <a:extLst>
                  <a:ext uri="{FF2B5EF4-FFF2-40B4-BE49-F238E27FC236}">
                    <a16:creationId xmlns:a16="http://schemas.microsoft.com/office/drawing/2014/main" id="{E93A3F8E-D876-485E-9EDC-43E315DE1EE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7" name="Freeform 34">
                <a:extLst>
                  <a:ext uri="{FF2B5EF4-FFF2-40B4-BE49-F238E27FC236}">
                    <a16:creationId xmlns:a16="http://schemas.microsoft.com/office/drawing/2014/main" id="{B4F848A6-931A-4CC9-9B29-C7A9CEA3ACE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35">
                <a:extLst>
                  <a:ext uri="{FF2B5EF4-FFF2-40B4-BE49-F238E27FC236}">
                    <a16:creationId xmlns:a16="http://schemas.microsoft.com/office/drawing/2014/main" id="{5C4204D4-6782-4DB1-8FF8-86CC698AF2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Freeform 36">
                <a:extLst>
                  <a:ext uri="{FF2B5EF4-FFF2-40B4-BE49-F238E27FC236}">
                    <a16:creationId xmlns:a16="http://schemas.microsoft.com/office/drawing/2014/main" id="{3907C583-5764-43DC-8AF9-992D3472F67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37">
                <a:extLst>
                  <a:ext uri="{FF2B5EF4-FFF2-40B4-BE49-F238E27FC236}">
                    <a16:creationId xmlns:a16="http://schemas.microsoft.com/office/drawing/2014/main" id="{56CE3D6E-1121-4EF2-9DFB-7F3937FCCD0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38">
                <a:extLst>
                  <a:ext uri="{FF2B5EF4-FFF2-40B4-BE49-F238E27FC236}">
                    <a16:creationId xmlns:a16="http://schemas.microsoft.com/office/drawing/2014/main" id="{3AEB7245-E197-4AE5-BCFC-7821E49EFE4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39">
                <a:extLst>
                  <a:ext uri="{FF2B5EF4-FFF2-40B4-BE49-F238E27FC236}">
                    <a16:creationId xmlns:a16="http://schemas.microsoft.com/office/drawing/2014/main" id="{801E9C76-F4FB-4C4D-9350-B526F294E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40">
                <a:extLst>
                  <a:ext uri="{FF2B5EF4-FFF2-40B4-BE49-F238E27FC236}">
                    <a16:creationId xmlns:a16="http://schemas.microsoft.com/office/drawing/2014/main" id="{F9C0C5DE-6C8C-4CD0-9C91-6A132A06DA7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Rectangle 41">
                <a:extLst>
                  <a:ext uri="{FF2B5EF4-FFF2-40B4-BE49-F238E27FC236}">
                    <a16:creationId xmlns:a16="http://schemas.microsoft.com/office/drawing/2014/main" id="{955A7039-8B66-4CF0-8048-0AD0F4A5B85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183" name="Picture 2">
            <a:extLst>
              <a:ext uri="{FF2B5EF4-FFF2-40B4-BE49-F238E27FC236}">
                <a16:creationId xmlns:a16="http://schemas.microsoft.com/office/drawing/2014/main" id="{43BCD4D4-0FCB-418E-9D58-033B2DB4157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185" name="Rectangle 184">
            <a:extLst>
              <a:ext uri="{FF2B5EF4-FFF2-40B4-BE49-F238E27FC236}">
                <a16:creationId xmlns:a16="http://schemas.microsoft.com/office/drawing/2014/main" id="{BC3E363D-4793-4E9B-88F5-58007346CF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7" name="Picture 2">
            <a:extLst>
              <a:ext uri="{FF2B5EF4-FFF2-40B4-BE49-F238E27FC236}">
                <a16:creationId xmlns:a16="http://schemas.microsoft.com/office/drawing/2014/main" id="{AA3F2319-3466-4D84-ABE4-77BC773F35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D7A6CF35-F851-40CE-AE52-74220270429B}"/>
              </a:ext>
            </a:extLst>
          </p:cNvPr>
          <p:cNvPicPr>
            <a:picLocks noChangeAspect="1"/>
          </p:cNvPicPr>
          <p:nvPr/>
        </p:nvPicPr>
        <p:blipFill>
          <a:blip r:embed="rId4"/>
          <a:stretch>
            <a:fillRect/>
          </a:stretch>
        </p:blipFill>
        <p:spPr>
          <a:xfrm>
            <a:off x="965200" y="1504951"/>
            <a:ext cx="10261600" cy="38480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058844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5A5A33-D99D-4769-89B4-8A597D67A947}"/>
              </a:ext>
            </a:extLst>
          </p:cNvPr>
          <p:cNvSpPr>
            <a:spLocks noGrp="1"/>
          </p:cNvSpPr>
          <p:nvPr>
            <p:ph type="title"/>
          </p:nvPr>
        </p:nvSpPr>
        <p:spPr>
          <a:xfrm>
            <a:off x="1141413" y="244212"/>
            <a:ext cx="9905998" cy="1478570"/>
          </a:xfrm>
        </p:spPr>
        <p:txBody>
          <a:bodyPr>
            <a:normAutofit/>
          </a:bodyPr>
          <a:lstStyle/>
          <a:p>
            <a:pPr algn="ctr"/>
            <a:r>
              <a:rPr lang="tr-TR" sz="5000" b="1" dirty="0">
                <a:solidFill>
                  <a:srgbClr val="FFFF00"/>
                </a:solidFill>
              </a:rPr>
              <a:t>specıfıc</a:t>
            </a:r>
          </a:p>
        </p:txBody>
      </p:sp>
      <p:sp>
        <p:nvSpPr>
          <p:cNvPr id="3" name="İçerik Yer Tutucusu 2">
            <a:extLst>
              <a:ext uri="{FF2B5EF4-FFF2-40B4-BE49-F238E27FC236}">
                <a16:creationId xmlns:a16="http://schemas.microsoft.com/office/drawing/2014/main" id="{04313A5C-2820-4E3E-8204-594B669DA4A0}"/>
              </a:ext>
            </a:extLst>
          </p:cNvPr>
          <p:cNvSpPr>
            <a:spLocks noGrp="1"/>
          </p:cNvSpPr>
          <p:nvPr>
            <p:ph idx="1"/>
          </p:nvPr>
        </p:nvSpPr>
        <p:spPr>
          <a:xfrm>
            <a:off x="1141412" y="1722782"/>
            <a:ext cx="9905999" cy="4516699"/>
          </a:xfrm>
        </p:spPr>
        <p:txBody>
          <a:bodyPr>
            <a:normAutofit fontScale="92500" lnSpcReduction="20000"/>
          </a:bodyPr>
          <a:lstStyle/>
          <a:p>
            <a:r>
              <a:rPr lang="tr-TR" dirty="0"/>
              <a:t>What? adding different valen to with software.</a:t>
            </a:r>
          </a:p>
          <a:p>
            <a:r>
              <a:rPr lang="tr-TR" dirty="0"/>
              <a:t>Why? to break the taboos poplu are used to.</a:t>
            </a:r>
          </a:p>
          <a:p>
            <a:r>
              <a:rPr lang="tr-TR" dirty="0"/>
              <a:t>Who? anyone who can feel us.</a:t>
            </a:r>
          </a:p>
          <a:p>
            <a:r>
              <a:rPr lang="tr-TR" dirty="0"/>
              <a:t>Where? we are everywhere.</a:t>
            </a:r>
          </a:p>
          <a:p>
            <a:r>
              <a:rPr lang="tr-TR" dirty="0"/>
              <a:t>When? whenever you need it.</a:t>
            </a:r>
          </a:p>
          <a:p>
            <a:pPr marL="0" indent="0">
              <a:buNone/>
            </a:pPr>
            <a:r>
              <a:rPr lang="tr-TR" dirty="0"/>
              <a:t>Our goal is to d</a:t>
            </a:r>
            <a:r>
              <a:rPr lang="en-US" dirty="0"/>
              <a:t>evelop</a:t>
            </a:r>
            <a:r>
              <a:rPr lang="tr-TR" dirty="0"/>
              <a:t>e</a:t>
            </a:r>
            <a:r>
              <a:rPr lang="en-US" dirty="0"/>
              <a:t> the software industry at the level of individuals and moving this sector to a completely different point in the world.</a:t>
            </a:r>
            <a:r>
              <a:rPr lang="tr-TR" dirty="0"/>
              <a:t> </a:t>
            </a:r>
          </a:p>
          <a:p>
            <a:pPr marL="0" indent="0">
              <a:buNone/>
            </a:pPr>
            <a:r>
              <a:rPr lang="tr-TR" dirty="0"/>
              <a:t>In fact this goal which is the same with our vission </a:t>
            </a:r>
            <a:r>
              <a:rPr lang="en-US" dirty="0"/>
              <a:t>based on concrete research.</a:t>
            </a:r>
            <a:r>
              <a:rPr lang="tr-TR" dirty="0"/>
              <a:t> </a:t>
            </a:r>
            <a:r>
              <a:rPr lang="en-US" dirty="0"/>
              <a:t>As we mentioned in the title of "insight", we can define this goal as a result of our research with people.</a:t>
            </a:r>
            <a:r>
              <a:rPr lang="tr-TR" dirty="0"/>
              <a:t> </a:t>
            </a:r>
          </a:p>
          <a:p>
            <a:endParaRPr lang="tr-TR" dirty="0"/>
          </a:p>
        </p:txBody>
      </p:sp>
    </p:spTree>
    <p:extLst>
      <p:ext uri="{BB962C8B-B14F-4D97-AF65-F5344CB8AC3E}">
        <p14:creationId xmlns:p14="http://schemas.microsoft.com/office/powerpoint/2010/main" val="46169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F65709-4FD9-4B4C-8BD8-D573FD0A0A3A}"/>
              </a:ext>
            </a:extLst>
          </p:cNvPr>
          <p:cNvSpPr>
            <a:spLocks noGrp="1"/>
          </p:cNvSpPr>
          <p:nvPr>
            <p:ph type="title"/>
          </p:nvPr>
        </p:nvSpPr>
        <p:spPr/>
        <p:txBody>
          <a:bodyPr>
            <a:normAutofit/>
          </a:bodyPr>
          <a:lstStyle/>
          <a:p>
            <a:pPr algn="ctr"/>
            <a:r>
              <a:rPr lang="tr-TR" sz="5000" b="1" dirty="0">
                <a:solidFill>
                  <a:srgbClr val="FFFF00"/>
                </a:solidFill>
              </a:rPr>
              <a:t>MEASURABLE</a:t>
            </a:r>
          </a:p>
        </p:txBody>
      </p:sp>
      <p:sp>
        <p:nvSpPr>
          <p:cNvPr id="3" name="İçerik Yer Tutucusu 2">
            <a:extLst>
              <a:ext uri="{FF2B5EF4-FFF2-40B4-BE49-F238E27FC236}">
                <a16:creationId xmlns:a16="http://schemas.microsoft.com/office/drawing/2014/main" id="{683356B7-C5EB-4534-995A-01D3DCE59DCC}"/>
              </a:ext>
            </a:extLst>
          </p:cNvPr>
          <p:cNvSpPr>
            <a:spLocks noGrp="1"/>
          </p:cNvSpPr>
          <p:nvPr>
            <p:ph idx="1"/>
          </p:nvPr>
        </p:nvSpPr>
        <p:spPr/>
        <p:txBody>
          <a:bodyPr/>
          <a:lstStyle/>
          <a:p>
            <a:pPr marL="0" indent="0">
              <a:buNone/>
            </a:pPr>
            <a:r>
              <a:rPr lang="en-US" dirty="0"/>
              <a:t>We will achieve this goal by the last month of 2027.</a:t>
            </a:r>
            <a:endParaRPr lang="tr-TR" dirty="0"/>
          </a:p>
        </p:txBody>
      </p:sp>
    </p:spTree>
    <p:extLst>
      <p:ext uri="{BB962C8B-B14F-4D97-AF65-F5344CB8AC3E}">
        <p14:creationId xmlns:p14="http://schemas.microsoft.com/office/powerpoint/2010/main" val="312821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5228421-56B0-4761-B88E-9528EF93F860}"/>
              </a:ext>
            </a:extLst>
          </p:cNvPr>
          <p:cNvSpPr>
            <a:spLocks noGrp="1"/>
          </p:cNvSpPr>
          <p:nvPr>
            <p:ph idx="1"/>
          </p:nvPr>
        </p:nvSpPr>
        <p:spPr>
          <a:xfrm>
            <a:off x="1143000" y="748233"/>
            <a:ext cx="9905999" cy="3541714"/>
          </a:xfrm>
        </p:spPr>
        <p:txBody>
          <a:bodyPr>
            <a:normAutofit fontScale="25000" lnSpcReduction="20000"/>
          </a:bodyPr>
          <a:lstStyle/>
          <a:p>
            <a:pPr marL="0" indent="0" algn="l" rtl="0">
              <a:buNone/>
            </a:pPr>
            <a:r>
              <a:rPr lang="tr-TR" sz="11200" b="1" i="0"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An example for </a:t>
            </a:r>
            <a:r>
              <a:rPr lang="tr-TR" sz="112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p</a:t>
            </a:r>
            <a:r>
              <a:rPr lang="en-US" sz="11200" b="1" i="0"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ersonal software;</a:t>
            </a:r>
            <a:endParaRPr lang="tr-TR" sz="11200" b="1" dirty="0">
              <a:solidFill>
                <a:srgbClr val="FFFF00"/>
              </a:solidFill>
              <a:latin typeface="Cambria" panose="02040503050406030204" pitchFamily="18" charset="0"/>
              <a:ea typeface="Cambria" panose="02040503050406030204" pitchFamily="18" charset="0"/>
              <a:cs typeface="Times New Roman" panose="02020603050405020304" pitchFamily="18" charset="0"/>
            </a:endParaRPr>
          </a:p>
          <a:p>
            <a:pPr marL="0" indent="0" algn="l" rtl="0">
              <a:buNone/>
            </a:pPr>
            <a:endParaRPr lang="tr-TR" sz="8000" b="1" i="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l" rtl="0">
              <a:buNone/>
            </a:pPr>
            <a:r>
              <a:rPr lang="tr-TR" sz="9600" b="1" i="0" dirty="0">
                <a:effectLst/>
                <a:latin typeface="Cambria" panose="02040503050406030204" pitchFamily="18" charset="0"/>
                <a:ea typeface="Cambria" panose="02040503050406030204" pitchFamily="18" charset="0"/>
                <a:cs typeface="Times New Roman" panose="02020603050405020304" pitchFamily="18" charset="0"/>
              </a:rPr>
              <a:t>Special insolse designs with AI </a:t>
            </a:r>
            <a:endParaRPr lang="tr-TR" sz="9600" b="1" dirty="0">
              <a:latin typeface="Cambria" panose="02040503050406030204" pitchFamily="18" charset="0"/>
              <a:ea typeface="Cambria" panose="02040503050406030204" pitchFamily="18" charset="0"/>
              <a:cs typeface="Times New Roman" panose="02020603050405020304" pitchFamily="18" charset="0"/>
            </a:endParaRPr>
          </a:p>
          <a:p>
            <a:pPr marL="0" indent="0" algn="l" rtl="0">
              <a:buNone/>
            </a:pPr>
            <a:r>
              <a:rPr lang="en-US" sz="9200" b="1" i="0" dirty="0">
                <a:effectLst/>
                <a:latin typeface="Cambria" panose="02040503050406030204" pitchFamily="18" charset="0"/>
                <a:ea typeface="Cambria" panose="02040503050406030204" pitchFamily="18" charset="0"/>
                <a:cs typeface="Times New Roman" panose="02020603050405020304" pitchFamily="18" charset="0"/>
              </a:rPr>
              <a:t/>
            </a:r>
            <a:br>
              <a:rPr lang="en-US" sz="9200" b="1" i="0" dirty="0">
                <a:effectLst/>
                <a:latin typeface="Cambria" panose="02040503050406030204" pitchFamily="18" charset="0"/>
                <a:ea typeface="Cambria" panose="02040503050406030204" pitchFamily="18" charset="0"/>
                <a:cs typeface="Times New Roman" panose="02020603050405020304" pitchFamily="18" charset="0"/>
              </a:rPr>
            </a:br>
            <a:r>
              <a:rPr lang="en-US" sz="9200" i="0" dirty="0">
                <a:effectLst/>
                <a:latin typeface="Cambria" panose="02040503050406030204" pitchFamily="18" charset="0"/>
                <a:ea typeface="Cambria" panose="02040503050406030204" pitchFamily="18" charset="0"/>
                <a:cs typeface="Times New Roman" panose="02020603050405020304" pitchFamily="18" charset="0"/>
              </a:rPr>
              <a:t>The comfort of the feet is important. People use orthopedic insoles, but these are standard sizes. If a person wants to use an insoles according to their foot shape, that person sends us their foot photos. Our designers model this foot photograph with artificial intelligence and transfer it to the computer. Then we scan it and print it out with a 3D printer. We send this printout to the orthopedicians we cooperate with, and then we send the orthopedic insoles to the customer.</a:t>
            </a:r>
            <a:r>
              <a:rPr lang="tr-TR" sz="9200" i="0" dirty="0">
                <a:effectLst/>
                <a:latin typeface="Cambria" panose="02040503050406030204" pitchFamily="18" charset="0"/>
                <a:ea typeface="Cambria" panose="02040503050406030204" pitchFamily="18" charset="0"/>
                <a:cs typeface="Times New Roman" panose="02020603050405020304" pitchFamily="18" charset="0"/>
              </a:rPr>
              <a:t> </a:t>
            </a:r>
          </a:p>
          <a:p>
            <a:pPr marL="0" indent="0" algn="l" rtl="0">
              <a:buNone/>
            </a:pPr>
            <a:r>
              <a:rPr lang="en-US" b="0" i="0" dirty="0">
                <a:solidFill>
                  <a:srgbClr val="222222"/>
                </a:solidFill>
                <a:effectLst/>
                <a:latin typeface="Arial" panose="020B0604020202020204" pitchFamily="34" charset="0"/>
              </a:rPr>
              <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marL="0" indent="0">
              <a:buNone/>
            </a:pPr>
            <a:r>
              <a:rPr lang="en-US" dirty="0"/>
              <a:t/>
            </a:r>
            <a:br>
              <a:rPr lang="en-US" dirty="0"/>
            </a:br>
            <a:endParaRPr lang="tr-TR" dirty="0"/>
          </a:p>
        </p:txBody>
      </p:sp>
    </p:spTree>
    <p:extLst>
      <p:ext uri="{BB962C8B-B14F-4D97-AF65-F5344CB8AC3E}">
        <p14:creationId xmlns:p14="http://schemas.microsoft.com/office/powerpoint/2010/main" val="3164393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BF1D05-516A-448E-954E-7A6B2EC22912}"/>
              </a:ext>
            </a:extLst>
          </p:cNvPr>
          <p:cNvSpPr>
            <a:spLocks noGrp="1"/>
          </p:cNvSpPr>
          <p:nvPr>
            <p:ph type="title"/>
          </p:nvPr>
        </p:nvSpPr>
        <p:spPr/>
        <p:txBody>
          <a:bodyPr>
            <a:normAutofit/>
          </a:bodyPr>
          <a:lstStyle/>
          <a:p>
            <a:pPr algn="ctr"/>
            <a:r>
              <a:rPr lang="tr-TR" sz="5000" b="1" dirty="0">
                <a:solidFill>
                  <a:srgbClr val="FFFF00"/>
                </a:solidFill>
              </a:rPr>
              <a:t>attaınable</a:t>
            </a:r>
          </a:p>
        </p:txBody>
      </p:sp>
      <p:sp>
        <p:nvSpPr>
          <p:cNvPr id="3" name="İçerik Yer Tutucusu 2">
            <a:extLst>
              <a:ext uri="{FF2B5EF4-FFF2-40B4-BE49-F238E27FC236}">
                <a16:creationId xmlns:a16="http://schemas.microsoft.com/office/drawing/2014/main" id="{07FF2717-EE09-4E72-A6E1-BA4ECB823E78}"/>
              </a:ext>
            </a:extLst>
          </p:cNvPr>
          <p:cNvSpPr>
            <a:spLocks noGrp="1"/>
          </p:cNvSpPr>
          <p:nvPr>
            <p:ph idx="1"/>
          </p:nvPr>
        </p:nvSpPr>
        <p:spPr/>
        <p:txBody>
          <a:bodyPr/>
          <a:lstStyle/>
          <a:p>
            <a:pPr marL="0" indent="0">
              <a:buNone/>
            </a:pPr>
            <a:r>
              <a:rPr lang="en-US" dirty="0"/>
              <a:t>As we mentioned in our presentation, we have sufficient budget and resources. We gave certain products to certain people to try them out. In this way, we can see that our product is applicable.</a:t>
            </a:r>
            <a:endParaRPr lang="tr-TR" dirty="0"/>
          </a:p>
        </p:txBody>
      </p:sp>
    </p:spTree>
    <p:extLst>
      <p:ext uri="{BB962C8B-B14F-4D97-AF65-F5344CB8AC3E}">
        <p14:creationId xmlns:p14="http://schemas.microsoft.com/office/powerpoint/2010/main" val="2287771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E22865-718A-47B1-BADC-7B7AD3FF9DCA}"/>
              </a:ext>
            </a:extLst>
          </p:cNvPr>
          <p:cNvSpPr>
            <a:spLocks noGrp="1"/>
          </p:cNvSpPr>
          <p:nvPr>
            <p:ph type="title"/>
          </p:nvPr>
        </p:nvSpPr>
        <p:spPr/>
        <p:txBody>
          <a:bodyPr>
            <a:normAutofit/>
          </a:bodyPr>
          <a:lstStyle/>
          <a:p>
            <a:pPr algn="ctr"/>
            <a:r>
              <a:rPr lang="tr-TR" sz="5000" b="1" dirty="0">
                <a:solidFill>
                  <a:srgbClr val="FFFF00"/>
                </a:solidFill>
              </a:rPr>
              <a:t>RELEVANT</a:t>
            </a:r>
          </a:p>
        </p:txBody>
      </p:sp>
      <p:sp>
        <p:nvSpPr>
          <p:cNvPr id="3" name="İçerik Yer Tutucusu 2">
            <a:extLst>
              <a:ext uri="{FF2B5EF4-FFF2-40B4-BE49-F238E27FC236}">
                <a16:creationId xmlns:a16="http://schemas.microsoft.com/office/drawing/2014/main" id="{7B60CB25-1AB0-4B2C-A30D-3DCB7BD8710A}"/>
              </a:ext>
            </a:extLst>
          </p:cNvPr>
          <p:cNvSpPr>
            <a:spLocks noGrp="1"/>
          </p:cNvSpPr>
          <p:nvPr>
            <p:ph idx="1"/>
          </p:nvPr>
        </p:nvSpPr>
        <p:spPr/>
        <p:txBody>
          <a:bodyPr/>
          <a:lstStyle/>
          <a:p>
            <a:pPr marL="0" indent="0">
              <a:buNone/>
            </a:pPr>
            <a:r>
              <a:rPr lang="en-US" dirty="0"/>
              <a:t>We want to maintain their satisfaction by being in constant communication with our customers.</a:t>
            </a:r>
            <a:endParaRPr lang="tr-TR" dirty="0"/>
          </a:p>
        </p:txBody>
      </p:sp>
    </p:spTree>
    <p:extLst>
      <p:ext uri="{BB962C8B-B14F-4D97-AF65-F5344CB8AC3E}">
        <p14:creationId xmlns:p14="http://schemas.microsoft.com/office/powerpoint/2010/main" val="3073208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04899A-ADF7-4B4B-B5F5-0C017D0E7F50}"/>
              </a:ext>
            </a:extLst>
          </p:cNvPr>
          <p:cNvSpPr>
            <a:spLocks noGrp="1"/>
          </p:cNvSpPr>
          <p:nvPr>
            <p:ph type="title"/>
          </p:nvPr>
        </p:nvSpPr>
        <p:spPr/>
        <p:txBody>
          <a:bodyPr>
            <a:normAutofit/>
          </a:bodyPr>
          <a:lstStyle/>
          <a:p>
            <a:pPr algn="ctr"/>
            <a:r>
              <a:rPr lang="tr-TR" sz="5000" b="1" dirty="0">
                <a:solidFill>
                  <a:srgbClr val="FFFF00"/>
                </a:solidFill>
              </a:rPr>
              <a:t>TIME</a:t>
            </a:r>
          </a:p>
        </p:txBody>
      </p:sp>
      <p:sp>
        <p:nvSpPr>
          <p:cNvPr id="3" name="İçerik Yer Tutucusu 2">
            <a:extLst>
              <a:ext uri="{FF2B5EF4-FFF2-40B4-BE49-F238E27FC236}">
                <a16:creationId xmlns:a16="http://schemas.microsoft.com/office/drawing/2014/main" id="{BD3B15D9-B9D7-4390-BE84-9FF2AB43CF08}"/>
              </a:ext>
            </a:extLst>
          </p:cNvPr>
          <p:cNvSpPr>
            <a:spLocks noGrp="1"/>
          </p:cNvSpPr>
          <p:nvPr>
            <p:ph idx="1"/>
          </p:nvPr>
        </p:nvSpPr>
        <p:spPr/>
        <p:txBody>
          <a:bodyPr/>
          <a:lstStyle/>
          <a:p>
            <a:pPr marL="0" indent="0">
              <a:buNone/>
            </a:pPr>
            <a:r>
              <a:rPr lang="en-US" dirty="0"/>
              <a:t>We will be Turkey's most valuable software company on December 31, 2027.</a:t>
            </a:r>
            <a:endParaRPr lang="tr-TR" dirty="0"/>
          </a:p>
        </p:txBody>
      </p:sp>
    </p:spTree>
    <p:extLst>
      <p:ext uri="{BB962C8B-B14F-4D97-AF65-F5344CB8AC3E}">
        <p14:creationId xmlns:p14="http://schemas.microsoft.com/office/powerpoint/2010/main" val="3446971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9275C0-FC60-46AA-8D3A-8D8BAB2BF7CC}"/>
              </a:ext>
            </a:extLst>
          </p:cNvPr>
          <p:cNvSpPr>
            <a:spLocks noGrp="1"/>
          </p:cNvSpPr>
          <p:nvPr>
            <p:ph type="title"/>
          </p:nvPr>
        </p:nvSpPr>
        <p:spPr/>
        <p:txBody>
          <a:bodyPr>
            <a:normAutofit/>
          </a:bodyPr>
          <a:lstStyle/>
          <a:p>
            <a:pPr algn="ctr"/>
            <a:r>
              <a:rPr lang="tr-TR" sz="5000" b="1" dirty="0">
                <a:solidFill>
                  <a:srgbClr val="FFFF00"/>
                </a:solidFill>
              </a:rPr>
              <a:t>Evaluate </a:t>
            </a:r>
          </a:p>
        </p:txBody>
      </p:sp>
      <p:sp>
        <p:nvSpPr>
          <p:cNvPr id="3" name="İçerik Yer Tutucusu 2">
            <a:extLst>
              <a:ext uri="{FF2B5EF4-FFF2-40B4-BE49-F238E27FC236}">
                <a16:creationId xmlns:a16="http://schemas.microsoft.com/office/drawing/2014/main" id="{595B0DA5-DEF3-49D9-8F49-0676DC9A5866}"/>
              </a:ext>
            </a:extLst>
          </p:cNvPr>
          <p:cNvSpPr>
            <a:spLocks noGrp="1"/>
          </p:cNvSpPr>
          <p:nvPr>
            <p:ph idx="1"/>
          </p:nvPr>
        </p:nvSpPr>
        <p:spPr/>
        <p:txBody>
          <a:bodyPr/>
          <a:lstStyle/>
          <a:p>
            <a:r>
              <a:rPr lang="en-US" dirty="0"/>
              <a:t>We will hold evaluation meetings every 3 months. In this way, we will see where we are on the road to our goals. We will have small reports every week.</a:t>
            </a:r>
            <a:endParaRPr lang="tr-TR" dirty="0"/>
          </a:p>
        </p:txBody>
      </p:sp>
    </p:spTree>
    <p:extLst>
      <p:ext uri="{BB962C8B-B14F-4D97-AF65-F5344CB8AC3E}">
        <p14:creationId xmlns:p14="http://schemas.microsoft.com/office/powerpoint/2010/main" val="15184908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DDDFA7-3FE2-411A-888C-7B5C8B3C3685}"/>
              </a:ext>
            </a:extLst>
          </p:cNvPr>
          <p:cNvSpPr>
            <a:spLocks noGrp="1"/>
          </p:cNvSpPr>
          <p:nvPr>
            <p:ph type="title"/>
          </p:nvPr>
        </p:nvSpPr>
        <p:spPr/>
        <p:txBody>
          <a:bodyPr>
            <a:normAutofit/>
          </a:bodyPr>
          <a:lstStyle/>
          <a:p>
            <a:pPr algn="ctr"/>
            <a:r>
              <a:rPr lang="tr-TR" sz="5000" b="1" dirty="0">
                <a:solidFill>
                  <a:srgbClr val="FFFF00"/>
                </a:solidFill>
              </a:rPr>
              <a:t>reevaluate</a:t>
            </a:r>
          </a:p>
        </p:txBody>
      </p:sp>
      <p:sp>
        <p:nvSpPr>
          <p:cNvPr id="3" name="İçerik Yer Tutucusu 2">
            <a:extLst>
              <a:ext uri="{FF2B5EF4-FFF2-40B4-BE49-F238E27FC236}">
                <a16:creationId xmlns:a16="http://schemas.microsoft.com/office/drawing/2014/main" id="{59AC101A-E852-4F89-AC86-02C229C60FC4}"/>
              </a:ext>
            </a:extLst>
          </p:cNvPr>
          <p:cNvSpPr>
            <a:spLocks noGrp="1"/>
          </p:cNvSpPr>
          <p:nvPr>
            <p:ph idx="1"/>
          </p:nvPr>
        </p:nvSpPr>
        <p:spPr/>
        <p:txBody>
          <a:bodyPr/>
          <a:lstStyle/>
          <a:p>
            <a:pPr marL="0" indent="0">
              <a:buNone/>
            </a:pPr>
            <a:r>
              <a:rPr lang="en-US" dirty="0"/>
              <a:t>We have a target that will advance towards 2027. We make continuous evaluations to accompany our goal in this journey, and when there is any problem, we will quickly solve it and remove obstacles.</a:t>
            </a:r>
            <a:r>
              <a:rPr lang="tr-TR" dirty="0"/>
              <a:t> </a:t>
            </a:r>
          </a:p>
          <a:p>
            <a:pPr marL="0" indent="0">
              <a:buNone/>
            </a:pPr>
            <a:r>
              <a:rPr lang="en-US" dirty="0"/>
              <a:t>We evaluate so that we can appreciate.</a:t>
            </a:r>
            <a:endParaRPr lang="tr-TR" dirty="0"/>
          </a:p>
        </p:txBody>
      </p:sp>
    </p:spTree>
    <p:extLst>
      <p:ext uri="{BB962C8B-B14F-4D97-AF65-F5344CB8AC3E}">
        <p14:creationId xmlns:p14="http://schemas.microsoft.com/office/powerpoint/2010/main" val="11276034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C409CE-7630-4DCE-BFD1-8487A153EA5A}"/>
              </a:ext>
            </a:extLst>
          </p:cNvPr>
          <p:cNvSpPr>
            <a:spLocks noGrp="1"/>
          </p:cNvSpPr>
          <p:nvPr>
            <p:ph type="title"/>
          </p:nvPr>
        </p:nvSpPr>
        <p:spPr>
          <a:xfrm>
            <a:off x="4465256" y="713449"/>
            <a:ext cx="3258309" cy="706699"/>
          </a:xfrm>
        </p:spPr>
        <p:txBody>
          <a:bodyPr>
            <a:normAutofit fontScale="90000"/>
          </a:bodyPr>
          <a:lstStyle/>
          <a:p>
            <a:pPr algn="ctr"/>
            <a:r>
              <a:rPr lang="tr-TR" sz="5000" b="1" dirty="0">
                <a:solidFill>
                  <a:srgbClr val="FFFF00"/>
                </a:solidFill>
              </a:rPr>
              <a:t>PATENT</a:t>
            </a:r>
          </a:p>
        </p:txBody>
      </p:sp>
      <p:sp>
        <p:nvSpPr>
          <p:cNvPr id="3" name="İçerik Yer Tutucusu 2">
            <a:extLst>
              <a:ext uri="{FF2B5EF4-FFF2-40B4-BE49-F238E27FC236}">
                <a16:creationId xmlns:a16="http://schemas.microsoft.com/office/drawing/2014/main" id="{3A81DD31-414A-4E9A-A660-6C01813B6E64}"/>
              </a:ext>
            </a:extLst>
          </p:cNvPr>
          <p:cNvSpPr>
            <a:spLocks noGrp="1"/>
          </p:cNvSpPr>
          <p:nvPr>
            <p:ph idx="1"/>
          </p:nvPr>
        </p:nvSpPr>
        <p:spPr>
          <a:xfrm>
            <a:off x="1141412" y="1563757"/>
            <a:ext cx="9905999" cy="4876800"/>
          </a:xfrm>
        </p:spPr>
        <p:txBody>
          <a:bodyPr>
            <a:normAutofit fontScale="92500" lnSpcReduction="20000"/>
          </a:bodyPr>
          <a:lstStyle/>
          <a:p>
            <a:pPr marL="0" indent="0">
              <a:buNone/>
            </a:pPr>
            <a:r>
              <a:rPr lang="en-US" dirty="0"/>
              <a:t>To have a trademark in Turkey, primarily "the Turkish Patent and Trademark Agency" should be consulted. Things to do are as follows;</a:t>
            </a:r>
          </a:p>
          <a:p>
            <a:pPr marL="0" indent="0">
              <a:buNone/>
            </a:pPr>
            <a:r>
              <a:rPr lang="en-US" dirty="0"/>
              <a:t>-Applying to the Turkish Patent and Trademark Office.</a:t>
            </a:r>
          </a:p>
          <a:p>
            <a:pPr marL="0" indent="0">
              <a:buNone/>
            </a:pPr>
            <a:r>
              <a:rPr lang="en-US" dirty="0"/>
              <a:t>-To get a research report from the Turkish Patent and Trademark Office.</a:t>
            </a:r>
          </a:p>
          <a:p>
            <a:pPr marL="0" indent="0">
              <a:buNone/>
            </a:pPr>
            <a:r>
              <a:rPr lang="en-US" dirty="0"/>
              <a:t>-Turkish Patent and Trademark Office prepares a report for patent examination.</a:t>
            </a:r>
          </a:p>
          <a:p>
            <a:pPr marL="0" indent="0">
              <a:buNone/>
            </a:pPr>
            <a:r>
              <a:rPr lang="en-US" dirty="0"/>
              <a:t>- A patent certificate is obtained from the Turkish Patent and Trademark Office. (if applicable)</a:t>
            </a:r>
          </a:p>
          <a:p>
            <a:pPr marL="0" indent="0">
              <a:buNone/>
            </a:pPr>
            <a:r>
              <a:rPr lang="en-US" dirty="0"/>
              <a:t>After registering your brand, you must obtain official permission to trade. After that, you have to enroll in several departments. Then you can start to produce, under your trademark.</a:t>
            </a:r>
            <a:endParaRPr lang="tr-TR" dirty="0"/>
          </a:p>
          <a:p>
            <a:pPr marL="0" indent="0">
              <a:buNone/>
            </a:pPr>
            <a:r>
              <a:rPr lang="en-US" dirty="0"/>
              <a:t>We followed these steps and got our patent.</a:t>
            </a:r>
            <a:endParaRPr lang="tr-TR" dirty="0"/>
          </a:p>
        </p:txBody>
      </p:sp>
    </p:spTree>
    <p:extLst>
      <p:ext uri="{BB962C8B-B14F-4D97-AF65-F5344CB8AC3E}">
        <p14:creationId xmlns:p14="http://schemas.microsoft.com/office/powerpoint/2010/main" val="2518942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5E1B563-4E43-4BFC-A8A5-25AEDB169172}"/>
              </a:ext>
            </a:extLst>
          </p:cNvPr>
          <p:cNvPicPr>
            <a:picLocks noGrp="1" noChangeAspect="1"/>
          </p:cNvPicPr>
          <p:nvPr>
            <p:ph idx="1"/>
          </p:nvPr>
        </p:nvPicPr>
        <p:blipFill>
          <a:blip r:embed="rId2"/>
          <a:stretch>
            <a:fillRect/>
          </a:stretch>
        </p:blipFill>
        <p:spPr>
          <a:xfrm>
            <a:off x="1727050" y="805070"/>
            <a:ext cx="8737900" cy="5247860"/>
          </a:xfrm>
          <a:prstGeom prst="rect">
            <a:avLst/>
          </a:prstGeom>
          <a:ln>
            <a:noFill/>
          </a:ln>
          <a:effectLst>
            <a:softEdge rad="112500"/>
          </a:effectLst>
        </p:spPr>
      </p:pic>
    </p:spTree>
    <p:extLst>
      <p:ext uri="{BB962C8B-B14F-4D97-AF65-F5344CB8AC3E}">
        <p14:creationId xmlns:p14="http://schemas.microsoft.com/office/powerpoint/2010/main" val="42779082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E555483E-6569-4056-97CA-0883109D3172}"/>
              </a:ext>
            </a:extLst>
          </p:cNvPr>
          <p:cNvGraphicFramePr>
            <a:graphicFrameLocks noGrp="1"/>
          </p:cNvGraphicFramePr>
          <p:nvPr>
            <p:ph idx="1"/>
            <p:extLst>
              <p:ext uri="{D42A27DB-BD31-4B8C-83A1-F6EECF244321}">
                <p14:modId xmlns:p14="http://schemas.microsoft.com/office/powerpoint/2010/main" val="264175195"/>
              </p:ext>
            </p:extLst>
          </p:nvPr>
        </p:nvGraphicFramePr>
        <p:xfrm>
          <a:off x="347006" y="367748"/>
          <a:ext cx="11497988" cy="6122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0203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2971077156"/>
              </p:ext>
            </p:extLst>
          </p:nvPr>
        </p:nvGraphicFramePr>
        <p:xfrm>
          <a:off x="1940562" y="66830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58400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E1A90-584E-4612-B7A2-D7165AACBF81}"/>
              </a:ext>
            </a:extLst>
          </p:cNvPr>
          <p:cNvSpPr>
            <a:spLocks noGrp="1"/>
          </p:cNvSpPr>
          <p:nvPr>
            <p:ph type="title"/>
          </p:nvPr>
        </p:nvSpPr>
        <p:spPr>
          <a:xfrm>
            <a:off x="1143001" y="669234"/>
            <a:ext cx="9905998" cy="1007165"/>
          </a:xfrm>
        </p:spPr>
        <p:txBody>
          <a:bodyPr>
            <a:normAutofit/>
          </a:bodyPr>
          <a:lstStyle/>
          <a:p>
            <a:pPr algn="ctr"/>
            <a:r>
              <a:rPr lang="tr-TR" sz="5000" b="1" dirty="0" smtClean="0">
                <a:solidFill>
                  <a:srgbClr val="FFFF00"/>
                </a:solidFill>
              </a:rPr>
              <a:t>competıtıon ın </a:t>
            </a:r>
            <a:r>
              <a:rPr lang="tr-TR" sz="5000" b="1" dirty="0">
                <a:solidFill>
                  <a:srgbClr val="FFFF00"/>
                </a:solidFill>
              </a:rPr>
              <a:t>the </a:t>
            </a:r>
            <a:r>
              <a:rPr lang="tr-TR" sz="5000" b="1" dirty="0" smtClean="0">
                <a:solidFill>
                  <a:srgbClr val="FFFF00"/>
                </a:solidFill>
              </a:rPr>
              <a:t>ındustry</a:t>
            </a:r>
            <a:endParaRPr lang="tr-TR" sz="5000" b="1" dirty="0">
              <a:solidFill>
                <a:srgbClr val="FFFF00"/>
              </a:solidFill>
            </a:endParaRPr>
          </a:p>
        </p:txBody>
      </p:sp>
      <p:sp>
        <p:nvSpPr>
          <p:cNvPr id="3" name="İçerik Yer Tutucusu 2">
            <a:extLst>
              <a:ext uri="{FF2B5EF4-FFF2-40B4-BE49-F238E27FC236}">
                <a16:creationId xmlns:a16="http://schemas.microsoft.com/office/drawing/2014/main" id="{CABBD0ED-E2A1-4F54-A72B-9EF8016FE767}"/>
              </a:ext>
            </a:extLst>
          </p:cNvPr>
          <p:cNvSpPr>
            <a:spLocks noGrp="1"/>
          </p:cNvSpPr>
          <p:nvPr>
            <p:ph idx="1"/>
          </p:nvPr>
        </p:nvSpPr>
        <p:spPr>
          <a:xfrm>
            <a:off x="1143000" y="1895061"/>
            <a:ext cx="9905999" cy="4293705"/>
          </a:xfrm>
        </p:spPr>
        <p:txBody>
          <a:bodyPr/>
          <a:lstStyle/>
          <a:p>
            <a:pPr marL="0" indent="0">
              <a:buNone/>
            </a:pPr>
            <a:r>
              <a:rPr lang="en-US" sz="2200" dirty="0"/>
              <a:t>We will make my analysis with the questions we ask ourselves</a:t>
            </a:r>
            <a:r>
              <a:rPr lang="en-US" sz="2200" dirty="0" smtClean="0"/>
              <a:t>.</a:t>
            </a:r>
            <a:r>
              <a:rPr lang="tr-TR" sz="2200" dirty="0"/>
              <a:t> So let's </a:t>
            </a:r>
            <a:r>
              <a:rPr lang="tr-TR" sz="2200" dirty="0" smtClean="0"/>
              <a:t>start.</a:t>
            </a:r>
          </a:p>
          <a:p>
            <a:r>
              <a:rPr lang="en-US" sz="2200" dirty="0" smtClean="0"/>
              <a:t>How </a:t>
            </a:r>
            <a:r>
              <a:rPr lang="en-US" sz="2200" dirty="0"/>
              <a:t>many competitors do we have in the industry</a:t>
            </a:r>
            <a:r>
              <a:rPr lang="en-US" sz="2200" dirty="0" smtClean="0"/>
              <a:t>?</a:t>
            </a:r>
            <a:r>
              <a:rPr lang="tr-TR" sz="2200" dirty="0" smtClean="0"/>
              <a:t> </a:t>
            </a:r>
          </a:p>
          <a:p>
            <a:pPr marL="0" indent="0">
              <a:buNone/>
            </a:pPr>
            <a:r>
              <a:rPr lang="en-US" sz="2200" dirty="0"/>
              <a:t>We talked about our competitors. When we look at the market, we see a software company similar to us. Also, we see 2 more companies doing similar business to us. We differ from these companies on a few issues. For example, as we talked about before, the convenience we provide while producing soles and our ability to do different jobs put us ahead. In short, when we enter the market, we are faced with 3 companies.</a:t>
            </a:r>
            <a:endParaRPr lang="tr-TR" sz="2200" dirty="0" smtClean="0"/>
          </a:p>
          <a:p>
            <a:pPr marL="0" indent="0">
              <a:buNone/>
            </a:pPr>
            <a:endParaRPr lang="tr-TR" dirty="0"/>
          </a:p>
        </p:txBody>
      </p:sp>
    </p:spTree>
    <p:extLst>
      <p:ext uri="{BB962C8B-B14F-4D97-AF65-F5344CB8AC3E}">
        <p14:creationId xmlns:p14="http://schemas.microsoft.com/office/powerpoint/2010/main" val="59456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iç mekan, tablo, farklı, oturma içeren bir resim&#10;&#10;Açıklama otomatik olarak oluşturuldu">
            <a:extLst>
              <a:ext uri="{FF2B5EF4-FFF2-40B4-BE49-F238E27FC236}">
                <a16:creationId xmlns:a16="http://schemas.microsoft.com/office/drawing/2014/main" id="{5863A583-4181-44BB-8574-608E4A7A135C}"/>
              </a:ext>
            </a:extLst>
          </p:cNvPr>
          <p:cNvPicPr>
            <a:picLocks noGrp="1" noChangeAspect="1"/>
          </p:cNvPicPr>
          <p:nvPr>
            <p:ph idx="1"/>
          </p:nvPr>
        </p:nvPicPr>
        <p:blipFill>
          <a:blip r:embed="rId2"/>
          <a:stretch>
            <a:fillRect/>
          </a:stretch>
        </p:blipFill>
        <p:spPr>
          <a:xfrm>
            <a:off x="917815" y="1658144"/>
            <a:ext cx="4726221" cy="3541712"/>
          </a:xfrm>
          <a:prstGeom prst="rect">
            <a:avLst/>
          </a:prstGeom>
          <a:ln>
            <a:noFill/>
          </a:ln>
          <a:effectLst>
            <a:softEdge rad="112500"/>
          </a:effectLst>
        </p:spPr>
      </p:pic>
      <p:sp>
        <p:nvSpPr>
          <p:cNvPr id="6" name="Metin kutusu 5">
            <a:extLst>
              <a:ext uri="{FF2B5EF4-FFF2-40B4-BE49-F238E27FC236}">
                <a16:creationId xmlns:a16="http://schemas.microsoft.com/office/drawing/2014/main" id="{0E228F71-32B5-4012-A0A9-C9C1F2AD6B57}"/>
              </a:ext>
            </a:extLst>
          </p:cNvPr>
          <p:cNvSpPr txBox="1"/>
          <p:nvPr/>
        </p:nvSpPr>
        <p:spPr>
          <a:xfrm>
            <a:off x="5937910" y="1664909"/>
            <a:ext cx="5432455" cy="3477875"/>
          </a:xfrm>
          <a:prstGeom prst="rect">
            <a:avLst/>
          </a:prstGeom>
          <a:noFill/>
        </p:spPr>
        <p:txBody>
          <a:bodyPr wrap="square" rtlCol="0">
            <a:spAutoFit/>
          </a:bodyPr>
          <a:lstStyle/>
          <a:p>
            <a:r>
              <a:rPr lang="tr-TR" sz="2500" b="1" dirty="0">
                <a:latin typeface="Cambria" panose="02040503050406030204" pitchFamily="18" charset="0"/>
                <a:ea typeface="Cambria" panose="02040503050406030204" pitchFamily="18" charset="0"/>
                <a:cs typeface="Times New Roman" panose="02020603050405020304" pitchFamily="18" charset="0"/>
              </a:rPr>
              <a:t>L</a:t>
            </a:r>
            <a:r>
              <a:rPr lang="en-US" sz="2500" b="1" i="0" dirty="0">
                <a:effectLst/>
                <a:latin typeface="Cambria" panose="02040503050406030204" pitchFamily="18" charset="0"/>
                <a:ea typeface="Cambria" panose="02040503050406030204" pitchFamily="18" charset="0"/>
                <a:cs typeface="Times New Roman" panose="02020603050405020304" pitchFamily="18" charset="0"/>
              </a:rPr>
              <a:t>et's see how we did it</a:t>
            </a:r>
            <a:r>
              <a:rPr lang="tr-TR" sz="2500" b="1" i="0" dirty="0">
                <a:effectLst/>
                <a:latin typeface="Cambria" panose="02040503050406030204" pitchFamily="18" charset="0"/>
                <a:ea typeface="Cambria" panose="02040503050406030204" pitchFamily="18" charset="0"/>
                <a:cs typeface="Times New Roman" panose="02020603050405020304" pitchFamily="18" charset="0"/>
              </a:rPr>
              <a:t>.</a:t>
            </a:r>
          </a:p>
          <a:p>
            <a:endParaRPr lang="tr-TR" sz="2000" dirty="0"/>
          </a:p>
          <a:p>
            <a:r>
              <a:rPr lang="en-US" sz="2500" dirty="0"/>
              <a:t>Printing times and printing quality of 3D printers are very important. We chose a quality printer in the market as we wanted to maximize our time and performance in our company. In addition, we will be able to </a:t>
            </a:r>
            <a:r>
              <a:rPr lang="tr-TR" sz="2500" dirty="0"/>
              <a:t>have</a:t>
            </a:r>
            <a:r>
              <a:rPr lang="en-US" sz="2500" dirty="0"/>
              <a:t> many equipment needs of our company.</a:t>
            </a:r>
            <a:endParaRPr lang="tr-TR" sz="2500" dirty="0"/>
          </a:p>
        </p:txBody>
      </p:sp>
      <p:sp>
        <p:nvSpPr>
          <p:cNvPr id="7" name="Metin kutusu 6">
            <a:extLst>
              <a:ext uri="{FF2B5EF4-FFF2-40B4-BE49-F238E27FC236}">
                <a16:creationId xmlns:a16="http://schemas.microsoft.com/office/drawing/2014/main" id="{63DD44F9-C065-4CD3-B76B-6226FABCB3F3}"/>
              </a:ext>
            </a:extLst>
          </p:cNvPr>
          <p:cNvSpPr txBox="1"/>
          <p:nvPr/>
        </p:nvSpPr>
        <p:spPr>
          <a:xfrm>
            <a:off x="1929797" y="5254506"/>
            <a:ext cx="2702256" cy="382138"/>
          </a:xfrm>
          <a:prstGeom prst="rect">
            <a:avLst/>
          </a:prstGeom>
          <a:noFill/>
        </p:spPr>
        <p:txBody>
          <a:bodyPr wrap="square" rtlCol="0">
            <a:spAutoFit/>
          </a:bodyPr>
          <a:lstStyle/>
          <a:p>
            <a:pPr algn="ctr"/>
            <a:r>
              <a:rPr lang="tr-TR" dirty="0"/>
              <a:t>10.000 Euros</a:t>
            </a:r>
          </a:p>
        </p:txBody>
      </p:sp>
    </p:spTree>
    <p:extLst>
      <p:ext uri="{BB962C8B-B14F-4D97-AF65-F5344CB8AC3E}">
        <p14:creationId xmlns:p14="http://schemas.microsoft.com/office/powerpoint/2010/main" val="4119567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1412" y="809897"/>
            <a:ext cx="9905999" cy="4981304"/>
          </a:xfrm>
        </p:spPr>
        <p:txBody>
          <a:bodyPr/>
          <a:lstStyle/>
          <a:p>
            <a:r>
              <a:rPr lang="en-US" sz="2200" dirty="0"/>
              <a:t>How is the quality </a:t>
            </a:r>
            <a:r>
              <a:rPr lang="en-US" sz="2200" dirty="0" smtClean="0"/>
              <a:t>of </a:t>
            </a:r>
            <a:r>
              <a:rPr lang="en-US" sz="2200" dirty="0"/>
              <a:t>their products and services compared to ours</a:t>
            </a:r>
            <a:r>
              <a:rPr lang="en-US" sz="2200" dirty="0" smtClean="0"/>
              <a:t>?</a:t>
            </a:r>
            <a:endParaRPr lang="tr-TR" sz="2200" dirty="0" smtClean="0"/>
          </a:p>
          <a:p>
            <a:pPr marL="0" indent="0">
              <a:buNone/>
            </a:pPr>
            <a:r>
              <a:rPr lang="en-US" sz="2200" dirty="0"/>
              <a:t>We do not differ much from our competitors in terms of quality. We stand out with concepts such as price, speed, customer support and pr. We talked about 2 sole manufacturer companies. While these companies are only focused on producing soles, we find medicine for many software diseases</a:t>
            </a:r>
            <a:r>
              <a:rPr lang="en-US" sz="2200" dirty="0" smtClean="0"/>
              <a:t>.</a:t>
            </a:r>
            <a:endParaRPr lang="tr-TR" sz="2200" dirty="0" smtClean="0"/>
          </a:p>
          <a:p>
            <a:pPr marL="0" indent="0">
              <a:buNone/>
            </a:pPr>
            <a:endParaRPr lang="tr-TR" sz="2200" dirty="0" smtClean="0"/>
          </a:p>
          <a:p>
            <a:pPr marL="0" indent="0">
              <a:buNone/>
            </a:pPr>
            <a:r>
              <a:rPr lang="en-US" sz="2200" dirty="0"/>
              <a:t>Effective marketing means everything to us. No matter how intense the competition is, knowing how to sell always brings companies to the fore</a:t>
            </a:r>
            <a:r>
              <a:rPr lang="en-US" sz="2200" dirty="0" smtClean="0"/>
              <a:t>.</a:t>
            </a:r>
            <a:endParaRPr lang="tr-TR" sz="2200" dirty="0" smtClean="0"/>
          </a:p>
          <a:p>
            <a:pPr marL="0" indent="0">
              <a:buNone/>
            </a:pPr>
            <a:endParaRPr lang="tr-TR" dirty="0" smtClean="0"/>
          </a:p>
          <a:p>
            <a:endParaRPr lang="tr-TR" dirty="0" smtClean="0"/>
          </a:p>
          <a:p>
            <a:pPr marL="0" indent="0">
              <a:buNone/>
            </a:pPr>
            <a:endParaRPr lang="tr-TR" dirty="0"/>
          </a:p>
        </p:txBody>
      </p:sp>
    </p:spTree>
    <p:extLst>
      <p:ext uri="{BB962C8B-B14F-4D97-AF65-F5344CB8AC3E}">
        <p14:creationId xmlns:p14="http://schemas.microsoft.com/office/powerpoint/2010/main" val="2684251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990850-A3E8-4AB0-A9EB-ED421CF6C29A}"/>
              </a:ext>
            </a:extLst>
          </p:cNvPr>
          <p:cNvSpPr>
            <a:spLocks noGrp="1"/>
          </p:cNvSpPr>
          <p:nvPr>
            <p:ph type="title"/>
          </p:nvPr>
        </p:nvSpPr>
        <p:spPr/>
        <p:txBody>
          <a:bodyPr>
            <a:normAutofit/>
          </a:bodyPr>
          <a:lstStyle/>
          <a:p>
            <a:pPr algn="ctr"/>
            <a:r>
              <a:rPr lang="en-US" sz="5000" b="1" dirty="0">
                <a:solidFill>
                  <a:srgbClr val="FFFF00"/>
                </a:solidFill>
              </a:rPr>
              <a:t>The power of the suppliers</a:t>
            </a:r>
            <a:endParaRPr lang="tr-TR" sz="5000" b="1" dirty="0">
              <a:solidFill>
                <a:srgbClr val="FFFF00"/>
              </a:solidFill>
            </a:endParaRPr>
          </a:p>
        </p:txBody>
      </p:sp>
      <p:sp>
        <p:nvSpPr>
          <p:cNvPr id="3" name="İçerik Yer Tutucusu 2">
            <a:extLst>
              <a:ext uri="{FF2B5EF4-FFF2-40B4-BE49-F238E27FC236}">
                <a16:creationId xmlns:a16="http://schemas.microsoft.com/office/drawing/2014/main" id="{F63D81CE-DBE5-4B52-B445-D66FFFDD2EB4}"/>
              </a:ext>
            </a:extLst>
          </p:cNvPr>
          <p:cNvSpPr>
            <a:spLocks noGrp="1"/>
          </p:cNvSpPr>
          <p:nvPr>
            <p:ph idx="1"/>
          </p:nvPr>
        </p:nvSpPr>
        <p:spPr/>
        <p:txBody>
          <a:bodyPr>
            <a:normAutofit fontScale="85000" lnSpcReduction="10000"/>
          </a:bodyPr>
          <a:lstStyle/>
          <a:p>
            <a:r>
              <a:rPr lang="en-US" dirty="0" smtClean="0"/>
              <a:t>How </a:t>
            </a:r>
            <a:r>
              <a:rPr lang="en-US" dirty="0"/>
              <a:t>many potential suppliers do we have</a:t>
            </a:r>
            <a:r>
              <a:rPr lang="en-US" dirty="0" smtClean="0"/>
              <a:t>?</a:t>
            </a:r>
            <a:endParaRPr lang="tr-TR" dirty="0" smtClean="0"/>
          </a:p>
          <a:p>
            <a:pPr marL="0" indent="0">
              <a:buNone/>
            </a:pPr>
            <a:r>
              <a:rPr lang="en-US" dirty="0"/>
              <a:t>We talked about 3 </a:t>
            </a:r>
            <a:r>
              <a:rPr lang="en-US" dirty="0" smtClean="0"/>
              <a:t>production. </a:t>
            </a:r>
            <a:r>
              <a:rPr lang="en-US" dirty="0"/>
              <a:t>These are </a:t>
            </a:r>
            <a:r>
              <a:rPr lang="tr-TR" dirty="0" smtClean="0"/>
              <a:t>insoles</a:t>
            </a:r>
            <a:r>
              <a:rPr lang="en-US" dirty="0" smtClean="0"/>
              <a:t> </a:t>
            </a:r>
            <a:r>
              <a:rPr lang="en-US" dirty="0"/>
              <a:t>generation, image processing system and car customization software</a:t>
            </a:r>
            <a:r>
              <a:rPr lang="en-US" dirty="0" smtClean="0"/>
              <a:t>.</a:t>
            </a:r>
            <a:r>
              <a:rPr lang="tr-TR" dirty="0" smtClean="0"/>
              <a:t> </a:t>
            </a:r>
            <a:r>
              <a:rPr lang="en-US" dirty="0"/>
              <a:t>A company that produces 3D printers, a company that produces special parts for cars, a company that sells software tools such as image processing systems and cameras. We reached agreements with these companies. Especially the reason we reached an agreement with these companies was that we wanted not to be halfway through when we made future analyzes. Determining our suppliers before investing was among our top priorities. We attended conferences, got information, talked to authorized people about price issues. In fact, what we wanted was to build very close relationships with our suppliers and take big steps.</a:t>
            </a:r>
            <a:endParaRPr lang="tr-TR" dirty="0" smtClean="0"/>
          </a:p>
          <a:p>
            <a:pPr marL="0" indent="0">
              <a:buNone/>
            </a:pPr>
            <a:endParaRPr lang="tr-TR" dirty="0"/>
          </a:p>
        </p:txBody>
      </p:sp>
    </p:spTree>
    <p:extLst>
      <p:ext uri="{BB962C8B-B14F-4D97-AF65-F5344CB8AC3E}">
        <p14:creationId xmlns:p14="http://schemas.microsoft.com/office/powerpoint/2010/main" val="33205098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1412" y="209006"/>
            <a:ext cx="9905999" cy="5582195"/>
          </a:xfrm>
        </p:spPr>
        <p:txBody>
          <a:bodyPr>
            <a:normAutofit fontScale="92500" lnSpcReduction="20000"/>
          </a:bodyPr>
          <a:lstStyle/>
          <a:p>
            <a:pPr marL="0" indent="0">
              <a:buNone/>
            </a:pPr>
            <a:r>
              <a:rPr lang="en-US" dirty="0"/>
              <a:t>In addition, there is another supplier company to provide company tools and equipment. We potentially have a total of </a:t>
            </a:r>
            <a:r>
              <a:rPr lang="tr-TR" dirty="0"/>
              <a:t>4</a:t>
            </a:r>
            <a:r>
              <a:rPr lang="en-US" dirty="0" smtClean="0"/>
              <a:t> </a:t>
            </a:r>
            <a:r>
              <a:rPr lang="en-US" dirty="0"/>
              <a:t>suppliers</a:t>
            </a:r>
            <a:r>
              <a:rPr lang="en-US" dirty="0" smtClean="0"/>
              <a:t>.</a:t>
            </a:r>
            <a:endParaRPr lang="tr-TR" dirty="0" smtClean="0"/>
          </a:p>
          <a:p>
            <a:pPr marL="0" indent="0">
              <a:buNone/>
            </a:pPr>
            <a:r>
              <a:rPr lang="en-US" dirty="0"/>
              <a:t>Our suppliers respectively</a:t>
            </a:r>
          </a:p>
          <a:p>
            <a:pPr marL="0" indent="0">
              <a:buNone/>
            </a:pPr>
            <a:r>
              <a:rPr lang="en-US" dirty="0" smtClean="0"/>
              <a:t>Ultimaker</a:t>
            </a:r>
            <a:r>
              <a:rPr lang="tr-TR" dirty="0" smtClean="0"/>
              <a:t>(3D printer)</a:t>
            </a:r>
            <a:endParaRPr lang="en-US" dirty="0"/>
          </a:p>
          <a:p>
            <a:pPr marL="0" indent="0">
              <a:buNone/>
            </a:pPr>
            <a:r>
              <a:rPr lang="en-US" dirty="0" smtClean="0"/>
              <a:t>Hepsiburada</a:t>
            </a:r>
            <a:r>
              <a:rPr lang="tr-TR" dirty="0" smtClean="0"/>
              <a:t>(C</a:t>
            </a:r>
            <a:r>
              <a:rPr lang="en-US" dirty="0" smtClean="0"/>
              <a:t>ar </a:t>
            </a:r>
            <a:r>
              <a:rPr lang="en-US" dirty="0"/>
              <a:t>accessories and many </a:t>
            </a:r>
            <a:r>
              <a:rPr lang="en-US" dirty="0" smtClean="0"/>
              <a:t>parts</a:t>
            </a:r>
            <a:r>
              <a:rPr lang="tr-TR" dirty="0" smtClean="0"/>
              <a:t>)</a:t>
            </a:r>
            <a:endParaRPr lang="en-US" dirty="0"/>
          </a:p>
          <a:p>
            <a:pPr marL="0" indent="0">
              <a:buNone/>
            </a:pPr>
            <a:r>
              <a:rPr lang="en-US" dirty="0"/>
              <a:t>Festo </a:t>
            </a:r>
            <a:r>
              <a:rPr lang="en-US" dirty="0" smtClean="0"/>
              <a:t>Turkey</a:t>
            </a:r>
            <a:r>
              <a:rPr lang="tr-TR" dirty="0"/>
              <a:t>(Image processing </a:t>
            </a:r>
            <a:r>
              <a:rPr lang="tr-TR" dirty="0" smtClean="0"/>
              <a:t>systems)</a:t>
            </a:r>
            <a:endParaRPr lang="en-US" dirty="0"/>
          </a:p>
          <a:p>
            <a:pPr marL="0" indent="0">
              <a:buNone/>
            </a:pPr>
            <a:r>
              <a:rPr lang="en-US" dirty="0" smtClean="0"/>
              <a:t>A</a:t>
            </a:r>
            <a:r>
              <a:rPr lang="tr-TR" dirty="0" smtClean="0"/>
              <a:t>vansas(Office equipment)</a:t>
            </a:r>
          </a:p>
          <a:p>
            <a:pPr marL="0" indent="0">
              <a:buNone/>
            </a:pPr>
            <a:r>
              <a:rPr lang="en-US" dirty="0"/>
              <a:t>How unique is the product or service they provide</a:t>
            </a:r>
            <a:r>
              <a:rPr lang="en-US" dirty="0" smtClean="0"/>
              <a:t>?</a:t>
            </a:r>
            <a:endParaRPr lang="tr-TR" dirty="0" smtClean="0"/>
          </a:p>
          <a:p>
            <a:pPr marL="0" indent="0">
              <a:buNone/>
            </a:pPr>
            <a:r>
              <a:rPr lang="en-US" dirty="0"/>
              <a:t>For example, ultimaker is one of the best </a:t>
            </a:r>
            <a:r>
              <a:rPr lang="en-US" dirty="0" smtClean="0"/>
              <a:t>3</a:t>
            </a:r>
            <a:r>
              <a:rPr lang="tr-TR" dirty="0" smtClean="0"/>
              <a:t>D</a:t>
            </a:r>
            <a:r>
              <a:rPr lang="en-US" dirty="0" smtClean="0"/>
              <a:t> </a:t>
            </a:r>
            <a:r>
              <a:rPr lang="en-US" dirty="0"/>
              <a:t>printer brands. We buy machines from our ultimaker supplier, which speed up our business and provide us with great profitability. Our supplier of Hepsiburada can supply us with any equipment. It is an e-commerce store and also our sponsor. Festo Turkey sells quality parts. Avansas, on the other hand, is a major supplier of office equipment.</a:t>
            </a:r>
            <a:endParaRPr lang="tr-TR" dirty="0" smtClean="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6292224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en-US" sz="5000" b="1" dirty="0">
                <a:solidFill>
                  <a:srgbClr val="FFFF00"/>
                </a:solidFill>
              </a:rPr>
              <a:t>The power of the customer</a:t>
            </a:r>
            <a:endParaRPr lang="tr-TR" sz="5000" b="1" dirty="0">
              <a:solidFill>
                <a:srgbClr val="FFFF00"/>
              </a:solidFill>
            </a:endParaRPr>
          </a:p>
        </p:txBody>
      </p:sp>
      <p:sp>
        <p:nvSpPr>
          <p:cNvPr id="3" name="İçerik Yer Tutucusu 2"/>
          <p:cNvSpPr>
            <a:spLocks noGrp="1"/>
          </p:cNvSpPr>
          <p:nvPr>
            <p:ph idx="1"/>
          </p:nvPr>
        </p:nvSpPr>
        <p:spPr/>
        <p:txBody>
          <a:bodyPr>
            <a:normAutofit fontScale="70000" lnSpcReduction="20000"/>
          </a:bodyPr>
          <a:lstStyle/>
          <a:p>
            <a:r>
              <a:rPr lang="en-US" dirty="0"/>
              <a:t>Buyers are the driving force of any industry, including the software industry. Buyer behavior is an essential part of marketing strategy, and in-depth research has been done to try to understand buyer behavior. </a:t>
            </a:r>
            <a:endParaRPr lang="tr-TR" dirty="0" smtClean="0"/>
          </a:p>
          <a:p>
            <a:pPr marL="0" indent="0">
              <a:buNone/>
            </a:pPr>
            <a:r>
              <a:rPr lang="en-US" dirty="0"/>
              <a:t>We are entering the market and we have 3 competitors. For example, our image processing software is unique and we do not have any competitors. This product, which can attract the attention of the buyers, will provide many benefits in terms of both profitability and time, can become popular. Our customers will be able to control us since we do not have a very large customer. We talked about the fact that customer opinions are very important to us even though we already have a few customers. Let's continue with the car example. some wealthy car enthusiasts in Turkey wants to be unique car. We realized this when we researched the instincts of rich people. We have seen this clearly in our audience analysis. We mentioned that our buyers are a rich audience, we touched on the reasons for purchasing. When they send an e-mail to our special e-mail address for car designs, we start the process for the product. Conversations move forward. And we start the process by directing it to the company that has our garage agreement.</a:t>
            </a:r>
            <a:endParaRPr lang="tr-TR" dirty="0"/>
          </a:p>
        </p:txBody>
      </p:sp>
    </p:spTree>
    <p:extLst>
      <p:ext uri="{BB962C8B-B14F-4D97-AF65-F5344CB8AC3E}">
        <p14:creationId xmlns:p14="http://schemas.microsoft.com/office/powerpoint/2010/main" val="19541218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4704DB-68AE-418A-87AA-8A782789E0B9}"/>
              </a:ext>
            </a:extLst>
          </p:cNvPr>
          <p:cNvSpPr>
            <a:spLocks noGrp="1"/>
          </p:cNvSpPr>
          <p:nvPr>
            <p:ph type="title"/>
          </p:nvPr>
        </p:nvSpPr>
        <p:spPr/>
        <p:txBody>
          <a:bodyPr>
            <a:normAutofit/>
          </a:bodyPr>
          <a:lstStyle/>
          <a:p>
            <a:pPr algn="ctr"/>
            <a:r>
              <a:rPr lang="tr-TR" sz="5000" b="1" dirty="0">
                <a:solidFill>
                  <a:srgbClr val="FFFF00"/>
                </a:solidFill>
              </a:rPr>
              <a:t>threat of substitute products</a:t>
            </a:r>
            <a:endParaRPr lang="tr-TR" sz="5000" b="1" dirty="0">
              <a:solidFill>
                <a:srgbClr val="FFFF00"/>
              </a:solidFill>
            </a:endParaRPr>
          </a:p>
        </p:txBody>
      </p:sp>
      <p:sp>
        <p:nvSpPr>
          <p:cNvPr id="3" name="İçerik Yer Tutucusu 2">
            <a:extLst>
              <a:ext uri="{FF2B5EF4-FFF2-40B4-BE49-F238E27FC236}">
                <a16:creationId xmlns:a16="http://schemas.microsoft.com/office/drawing/2014/main" id="{720B5F5B-682F-40F4-B9FE-41BB242D5AC6}"/>
              </a:ext>
            </a:extLst>
          </p:cNvPr>
          <p:cNvSpPr>
            <a:spLocks noGrp="1"/>
          </p:cNvSpPr>
          <p:nvPr>
            <p:ph idx="1"/>
          </p:nvPr>
        </p:nvSpPr>
        <p:spPr/>
        <p:txBody>
          <a:bodyPr/>
          <a:lstStyle/>
          <a:p>
            <a:pPr marL="0" indent="0">
              <a:buNone/>
            </a:pPr>
            <a:r>
              <a:rPr lang="en-US" dirty="0"/>
              <a:t>We talked about 2 sole manufacturer companies. We conducted deep analysis on these two companies before entering the market. We are ahead of them in price, ease of production, customer support, PR studies. Marketing we always say is a very important concept. We believe we are doing this job well. These 2 companies started to produce and sell before us. They are threats to us. But as we talked about before, we know how to stand out.</a:t>
            </a:r>
            <a:endParaRPr lang="tr-TR" dirty="0"/>
          </a:p>
        </p:txBody>
      </p:sp>
    </p:spTree>
    <p:extLst>
      <p:ext uri="{BB962C8B-B14F-4D97-AF65-F5344CB8AC3E}">
        <p14:creationId xmlns:p14="http://schemas.microsoft.com/office/powerpoint/2010/main" val="36134620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640ABB-A2A5-469B-AA87-C0095B0B69F3}"/>
              </a:ext>
            </a:extLst>
          </p:cNvPr>
          <p:cNvSpPr>
            <a:spLocks noGrp="1"/>
          </p:cNvSpPr>
          <p:nvPr>
            <p:ph type="title"/>
          </p:nvPr>
        </p:nvSpPr>
        <p:spPr/>
        <p:txBody>
          <a:bodyPr>
            <a:normAutofit/>
          </a:bodyPr>
          <a:lstStyle/>
          <a:p>
            <a:pPr algn="ctr"/>
            <a:r>
              <a:rPr lang="en-US" sz="3700" b="1" dirty="0">
                <a:solidFill>
                  <a:srgbClr val="FFFF00"/>
                </a:solidFill>
              </a:rPr>
              <a:t>Threat of New Entrants to the Industry</a:t>
            </a:r>
            <a:endParaRPr lang="tr-TR" sz="3700" b="1" dirty="0">
              <a:solidFill>
                <a:srgbClr val="FFFF00"/>
              </a:solidFill>
            </a:endParaRPr>
          </a:p>
        </p:txBody>
      </p:sp>
      <p:sp>
        <p:nvSpPr>
          <p:cNvPr id="3" name="İçerik Yer Tutucusu 2">
            <a:extLst>
              <a:ext uri="{FF2B5EF4-FFF2-40B4-BE49-F238E27FC236}">
                <a16:creationId xmlns:a16="http://schemas.microsoft.com/office/drawing/2014/main" id="{634601FC-BF50-4BEF-906B-597F0BF5BF1A}"/>
              </a:ext>
            </a:extLst>
          </p:cNvPr>
          <p:cNvSpPr>
            <a:spLocks noGrp="1"/>
          </p:cNvSpPr>
          <p:nvPr>
            <p:ph idx="1"/>
          </p:nvPr>
        </p:nvSpPr>
        <p:spPr>
          <a:xfrm>
            <a:off x="1141412" y="2097088"/>
            <a:ext cx="9905999" cy="3541714"/>
          </a:xfrm>
        </p:spPr>
        <p:txBody>
          <a:bodyPr>
            <a:normAutofit fontScale="62500" lnSpcReduction="20000"/>
          </a:bodyPr>
          <a:lstStyle/>
          <a:p>
            <a:pPr marL="0" indent="0">
              <a:buNone/>
            </a:pPr>
            <a:r>
              <a:rPr lang="en-US" sz="3000" dirty="0"/>
              <a:t>If it takes little money and effort to enter your industry and compete effectively, or if you have little protection for your core technologies, competitors can quickly enter your market and weaken your position. If there are strong and durable obstacles in your industry against such entries, you can maintain your position and make your profitability sustainable</a:t>
            </a:r>
            <a:r>
              <a:rPr lang="en-US" sz="3000" dirty="0" smtClean="0"/>
              <a:t>.</a:t>
            </a:r>
            <a:endParaRPr lang="tr-TR" sz="3000" dirty="0" smtClean="0"/>
          </a:p>
          <a:p>
            <a:pPr marL="0" indent="0">
              <a:buNone/>
            </a:pPr>
            <a:r>
              <a:rPr lang="en-US" sz="3000" dirty="0"/>
              <a:t>The most important concept that emerges here is positioning. We want to give the example of Coca Cola. Pepsi is the biggest competitor of Coca Cola. Pepsi always gets better in blind tasting tests. But Coca Cola is one step ahead as it does its positioning job very well. If we talk about the positioning; Positioning, a product's location is how potential buyers view that product. We will try to do the positioning job well. For example, the mass of the Apple phone brand is hesitant to use android.</a:t>
            </a:r>
            <a:endParaRPr lang="tr-TR" sz="3000" dirty="0" smtClean="0"/>
          </a:p>
          <a:p>
            <a:pPr marL="0" indent="0">
              <a:buNone/>
            </a:pPr>
            <a:r>
              <a:rPr lang="en-US" sz="3000" dirty="0"/>
              <a:t>We will also successfully fulfill our positioning mission with our pr work, quality products and understanding and many factors</a:t>
            </a:r>
            <a:r>
              <a:rPr lang="en-US" sz="3000" dirty="0" smtClean="0"/>
              <a:t>.</a:t>
            </a:r>
            <a:r>
              <a:rPr lang="tr-TR" sz="3000" dirty="0" smtClean="0"/>
              <a:t>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10055569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A1905B-B313-4342-8CAC-460B3663DA43}"/>
              </a:ext>
            </a:extLst>
          </p:cNvPr>
          <p:cNvSpPr>
            <a:spLocks noGrp="1"/>
          </p:cNvSpPr>
          <p:nvPr>
            <p:ph idx="1"/>
          </p:nvPr>
        </p:nvSpPr>
        <p:spPr>
          <a:xfrm>
            <a:off x="1143000" y="1658143"/>
            <a:ext cx="9905999" cy="3541714"/>
          </a:xfrm>
        </p:spPr>
        <p:txBody>
          <a:bodyPr>
            <a:normAutofit/>
          </a:bodyPr>
          <a:lstStyle/>
          <a:p>
            <a:pPr marL="0" indent="0" algn="ctr">
              <a:buNone/>
            </a:pPr>
            <a:endParaRPr lang="tr-TR" sz="5500" dirty="0">
              <a:solidFill>
                <a:srgbClr val="002060"/>
              </a:solidFill>
            </a:endParaRPr>
          </a:p>
          <a:p>
            <a:pPr marL="0" indent="0" algn="ctr">
              <a:buNone/>
            </a:pPr>
            <a:r>
              <a:rPr lang="tr-TR" sz="5500" dirty="0">
                <a:solidFill>
                  <a:srgbClr val="002060"/>
                </a:solidFill>
              </a:rPr>
              <a:t>THANKS FOR YOUR ATTENTION !</a:t>
            </a:r>
          </a:p>
        </p:txBody>
      </p:sp>
    </p:spTree>
    <p:extLst>
      <p:ext uri="{BB962C8B-B14F-4D97-AF65-F5344CB8AC3E}">
        <p14:creationId xmlns:p14="http://schemas.microsoft.com/office/powerpoint/2010/main" val="4002674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A4EAD2-B273-4BD3-8B6D-E24A246079B3}"/>
              </a:ext>
            </a:extLst>
          </p:cNvPr>
          <p:cNvSpPr>
            <a:spLocks noGrp="1"/>
          </p:cNvSpPr>
          <p:nvPr>
            <p:ph type="title"/>
          </p:nvPr>
        </p:nvSpPr>
        <p:spPr/>
        <p:txBody>
          <a:bodyPr/>
          <a:lstStyle/>
          <a:p>
            <a:r>
              <a:rPr lang="tr-TR" dirty="0">
                <a:solidFill>
                  <a:srgbClr val="FFFF00"/>
                </a:solidFill>
              </a:rPr>
              <a:t>Let's see It closer</a:t>
            </a:r>
          </a:p>
        </p:txBody>
      </p:sp>
      <p:sp>
        <p:nvSpPr>
          <p:cNvPr id="3" name="İçerik Yer Tutucusu 2">
            <a:extLst>
              <a:ext uri="{FF2B5EF4-FFF2-40B4-BE49-F238E27FC236}">
                <a16:creationId xmlns:a16="http://schemas.microsoft.com/office/drawing/2014/main" id="{0500D6A2-27F4-462F-876C-61A7E06BCD93}"/>
              </a:ext>
            </a:extLst>
          </p:cNvPr>
          <p:cNvSpPr>
            <a:spLocks noGrp="1"/>
          </p:cNvSpPr>
          <p:nvPr>
            <p:ph idx="1"/>
          </p:nvPr>
        </p:nvSpPr>
        <p:spPr/>
        <p:txBody>
          <a:bodyPr>
            <a:normAutofit lnSpcReduction="10000"/>
          </a:bodyPr>
          <a:lstStyle/>
          <a:p>
            <a:r>
              <a:rPr lang="en-US" dirty="0"/>
              <a:t>For example, a stewardess working at Turkish Airlines communicates with our company. And he sends us pictures of his feet in x, y and z coordinates.</a:t>
            </a:r>
          </a:p>
          <a:p>
            <a:r>
              <a:rPr lang="en-US" dirty="0"/>
              <a:t>Our designers model the submitted photos in 3D using the application developed by our software developers and transfer them to a 3D printer.</a:t>
            </a:r>
          </a:p>
          <a:p>
            <a:r>
              <a:rPr lang="en-US" dirty="0"/>
              <a:t>Then we send this printout to orthopedists after a short time.</a:t>
            </a:r>
          </a:p>
          <a:p>
            <a:r>
              <a:rPr lang="en-US" dirty="0"/>
              <a:t>After the orthopedists make the necessary adjustments, the product is delivered to our customers through our suppliers.</a:t>
            </a:r>
            <a:endParaRPr lang="tr-TR" dirty="0"/>
          </a:p>
        </p:txBody>
      </p:sp>
    </p:spTree>
    <p:extLst>
      <p:ext uri="{BB962C8B-B14F-4D97-AF65-F5344CB8AC3E}">
        <p14:creationId xmlns:p14="http://schemas.microsoft.com/office/powerpoint/2010/main" val="2460755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39300" t="15047" r="30490" b="11556"/>
          <a:stretch/>
        </p:blipFill>
        <p:spPr>
          <a:xfrm>
            <a:off x="1280159" y="209005"/>
            <a:ext cx="3187338" cy="5983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etin kutusu 5">
            <a:extLst>
              <a:ext uri="{FF2B5EF4-FFF2-40B4-BE49-F238E27FC236}">
                <a16:creationId xmlns:a16="http://schemas.microsoft.com/office/drawing/2014/main" id="{23970FCC-9CC0-4ED0-B929-05CE5D116C95}"/>
              </a:ext>
            </a:extLst>
          </p:cNvPr>
          <p:cNvSpPr txBox="1"/>
          <p:nvPr/>
        </p:nvSpPr>
        <p:spPr>
          <a:xfrm>
            <a:off x="4701561" y="209005"/>
            <a:ext cx="7315200" cy="1015663"/>
          </a:xfrm>
          <a:prstGeom prst="rect">
            <a:avLst/>
          </a:prstGeom>
          <a:noFill/>
        </p:spPr>
        <p:txBody>
          <a:bodyPr wrap="square" rtlCol="0">
            <a:spAutoFit/>
          </a:bodyPr>
          <a:lstStyle/>
          <a:p>
            <a:pPr algn="ctr"/>
            <a:r>
              <a:rPr lang="tr-TR" sz="3000" dirty="0" smtClean="0">
                <a:solidFill>
                  <a:srgbClr val="FFFF00"/>
                </a:solidFill>
              </a:rPr>
              <a:t>HOW DO COSTUMERS WILL BE ABLE TO ORDER</a:t>
            </a:r>
            <a:r>
              <a:rPr lang="en-US" sz="3000" b="1" dirty="0" smtClean="0">
                <a:solidFill>
                  <a:srgbClr val="FFFF00"/>
                </a:solidFill>
              </a:rPr>
              <a:t>?</a:t>
            </a:r>
            <a:r>
              <a:rPr lang="tr-TR" sz="3000" dirty="0" smtClean="0">
                <a:solidFill>
                  <a:srgbClr val="FFFF00"/>
                </a:solidFill>
              </a:rPr>
              <a:t> </a:t>
            </a:r>
            <a:endParaRPr lang="tr-TR" sz="3000" dirty="0">
              <a:solidFill>
                <a:srgbClr val="FFFF00"/>
              </a:solidFill>
            </a:endParaRPr>
          </a:p>
        </p:txBody>
      </p:sp>
      <p:sp>
        <p:nvSpPr>
          <p:cNvPr id="7" name="İçerik Yer Tutucusu 2">
            <a:extLst>
              <a:ext uri="{FF2B5EF4-FFF2-40B4-BE49-F238E27FC236}">
                <a16:creationId xmlns:a16="http://schemas.microsoft.com/office/drawing/2014/main" id="{7A8A184C-6794-4018-9BB7-67124F02537F}"/>
              </a:ext>
            </a:extLst>
          </p:cNvPr>
          <p:cNvSpPr txBox="1">
            <a:spLocks/>
          </p:cNvSpPr>
          <p:nvPr/>
        </p:nvSpPr>
        <p:spPr>
          <a:xfrm>
            <a:off x="5021877" y="1609406"/>
            <a:ext cx="6674568" cy="40860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dirty="0" smtClean="0">
                <a:latin typeface="Times New Roman" panose="02020603050405020304" pitchFamily="18" charset="0"/>
                <a:cs typeface="Times New Roman" panose="02020603050405020304" pitchFamily="18" charset="0"/>
              </a:rPr>
              <a:t>Our </a:t>
            </a:r>
            <a:r>
              <a:rPr lang="en-US" sz="2000" dirty="0">
                <a:latin typeface="Times New Roman" panose="02020603050405020304" pitchFamily="18" charset="0"/>
                <a:cs typeface="Times New Roman" panose="02020603050405020304" pitchFamily="18" charset="0"/>
              </a:rPr>
              <a:t>customers should send us an </a:t>
            </a:r>
            <a:r>
              <a:rPr lang="en-US" sz="2000" dirty="0" smtClean="0">
                <a:latin typeface="Times New Roman" panose="02020603050405020304" pitchFamily="18" charset="0"/>
                <a:cs typeface="Times New Roman" panose="02020603050405020304" pitchFamily="18" charset="0"/>
              </a:rPr>
              <a:t>e-mail</a:t>
            </a:r>
            <a:r>
              <a:rPr lang="tr-TR" sz="2000" dirty="0" smtClean="0">
                <a:latin typeface="Times New Roman" panose="02020603050405020304" pitchFamily="18" charset="0"/>
                <a:cs typeface="Times New Roman" panose="02020603050405020304" pitchFamily="18" charset="0"/>
              </a:rPr>
              <a:t> (order@bee.info)</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place an order. In this mail, there should be a photo of their feet from 4 angles, their names, address information and a receipt of their payment</a:t>
            </a:r>
            <a:r>
              <a:rPr lang="en-US" sz="2000" dirty="0" smtClean="0">
                <a:latin typeface="Times New Roman" panose="02020603050405020304" pitchFamily="18" charset="0"/>
                <a:cs typeface="Times New Roman" panose="02020603050405020304" pitchFamily="18" charset="0"/>
              </a:rPr>
              <a:t>.</a:t>
            </a:r>
            <a:endParaRPr lang="tr-TR"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They have to make the payments from </a:t>
            </a:r>
            <a:r>
              <a:rPr lang="en-US" sz="2000"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Vakıf</a:t>
            </a:r>
            <a:r>
              <a:rPr lang="en-US" sz="2000" dirty="0" smtClean="0">
                <a:latin typeface="Times New Roman" panose="02020603050405020304" pitchFamily="18" charset="0"/>
                <a:cs typeface="Times New Roman" panose="02020603050405020304" pitchFamily="18" charset="0"/>
              </a:rPr>
              <a:t>Bank </a:t>
            </a:r>
            <a:r>
              <a:rPr lang="en-US" sz="2000" dirty="0">
                <a:latin typeface="Times New Roman" panose="02020603050405020304" pitchFamily="18" charset="0"/>
                <a:cs typeface="Times New Roman" panose="02020603050405020304" pitchFamily="18" charset="0"/>
              </a:rPr>
              <a:t>mobile application. </a:t>
            </a:r>
            <a:endParaRPr lang="tr-TR"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Our </a:t>
            </a:r>
            <a:r>
              <a:rPr lang="en-US" sz="2000" dirty="0">
                <a:latin typeface="Times New Roman" panose="02020603050405020304" pitchFamily="18" charset="0"/>
                <a:cs typeface="Times New Roman" panose="02020603050405020304" pitchFamily="18" charset="0"/>
              </a:rPr>
              <a:t>IBAN number is: TR04 0006 4000 0012 5001 5166 </a:t>
            </a:r>
            <a:r>
              <a:rPr lang="en-US" sz="2000" dirty="0" smtClean="0">
                <a:latin typeface="Times New Roman" panose="02020603050405020304" pitchFamily="18" charset="0"/>
                <a:cs typeface="Times New Roman" panose="02020603050405020304" pitchFamily="18" charset="0"/>
              </a:rPr>
              <a:t>04</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They have to send us the electronic receipt of the money they send to this IBAN number from the mail.</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967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637"/>
          <a:stretch/>
        </p:blipFill>
        <p:spPr>
          <a:xfrm>
            <a:off x="1014297" y="224745"/>
            <a:ext cx="7254492" cy="5653541"/>
          </a:xfrm>
          <a:prstGeom prst="rect">
            <a:avLst/>
          </a:prstGeom>
          <a:ln>
            <a:noFill/>
          </a:ln>
          <a:effectLst>
            <a:softEdge rad="112500"/>
          </a:effectLst>
        </p:spPr>
      </p:pic>
      <p:sp>
        <p:nvSpPr>
          <p:cNvPr id="6" name="Metin kutusu 5"/>
          <p:cNvSpPr txBox="1"/>
          <p:nvPr/>
        </p:nvSpPr>
        <p:spPr>
          <a:xfrm>
            <a:off x="8046720" y="2508069"/>
            <a:ext cx="3670663" cy="1477328"/>
          </a:xfrm>
          <a:prstGeom prst="rect">
            <a:avLst/>
          </a:prstGeom>
          <a:noFill/>
        </p:spPr>
        <p:txBody>
          <a:bodyPr wrap="square" rtlCol="0">
            <a:spAutoFit/>
          </a:bodyPr>
          <a:lstStyle/>
          <a:p>
            <a:r>
              <a:rPr lang="en-US" b="1" dirty="0"/>
              <a:t>We make millimetric designs with special </a:t>
            </a:r>
            <a:r>
              <a:rPr lang="en-US" b="1" dirty="0" smtClean="0"/>
              <a:t>3</a:t>
            </a:r>
            <a:r>
              <a:rPr lang="tr-TR" b="1" dirty="0" smtClean="0"/>
              <a:t>D</a:t>
            </a:r>
            <a:r>
              <a:rPr lang="en-US" b="1" dirty="0" smtClean="0"/>
              <a:t> </a:t>
            </a:r>
            <a:r>
              <a:rPr lang="en-US" b="1" dirty="0"/>
              <a:t>sites. Then we transfer this design to our </a:t>
            </a:r>
            <a:r>
              <a:rPr lang="en-US" b="1" dirty="0" smtClean="0"/>
              <a:t>3</a:t>
            </a:r>
            <a:r>
              <a:rPr lang="tr-TR" b="1" dirty="0"/>
              <a:t>D</a:t>
            </a:r>
            <a:r>
              <a:rPr lang="en-US" b="1" dirty="0" smtClean="0"/>
              <a:t> </a:t>
            </a:r>
            <a:r>
              <a:rPr lang="en-US" b="1" dirty="0"/>
              <a:t>printer. We expect e-mails from our customers and quickly fulfill their requests.</a:t>
            </a:r>
            <a:endParaRPr lang="tr-TR" b="1" dirty="0"/>
          </a:p>
        </p:txBody>
      </p:sp>
    </p:spTree>
    <p:extLst>
      <p:ext uri="{BB962C8B-B14F-4D97-AF65-F5344CB8AC3E}">
        <p14:creationId xmlns:p14="http://schemas.microsoft.com/office/powerpoint/2010/main" val="4229240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500" dirty="0" smtClean="0">
                <a:solidFill>
                  <a:srgbClr val="FFFF00"/>
                </a:solidFill>
              </a:rPr>
              <a:t>Who</a:t>
            </a:r>
            <a:r>
              <a:rPr lang="tr-TR" sz="4500" dirty="0">
                <a:solidFill>
                  <a:srgbClr val="FFFF00"/>
                </a:solidFill>
              </a:rPr>
              <a:t> </a:t>
            </a:r>
            <a:r>
              <a:rPr lang="tr-TR" sz="4500" dirty="0" smtClean="0">
                <a:solidFill>
                  <a:srgbClr val="FFFF00"/>
                </a:solidFill>
              </a:rPr>
              <a:t>wıll deal wıth orders ?</a:t>
            </a:r>
            <a:endParaRPr lang="tr-TR" sz="4500" dirty="0">
              <a:solidFill>
                <a:srgbClr val="FFFF00"/>
              </a:solidFill>
            </a:endParaRPr>
          </a:p>
        </p:txBody>
      </p:sp>
      <p:sp>
        <p:nvSpPr>
          <p:cNvPr id="3" name="İçerik Yer Tutucusu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3 out of 15 employees working in the production department deal with orders. Their names</a:t>
            </a:r>
          </a:p>
          <a:p>
            <a:pPr marL="0" indent="0">
              <a:spcBef>
                <a:spcPts val="0"/>
              </a:spcBef>
              <a:buNone/>
            </a:pPr>
            <a:r>
              <a:rPr lang="en-US" dirty="0">
                <a:latin typeface="Times New Roman" panose="02020603050405020304" pitchFamily="18" charset="0"/>
                <a:cs typeface="Times New Roman" panose="02020603050405020304" pitchFamily="18" charset="0"/>
              </a:rPr>
              <a:t>-Beyza Murat</a:t>
            </a:r>
            <a:r>
              <a:rPr lang="tr-TR" dirty="0">
                <a:latin typeface="Times New Roman" panose="02020603050405020304" pitchFamily="18" charset="0"/>
                <a:cs typeface="Times New Roman" panose="02020603050405020304" pitchFamily="18" charset="0"/>
              </a:rPr>
              <a:t> (Manager of </a:t>
            </a:r>
            <a:r>
              <a:rPr lang="tr-TR" dirty="0" smtClean="0">
                <a:latin typeface="Times New Roman" panose="02020603050405020304" pitchFamily="18" charset="0"/>
                <a:cs typeface="Times New Roman" panose="02020603050405020304" pitchFamily="18" charset="0"/>
              </a:rPr>
              <a:t>Order Receiving)</a:t>
            </a:r>
            <a:endParaRPr lang="en-US" dirty="0">
              <a:latin typeface="Times New Roman" panose="02020603050405020304" pitchFamily="18" charset="0"/>
              <a:cs typeface="Times New Roman" panose="02020603050405020304" pitchFamily="18" charset="0"/>
            </a:endParaRPr>
          </a:p>
          <a:p>
            <a:pPr marL="0" indent="0">
              <a:spcBef>
                <a:spcPts val="0"/>
              </a:spcBef>
              <a:buNone/>
            </a:pPr>
            <a:r>
              <a:rPr lang="en-US" dirty="0">
                <a:latin typeface="Times New Roman" panose="02020603050405020304" pitchFamily="18" charset="0"/>
                <a:cs typeface="Times New Roman" panose="02020603050405020304" pitchFamily="18" charset="0"/>
              </a:rPr>
              <a:t>-Batuhan G</a:t>
            </a:r>
            <a:r>
              <a:rPr lang="tr-TR" dirty="0">
                <a:latin typeface="Times New Roman" panose="02020603050405020304" pitchFamily="18" charset="0"/>
                <a:cs typeface="Times New Roman" panose="02020603050405020304" pitchFamily="18" charset="0"/>
              </a:rPr>
              <a:t>ö</a:t>
            </a:r>
            <a:r>
              <a:rPr lang="en-US" dirty="0">
                <a:latin typeface="Times New Roman" panose="02020603050405020304" pitchFamily="18" charset="0"/>
                <a:cs typeface="Times New Roman" panose="02020603050405020304" pitchFamily="18" charset="0"/>
              </a:rPr>
              <a:t>k</a:t>
            </a:r>
            <a:r>
              <a:rPr lang="tr-TR" dirty="0">
                <a:latin typeface="Times New Roman" panose="02020603050405020304" pitchFamily="18" charset="0"/>
                <a:cs typeface="Times New Roman" panose="02020603050405020304" pitchFamily="18" charset="0"/>
              </a:rPr>
              <a:t>ç</a:t>
            </a:r>
            <a:r>
              <a:rPr lang="en-US" dirty="0">
                <a:latin typeface="Times New Roman" panose="02020603050405020304" pitchFamily="18" charset="0"/>
                <a:cs typeface="Times New Roman" panose="02020603050405020304" pitchFamily="18" charset="0"/>
              </a:rPr>
              <a:t>e</a:t>
            </a:r>
          </a:p>
          <a:p>
            <a:pPr marL="0" indent="0">
              <a:spcBef>
                <a:spcPts val="0"/>
              </a:spcBef>
              <a:buNone/>
            </a:pPr>
            <a:r>
              <a:rPr lang="tr-TR" dirty="0">
                <a:latin typeface="Times New Roman" panose="02020603050405020304" pitchFamily="18" charset="0"/>
                <a:cs typeface="Times New Roman" panose="02020603050405020304" pitchFamily="18" charset="0"/>
              </a:rPr>
              <a:t>-Mert Gör</a:t>
            </a:r>
          </a:p>
          <a:p>
            <a:endParaRPr lang="tr-TR" dirty="0"/>
          </a:p>
        </p:txBody>
      </p:sp>
    </p:spTree>
    <p:extLst>
      <p:ext uri="{BB962C8B-B14F-4D97-AF65-F5344CB8AC3E}">
        <p14:creationId xmlns:p14="http://schemas.microsoft.com/office/powerpoint/2010/main" val="2742818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511</TotalTime>
  <Words>4259</Words>
  <Application>Microsoft Office PowerPoint</Application>
  <PresentationFormat>Geniş ekran</PresentationFormat>
  <Paragraphs>250</Paragraphs>
  <Slides>56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56</vt:i4>
      </vt:variant>
    </vt:vector>
  </HeadingPairs>
  <TitlesOfParts>
    <vt:vector size="63" baseType="lpstr">
      <vt:lpstr>Arial</vt:lpstr>
      <vt:lpstr>Cambria</vt:lpstr>
      <vt:lpstr>Times New Roman</vt:lpstr>
      <vt:lpstr>Trebuchet MS</vt:lpstr>
      <vt:lpstr>Tw Cen MT</vt:lpstr>
      <vt:lpstr>Wingdings</vt:lpstr>
      <vt:lpstr>Devre</vt:lpstr>
      <vt:lpstr>our brand’S name AND LOGO    </vt:lpstr>
      <vt:lpstr>Why did we choose this logo AND NAME?</vt:lpstr>
      <vt:lpstr>WHAT ARE WE DOING ?</vt:lpstr>
      <vt:lpstr>PowerPoint Sunusu</vt:lpstr>
      <vt:lpstr>PowerPoint Sunusu</vt:lpstr>
      <vt:lpstr>Let's see It closer</vt:lpstr>
      <vt:lpstr>PowerPoint Sunusu</vt:lpstr>
      <vt:lpstr>PowerPoint Sunusu</vt:lpstr>
      <vt:lpstr>Who wıll deal wıth orders ?</vt:lpstr>
      <vt:lpstr>PowerPoint Sunusu</vt:lpstr>
      <vt:lpstr>Another example for personal software; </vt:lpstr>
      <vt:lpstr>PowerPoint Sunusu</vt:lpstr>
      <vt:lpstr>Software for factories and companies; </vt:lpstr>
      <vt:lpstr>HOW WILL WE DO IT ?</vt:lpstr>
      <vt:lpstr>PowerPoint Sunusu</vt:lpstr>
      <vt:lpstr>PowerPoint Sunusu</vt:lpstr>
      <vt:lpstr>PROTOtypE of ınsolse</vt:lpstr>
      <vt:lpstr>PowerPoint Sunusu</vt:lpstr>
      <vt:lpstr>PowerPoint Sunusu</vt:lpstr>
      <vt:lpstr>Product’s PRICE</vt:lpstr>
      <vt:lpstr>Imagıne proccesıng </vt:lpstr>
      <vt:lpstr>PowerPoint Sunusu</vt:lpstr>
      <vt:lpstr>Prıces of ımagıne proccesıng</vt:lpstr>
      <vt:lpstr>Destınatıon group</vt:lpstr>
      <vt:lpstr>competıtıon</vt:lpstr>
      <vt:lpstr>competıtıon</vt:lpstr>
      <vt:lpstr>competıtıon</vt:lpstr>
      <vt:lpstr>PowerPoint Sunusu</vt:lpstr>
      <vt:lpstr>PowerPoint Sunusu</vt:lpstr>
      <vt:lpstr>PowerPoint Sunusu</vt:lpstr>
      <vt:lpstr>PowerPoint Sunusu</vt:lpstr>
      <vt:lpstr>INFORMATIONS ABOUT WORKERS</vt:lpstr>
      <vt:lpstr>EXPEnses</vt:lpstr>
      <vt:lpstr>PROFITS</vt:lpstr>
      <vt:lpstr>INSIGHT</vt:lpstr>
      <vt:lpstr>VISSION</vt:lpstr>
      <vt:lpstr>PowerPoint Sunusu</vt:lpstr>
      <vt:lpstr>specıfıc</vt:lpstr>
      <vt:lpstr>MEASURABLE</vt:lpstr>
      <vt:lpstr>attaınable</vt:lpstr>
      <vt:lpstr>RELEVANT</vt:lpstr>
      <vt:lpstr>TIME</vt:lpstr>
      <vt:lpstr>Evaluate </vt:lpstr>
      <vt:lpstr>reevaluate</vt:lpstr>
      <vt:lpstr>PATENT</vt:lpstr>
      <vt:lpstr>PowerPoint Sunusu</vt:lpstr>
      <vt:lpstr>PowerPoint Sunusu</vt:lpstr>
      <vt:lpstr>PowerPoint Sunusu</vt:lpstr>
      <vt:lpstr>competıtıon ın the ındustry</vt:lpstr>
      <vt:lpstr>PowerPoint Sunusu</vt:lpstr>
      <vt:lpstr>The power of the suppliers</vt:lpstr>
      <vt:lpstr>PowerPoint Sunusu</vt:lpstr>
      <vt:lpstr>The power of the customer</vt:lpstr>
      <vt:lpstr>threat of substitute products</vt:lpstr>
      <vt:lpstr>Threat of New Entrants to the Industry</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brand’S name AND LOGO    </dc:title>
  <dc:creator>Burak Kayataş</dc:creator>
  <cp:lastModifiedBy>Oğuzhan .</cp:lastModifiedBy>
  <cp:revision>33</cp:revision>
  <dcterms:created xsi:type="dcterms:W3CDTF">2020-11-20T15:18:29Z</dcterms:created>
  <dcterms:modified xsi:type="dcterms:W3CDTF">2020-12-05T16:19:15Z</dcterms:modified>
</cp:coreProperties>
</file>