
<file path=[Content_Types].xml><?xml version="1.0" encoding="utf-8"?>
<Types xmlns="http://schemas.openxmlformats.org/package/2006/content-types"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9"/>
  </p:notesMasterIdLst>
  <p:sldIdLst>
    <p:sldId id="298" r:id="rId2"/>
    <p:sldId id="290" r:id="rId3"/>
    <p:sldId id="292" r:id="rId4"/>
    <p:sldId id="301" r:id="rId5"/>
    <p:sldId id="302" r:id="rId6"/>
    <p:sldId id="303" r:id="rId7"/>
    <p:sldId id="304" r:id="rId8"/>
    <p:sldId id="295" r:id="rId9"/>
    <p:sldId id="294" r:id="rId10"/>
    <p:sldId id="293" r:id="rId11"/>
    <p:sldId id="296" r:id="rId12"/>
    <p:sldId id="299" r:id="rId13"/>
    <p:sldId id="274" r:id="rId14"/>
    <p:sldId id="297" r:id="rId15"/>
    <p:sldId id="306" r:id="rId16"/>
    <p:sldId id="308" r:id="rId17"/>
    <p:sldId id="307" r:id="rId18"/>
  </p:sldIdLst>
  <p:sldSz cx="12192000" cy="6858000"/>
  <p:notesSz cx="6858000" cy="9144000"/>
  <p:defaultTextStyle>
    <a:defPPr>
      <a:defRPr lang="cs-C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Menšík Michal" initials="MM" lastIdx="1" clrIdx="0">
    <p:extLst>
      <p:ext uri="{19B8F6BF-5375-455C-9EA6-DF929625EA0E}">
        <p15:presenceInfo xmlns:p15="http://schemas.microsoft.com/office/powerpoint/2012/main" userId="S::MensikM@mvso.cz::e3551da9-3244-4515-9231-8b715484cf85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8025" autoAdjust="0"/>
    <p:restoredTop sz="94660"/>
  </p:normalViewPr>
  <p:slideViewPr>
    <p:cSldViewPr snapToGrid="0">
      <p:cViewPr varScale="1">
        <p:scale>
          <a:sx n="116" d="100"/>
          <a:sy n="116" d="100"/>
        </p:scale>
        <p:origin x="138" y="282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notesViewPr>
    <p:cSldViewPr snapToGrid="0">
      <p:cViewPr varScale="1">
        <p:scale>
          <a:sx n="96" d="100"/>
          <a:sy n="96" d="100"/>
        </p:scale>
        <p:origin x="3558" y="9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commentAuthors" Target="commentAuthor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>
            <a:extLst>
              <a:ext uri="{FF2B5EF4-FFF2-40B4-BE49-F238E27FC236}">
                <a16:creationId xmlns:a16="http://schemas.microsoft.com/office/drawing/2014/main" id="{9E0C0EA9-7240-4262-9FA2-60DE05B654F4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3" name="Zástupný symbol pro datum 2">
            <a:extLst>
              <a:ext uri="{FF2B5EF4-FFF2-40B4-BE49-F238E27FC236}">
                <a16:creationId xmlns:a16="http://schemas.microsoft.com/office/drawing/2014/main" id="{AB42A00B-54B5-4E2B-B9D0-A8DB436FCE8C}"/>
              </a:ext>
            </a:extLst>
          </p:cNvPr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191A46FF-E72A-4501-84E8-9DAB274AC4DF}" type="datetimeFigureOut">
              <a:rPr lang="en-GB" smtClean="0"/>
              <a:t>16/03/2022</a:t>
            </a:fld>
            <a:endParaRPr lang="en-GB"/>
          </a:p>
        </p:txBody>
      </p:sp>
      <p:sp>
        <p:nvSpPr>
          <p:cNvPr id="4" name="Zástupný symbol pro obrázek snímku 3">
            <a:extLst>
              <a:ext uri="{FF2B5EF4-FFF2-40B4-BE49-F238E27FC236}">
                <a16:creationId xmlns:a16="http://schemas.microsoft.com/office/drawing/2014/main" id="{E673F316-4115-47F0-AD3E-26A86E9AF37E}"/>
              </a:ext>
            </a:extLst>
          </p:cNvPr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GB"/>
          </a:p>
        </p:txBody>
      </p:sp>
      <p:sp>
        <p:nvSpPr>
          <p:cNvPr id="5" name="Zástupný symbol pro poznámky 4">
            <a:extLst>
              <a:ext uri="{FF2B5EF4-FFF2-40B4-BE49-F238E27FC236}">
                <a16:creationId xmlns:a16="http://schemas.microsoft.com/office/drawing/2014/main" id="{4714E5CA-EC51-4522-AEA1-F2AFF6DBF11B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cs-CZ"/>
              <a:t>Po kliknutí můžete upravovat styly textu v předloze.</a:t>
            </a:r>
          </a:p>
          <a:p>
            <a:pPr lvl="1"/>
            <a:r>
              <a:rPr lang="cs-CZ"/>
              <a:t>Druhá úroveň</a:t>
            </a:r>
          </a:p>
          <a:p>
            <a:pPr lvl="2"/>
            <a:r>
              <a:rPr lang="cs-CZ"/>
              <a:t>Třetí úroveň</a:t>
            </a:r>
          </a:p>
          <a:p>
            <a:pPr lvl="3"/>
            <a:r>
              <a:rPr lang="cs-CZ"/>
              <a:t>Čtvrtá úroveň</a:t>
            </a:r>
          </a:p>
          <a:p>
            <a:pPr lvl="4"/>
            <a:r>
              <a:rPr lang="cs-CZ"/>
              <a:t>Pátá úroveň</a:t>
            </a:r>
            <a:endParaRPr lang="en-GB"/>
          </a:p>
        </p:txBody>
      </p:sp>
      <p:sp>
        <p:nvSpPr>
          <p:cNvPr id="6" name="Zástupný symbol pro zápatí 5">
            <a:extLst>
              <a:ext uri="{FF2B5EF4-FFF2-40B4-BE49-F238E27FC236}">
                <a16:creationId xmlns:a16="http://schemas.microsoft.com/office/drawing/2014/main" id="{6FEE8939-4462-40DD-A486-7A72808A82B7}"/>
              </a:ext>
            </a:extLst>
          </p:cNvPr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GB"/>
          </a:p>
        </p:txBody>
      </p:sp>
      <p:sp>
        <p:nvSpPr>
          <p:cNvPr id="7" name="Zástupný symbol pro číslo snímku 6">
            <a:extLst>
              <a:ext uri="{FF2B5EF4-FFF2-40B4-BE49-F238E27FC236}">
                <a16:creationId xmlns:a16="http://schemas.microsoft.com/office/drawing/2014/main" id="{355BC8DE-CD82-4778-8071-74802804D93F}"/>
              </a:ext>
            </a:extLst>
          </p:cNvPr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D82C9F8-75D0-4B71-8DDA-8D50AE4526BE}" type="slidenum">
              <a:rPr lang="en-GB" smtClean="0"/>
              <a:t>‹#›</a:t>
            </a:fld>
            <a:endParaRPr lang="en-GB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Obdélník 11"/>
          <p:cNvSpPr/>
          <p:nvPr/>
        </p:nvSpPr>
        <p:spPr>
          <a:xfrm>
            <a:off x="6962115" y="6138250"/>
            <a:ext cx="5234651" cy="633742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cs-CZ"/>
          </a:p>
        </p:txBody>
      </p:sp>
      <p:pic>
        <p:nvPicPr>
          <p:cNvPr id="10" name="Obrázek 9"/>
          <p:cNvPicPr>
            <a:picLocks noChangeAspect="1"/>
          </p:cNvPicPr>
          <p:nvPr/>
        </p:nvPicPr>
        <p:blipFill rotWithShape="1"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21738" b="5968"/>
          <a:stretch/>
        </p:blipFill>
        <p:spPr>
          <a:xfrm>
            <a:off x="8148783" y="1423284"/>
            <a:ext cx="4047983" cy="5434716"/>
          </a:xfrm>
          <a:prstGeom prst="rect">
            <a:avLst/>
          </a:prstGeom>
        </p:spPr>
      </p:pic>
      <p:sp>
        <p:nvSpPr>
          <p:cNvPr id="2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80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998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953346" y="6266849"/>
            <a:ext cx="4865165" cy="2052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5534116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59576548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vislý nadpis 1"/>
          <p:cNvSpPr>
            <a:spLocks noGrp="1"/>
          </p:cNvSpPr>
          <p:nvPr>
            <p:ph type="title" orient="vert" hasCustomPrompt="1"/>
          </p:nvPr>
        </p:nvSpPr>
        <p:spPr>
          <a:xfrm>
            <a:off x="8724902" y="365125"/>
            <a:ext cx="2628900" cy="5811838"/>
          </a:xfrm>
        </p:spPr>
        <p:txBody>
          <a:bodyPr vert="eaVert"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svislý text 2"/>
          <p:cNvSpPr>
            <a:spLocks noGrp="1"/>
          </p:cNvSpPr>
          <p:nvPr>
            <p:ph type="body" orient="vert" idx="1" hasCustomPrompt="1"/>
          </p:nvPr>
        </p:nvSpPr>
        <p:spPr>
          <a:xfrm>
            <a:off x="838202" y="365125"/>
            <a:ext cx="7734300" cy="5811838"/>
          </a:xfrm>
        </p:spPr>
        <p:txBody>
          <a:bodyPr vert="eaVert"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2982271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dpis a obsa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287900980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Nadpis 1"/>
          <p:cNvSpPr>
            <a:spLocks noGrp="1"/>
          </p:cNvSpPr>
          <p:nvPr>
            <p:ph type="ctrTitle" hasCustomPrompt="1"/>
          </p:nvPr>
        </p:nvSpPr>
        <p:spPr>
          <a:xfrm>
            <a:off x="838200" y="2362672"/>
            <a:ext cx="10515600" cy="2387600"/>
          </a:xfrm>
        </p:spPr>
        <p:txBody>
          <a:bodyPr anchor="b">
            <a:normAutofit/>
          </a:bodyPr>
          <a:lstStyle>
            <a:lvl1pPr algn="l">
              <a:defRPr sz="5500" b="0" cap="all" baseline="0">
                <a:solidFill>
                  <a:srgbClr val="CF1F28"/>
                </a:solidFill>
                <a:latin typeface="+mn-lt"/>
              </a:defRPr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8" name="Podnadpis 2"/>
          <p:cNvSpPr>
            <a:spLocks noGrp="1"/>
          </p:cNvSpPr>
          <p:nvPr>
            <p:ph type="subTitle" idx="1" hasCustomPrompt="1"/>
          </p:nvPr>
        </p:nvSpPr>
        <p:spPr>
          <a:xfrm>
            <a:off x="838200" y="4762110"/>
            <a:ext cx="10515600" cy="821602"/>
          </a:xfrm>
        </p:spPr>
        <p:txBody>
          <a:bodyPr/>
          <a:lstStyle>
            <a:lvl1pPr marL="71998" indent="0" algn="l">
              <a:buNone/>
              <a:defRPr sz="2400">
                <a:solidFill>
                  <a:srgbClr val="313131"/>
                </a:solidFill>
                <a:latin typeface="+mj-lt"/>
              </a:defRPr>
            </a:lvl1pPr>
            <a:lvl2pPr marL="457189" indent="0" algn="ctr">
              <a:buNone/>
              <a:defRPr sz="2000"/>
            </a:lvl2pPr>
            <a:lvl3pPr marL="914377" indent="0" algn="ctr">
              <a:buNone/>
              <a:defRPr sz="1800"/>
            </a:lvl3pPr>
            <a:lvl4pPr marL="1371566" indent="0" algn="ctr">
              <a:buNone/>
              <a:defRPr sz="1600"/>
            </a:lvl4pPr>
            <a:lvl5pPr marL="1828754" indent="0" algn="ctr">
              <a:buNone/>
              <a:defRPr sz="1600"/>
            </a:lvl5pPr>
            <a:lvl6pPr marL="2285943" indent="0" algn="ctr">
              <a:buNone/>
              <a:defRPr sz="1600"/>
            </a:lvl6pPr>
            <a:lvl7pPr marL="2743131" indent="0" algn="ctr">
              <a:buNone/>
              <a:defRPr sz="1600"/>
            </a:lvl7pPr>
            <a:lvl8pPr marL="3200320" indent="0" algn="ctr">
              <a:buNone/>
              <a:defRPr sz="1600"/>
            </a:lvl8pPr>
            <a:lvl9pPr marL="3657509" indent="0" algn="ctr">
              <a:buNone/>
              <a:defRPr sz="16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322796960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sz="half" idx="1" hasCustomPrompt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1387182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365129"/>
            <a:ext cx="10515600" cy="1325563"/>
          </a:xfrm>
        </p:spPr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 hasCustomPrompt="1"/>
          </p:nvPr>
        </p:nvSpPr>
        <p:spPr>
          <a:xfrm>
            <a:off x="839789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4" name="Zástupný symbol pro obsah 3"/>
          <p:cNvSpPr>
            <a:spLocks noGrp="1"/>
          </p:cNvSpPr>
          <p:nvPr>
            <p:ph sz="half" idx="2" hasCustomPrompt="1"/>
          </p:nvPr>
        </p:nvSpPr>
        <p:spPr>
          <a:xfrm>
            <a:off x="839789" y="2505075"/>
            <a:ext cx="5157787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5" name="Zástupný symbol pro text 4"/>
          <p:cNvSpPr>
            <a:spLocks noGrp="1"/>
          </p:cNvSpPr>
          <p:nvPr>
            <p:ph type="body" sz="quarter" idx="3" hasCustomPrompt="1"/>
          </p:nvPr>
        </p:nvSpPr>
        <p:spPr>
          <a:xfrm>
            <a:off x="6172202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189" indent="0">
              <a:buNone/>
              <a:defRPr sz="2000" b="1"/>
            </a:lvl2pPr>
            <a:lvl3pPr marL="914377" indent="0">
              <a:buNone/>
              <a:defRPr sz="1800" b="1"/>
            </a:lvl3pPr>
            <a:lvl4pPr marL="1371566" indent="0">
              <a:buNone/>
              <a:defRPr sz="1600" b="1"/>
            </a:lvl4pPr>
            <a:lvl5pPr marL="1828754" indent="0">
              <a:buNone/>
              <a:defRPr sz="1600" b="1"/>
            </a:lvl5pPr>
            <a:lvl6pPr marL="2285943" indent="0">
              <a:buNone/>
              <a:defRPr sz="1600" b="1"/>
            </a:lvl6pPr>
            <a:lvl7pPr marL="2743131" indent="0">
              <a:buNone/>
              <a:defRPr sz="1600" b="1"/>
            </a:lvl7pPr>
            <a:lvl8pPr marL="3200320" indent="0">
              <a:buNone/>
              <a:defRPr sz="1600" b="1"/>
            </a:lvl8pPr>
            <a:lvl9pPr marL="3657509" indent="0">
              <a:buNone/>
              <a:defRPr sz="1600" b="1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  <p:sp>
        <p:nvSpPr>
          <p:cNvPr id="6" name="Zástupný symbol pro obsah 5"/>
          <p:cNvSpPr>
            <a:spLocks noGrp="1"/>
          </p:cNvSpPr>
          <p:nvPr>
            <p:ph sz="quarter" idx="4" hasCustomPrompt="1"/>
          </p:nvPr>
        </p:nvSpPr>
        <p:spPr>
          <a:xfrm>
            <a:off x="6172202" y="2505075"/>
            <a:ext cx="5183188" cy="3684588"/>
          </a:xfrm>
        </p:spPr>
        <p:txBody>
          <a:bodyPr/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</p:spTree>
    <p:extLst>
      <p:ext uri="{BB962C8B-B14F-4D97-AF65-F5344CB8AC3E}">
        <p14:creationId xmlns:p14="http://schemas.microsoft.com/office/powerpoint/2010/main" val="3491726997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en-US" noProof="0" dirty="0"/>
              <a:t>Click to edit title style.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1753078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34800386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lvl="0"/>
            <a:r>
              <a:rPr lang="en-US" noProof="0" dirty="0"/>
              <a:t>Click to edit text styles</a:t>
            </a:r>
            <a:r>
              <a:rPr lang="cs-CZ" noProof="0" dirty="0"/>
              <a:t>.</a:t>
            </a:r>
            <a:endParaRPr lang="en-US" noProof="0" dirty="0"/>
          </a:p>
        </p:txBody>
      </p:sp>
    </p:spTree>
    <p:extLst>
      <p:ext uri="{BB962C8B-B14F-4D97-AF65-F5344CB8AC3E}">
        <p14:creationId xmlns:p14="http://schemas.microsoft.com/office/powerpoint/2010/main" val="72559558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 hasCustomPrompt="1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noProof="0" dirty="0"/>
              <a:t>Click to edit title style.</a:t>
            </a:r>
            <a:endParaRPr lang="cs-CZ" dirty="0"/>
          </a:p>
        </p:txBody>
      </p:sp>
      <p:sp>
        <p:nvSpPr>
          <p:cNvPr id="3" name="Zástupný symbol pro obrázek 2"/>
          <p:cNvSpPr>
            <a:spLocks noGrp="1"/>
          </p:cNvSpPr>
          <p:nvPr>
            <p:ph type="pic" idx="1" hasCustomPrompt="1"/>
          </p:nvPr>
        </p:nvSpPr>
        <p:spPr>
          <a:xfrm>
            <a:off x="5183188" y="987429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189" indent="0">
              <a:buNone/>
              <a:defRPr sz="2800"/>
            </a:lvl2pPr>
            <a:lvl3pPr marL="914377" indent="0">
              <a:buNone/>
              <a:defRPr sz="2400"/>
            </a:lvl3pPr>
            <a:lvl4pPr marL="1371566" indent="0">
              <a:buNone/>
              <a:defRPr sz="2000"/>
            </a:lvl4pPr>
            <a:lvl5pPr marL="1828754" indent="0">
              <a:buNone/>
              <a:defRPr sz="2000"/>
            </a:lvl5pPr>
            <a:lvl6pPr marL="2285943" indent="0">
              <a:buNone/>
              <a:defRPr sz="2000"/>
            </a:lvl6pPr>
            <a:lvl7pPr marL="2743131" indent="0">
              <a:buNone/>
              <a:defRPr sz="2000"/>
            </a:lvl7pPr>
            <a:lvl8pPr marL="3200320" indent="0">
              <a:buNone/>
              <a:defRPr sz="2000"/>
            </a:lvl8pPr>
            <a:lvl9pPr marL="3657509" indent="0">
              <a:buNone/>
              <a:defRPr sz="2000"/>
            </a:lvl9pPr>
          </a:lstStyle>
          <a:p>
            <a:r>
              <a:rPr lang="en-US" noProof="0" dirty="0"/>
              <a:t>Click to insert picture.</a:t>
            </a:r>
          </a:p>
        </p:txBody>
      </p:sp>
      <p:sp>
        <p:nvSpPr>
          <p:cNvPr id="4" name="Zástupný symbol pro text 3"/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marR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tabLst/>
              <a:defRPr sz="1600"/>
            </a:lvl1pPr>
            <a:lvl2pPr marL="457189" indent="0">
              <a:buNone/>
              <a:defRPr sz="1400"/>
            </a:lvl2pPr>
            <a:lvl3pPr marL="914377" indent="0">
              <a:buNone/>
              <a:defRPr sz="1200"/>
            </a:lvl3pPr>
            <a:lvl4pPr marL="1371566" indent="0">
              <a:buNone/>
              <a:defRPr sz="1000"/>
            </a:lvl4pPr>
            <a:lvl5pPr marL="1828754" indent="0">
              <a:buNone/>
              <a:defRPr sz="1000"/>
            </a:lvl5pPr>
            <a:lvl6pPr marL="2285943" indent="0">
              <a:buNone/>
              <a:defRPr sz="1000"/>
            </a:lvl6pPr>
            <a:lvl7pPr marL="2743131" indent="0">
              <a:buNone/>
              <a:defRPr sz="1000"/>
            </a:lvl7pPr>
            <a:lvl8pPr marL="3200320" indent="0">
              <a:buNone/>
              <a:defRPr sz="1000"/>
            </a:lvl8pPr>
            <a:lvl9pPr marL="3657509" indent="0">
              <a:buNone/>
              <a:defRPr sz="1000"/>
            </a:lvl9pPr>
          </a:lstStyle>
          <a:p>
            <a:pPr marL="0" marR="0" lvl="0" indent="0" algn="l" defTabSz="914377" rtl="0" eaLnBrk="1" fontAlgn="auto" latinLnBrk="0" hangingPunct="1">
              <a:lnSpc>
                <a:spcPct val="100000"/>
              </a:lnSpc>
              <a:spcBef>
                <a:spcPts val="1000"/>
              </a:spcBef>
              <a:spcAft>
                <a:spcPts val="0"/>
              </a:spcAft>
              <a:buClr>
                <a:srgbClr val="CF1F28"/>
              </a:buClr>
              <a:buSzPct val="75000"/>
              <a:buFont typeface="Arial" panose="020B0604020202020204" pitchFamily="34" charset="0"/>
              <a:buNone/>
              <a:tabLst/>
              <a:defRPr/>
            </a:pPr>
            <a:r>
              <a:rPr lang="en-US" noProof="0" dirty="0"/>
              <a:t>Click to edit text styles</a:t>
            </a:r>
            <a:endParaRPr lang="cs-CZ" dirty="0"/>
          </a:p>
        </p:txBody>
      </p:sp>
    </p:spTree>
    <p:extLst>
      <p:ext uri="{BB962C8B-B14F-4D97-AF65-F5344CB8AC3E}">
        <p14:creationId xmlns:p14="http://schemas.microsoft.com/office/powerpoint/2010/main" val="169620681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5" name="Obrázek 4"/>
          <p:cNvPicPr>
            <a:picLocks noChangeAspect="1"/>
          </p:cNvPicPr>
          <p:nvPr/>
        </p:nvPicPr>
        <p:blipFill>
          <a:blip r:embed="rId1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975697" y="6267600"/>
            <a:ext cx="3863720" cy="205200"/>
          </a:xfrm>
          <a:prstGeom prst="rect">
            <a:avLst/>
          </a:prstGeom>
        </p:spPr>
      </p:pic>
      <p:sp>
        <p:nvSpPr>
          <p:cNvPr id="2" name="Zástupný symbol pro nadpis 1"/>
          <p:cNvSpPr>
            <a:spLocks noGrp="1"/>
          </p:cNvSpPr>
          <p:nvPr>
            <p:ph type="title"/>
          </p:nvPr>
        </p:nvSpPr>
        <p:spPr>
          <a:xfrm>
            <a:off x="720000" y="365129"/>
            <a:ext cx="107520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/>
          <a:p>
            <a:r>
              <a:rPr lang="en-US" noProof="0" dirty="0"/>
              <a:t>Click to edit title style.</a:t>
            </a:r>
          </a:p>
        </p:txBody>
      </p:sp>
      <p:sp>
        <p:nvSpPr>
          <p:cNvPr id="3" name="Zástupný symbol pro text 2"/>
          <p:cNvSpPr>
            <a:spLocks noGrp="1"/>
          </p:cNvSpPr>
          <p:nvPr>
            <p:ph type="body" idx="1"/>
          </p:nvPr>
        </p:nvSpPr>
        <p:spPr>
          <a:xfrm>
            <a:off x="720000" y="1825625"/>
            <a:ext cx="10752000" cy="40812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dirty="0"/>
              <a:t>Click to edit text styles</a:t>
            </a:r>
          </a:p>
          <a:p>
            <a:pPr lvl="1"/>
            <a:r>
              <a:rPr lang="en-US" noProof="0" dirty="0"/>
              <a:t>Second level</a:t>
            </a:r>
          </a:p>
          <a:p>
            <a:pPr lvl="2"/>
            <a:r>
              <a:rPr lang="en-US" noProof="0" dirty="0"/>
              <a:t>Third level</a:t>
            </a:r>
          </a:p>
          <a:p>
            <a:pPr lvl="3"/>
            <a:r>
              <a:rPr lang="en-US" noProof="0" dirty="0"/>
              <a:t>Fourth level</a:t>
            </a:r>
          </a:p>
          <a:p>
            <a:pPr lvl="4"/>
            <a:r>
              <a:rPr lang="en-US" noProof="0" dirty="0"/>
              <a:t>Fifth level</a:t>
            </a:r>
          </a:p>
        </p:txBody>
      </p:sp>
      <p:sp>
        <p:nvSpPr>
          <p:cNvPr id="7" name="Obdélník 6"/>
          <p:cNvSpPr/>
          <p:nvPr/>
        </p:nvSpPr>
        <p:spPr>
          <a:xfrm>
            <a:off x="0" y="4"/>
            <a:ext cx="12192000" cy="123825"/>
          </a:xfrm>
          <a:prstGeom prst="rect">
            <a:avLst/>
          </a:prstGeom>
          <a:solidFill>
            <a:srgbClr val="CF1F28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cs-CZ" sz="1800"/>
          </a:p>
        </p:txBody>
      </p:sp>
    </p:spTree>
    <p:extLst>
      <p:ext uri="{BB962C8B-B14F-4D97-AF65-F5344CB8AC3E}">
        <p14:creationId xmlns:p14="http://schemas.microsoft.com/office/powerpoint/2010/main" val="266324999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377" rtl="0" eaLnBrk="1" latinLnBrk="0" hangingPunct="1">
        <a:lnSpc>
          <a:spcPct val="90000"/>
        </a:lnSpc>
        <a:spcBef>
          <a:spcPct val="0"/>
        </a:spcBef>
        <a:buNone/>
        <a:defRPr sz="5500" b="0" kern="1200" cap="none" baseline="0">
          <a:solidFill>
            <a:srgbClr val="CF1F28"/>
          </a:solidFill>
          <a:latin typeface="+mn-lt"/>
          <a:ea typeface="+mj-ea"/>
          <a:cs typeface="+mj-cs"/>
        </a:defRPr>
      </a:lvl1pPr>
    </p:titleStyle>
    <p:bodyStyle>
      <a:lvl1pPr marL="228594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800" kern="1200">
          <a:solidFill>
            <a:srgbClr val="313131"/>
          </a:solidFill>
          <a:latin typeface="+mj-lt"/>
          <a:ea typeface="+mn-ea"/>
          <a:cs typeface="+mn-cs"/>
        </a:defRPr>
      </a:lvl1pPr>
      <a:lvl2pPr marL="685783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2pPr>
      <a:lvl3pPr marL="1142971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400" kern="1200">
          <a:solidFill>
            <a:srgbClr val="313131"/>
          </a:solidFill>
          <a:latin typeface="+mj-lt"/>
          <a:ea typeface="+mn-ea"/>
          <a:cs typeface="+mn-cs"/>
        </a:defRPr>
      </a:lvl3pPr>
      <a:lvl4pPr marL="1600160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4pPr>
      <a:lvl5pPr marL="2057349" indent="-228594" algn="l" defTabSz="914377" rtl="0" eaLnBrk="1" latinLnBrk="0" hangingPunct="1">
        <a:lnSpc>
          <a:spcPct val="100000"/>
        </a:lnSpc>
        <a:spcBef>
          <a:spcPts val="1000"/>
        </a:spcBef>
        <a:buClr>
          <a:srgbClr val="CF1F28"/>
        </a:buClr>
        <a:buSzPct val="75000"/>
        <a:buFont typeface="Arial" panose="020B0604020202020204" pitchFamily="34" charset="0"/>
        <a:buChar char="•"/>
        <a:defRPr sz="2000" kern="1200">
          <a:solidFill>
            <a:srgbClr val="313131"/>
          </a:solidFill>
          <a:latin typeface="+mj-lt"/>
          <a:ea typeface="+mn-ea"/>
          <a:cs typeface="+mn-cs"/>
        </a:defRPr>
      </a:lvl5pPr>
      <a:lvl6pPr marL="2514537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726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8914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103" indent="-228594" algn="l" defTabSz="914377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cs-CZ"/>
      </a:defPPr>
      <a:lvl1pPr marL="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18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377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566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754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5943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131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320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509" algn="l" defTabSz="914377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hyperlink" Target="https://youtu.be/fJ5ZLdJDBrg" TargetMode="External"/><Relationship Id="rId2" Type="http://schemas.openxmlformats.org/officeDocument/2006/relationships/hyperlink" Target="https://youtu.be/6ZJhCg63tQk" TargetMode="External"/><Relationship Id="rId1" Type="http://schemas.openxmlformats.org/officeDocument/2006/relationships/slideLayout" Target="../slideLayouts/slideLayout2.xml"/><Relationship Id="rId4" Type="http://schemas.openxmlformats.org/officeDocument/2006/relationships/hyperlink" Target="https://www.youtube.com/watch?v=nGHP4uGImX4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Nadpis 3">
            <a:extLst>
              <a:ext uri="{FF2B5EF4-FFF2-40B4-BE49-F238E27FC236}">
                <a16:creationId xmlns:a16="http://schemas.microsoft.com/office/drawing/2014/main" id="{0F46E078-AD2F-4906-8063-514F83EA898D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GB" dirty="0"/>
              <a:t>Tools for decision making</a:t>
            </a:r>
          </a:p>
        </p:txBody>
      </p:sp>
      <p:sp>
        <p:nvSpPr>
          <p:cNvPr id="5" name="Podnadpis 4">
            <a:extLst>
              <a:ext uri="{FF2B5EF4-FFF2-40B4-BE49-F238E27FC236}">
                <a16:creationId xmlns:a16="http://schemas.microsoft.com/office/drawing/2014/main" id="{9D01F8A0-5427-4D2A-B539-12C612F8E167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523266261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5C5ACFFE-A0DC-4D46-B367-67DC1DBE01B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Decision trees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972F4EE-911C-43EC-A983-58D7257CCE75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720000" y="1690692"/>
            <a:ext cx="5764690" cy="4216137"/>
          </a:xfrm>
        </p:spPr>
        <p:txBody>
          <a:bodyPr>
            <a:normAutofit fontScale="77500" lnSpcReduction="20000"/>
          </a:bodyPr>
          <a:lstStyle/>
          <a:p>
            <a:r>
              <a:rPr lang="en-US" dirty="0"/>
              <a:t>Visualization of decision</a:t>
            </a:r>
          </a:p>
          <a:p>
            <a:r>
              <a:rPr lang="en-US" dirty="0"/>
              <a:t>Nodes and branches</a:t>
            </a:r>
          </a:p>
          <a:p>
            <a:r>
              <a:rPr lang="en-US" dirty="0"/>
              <a:t>Node – test (decision / option)</a:t>
            </a:r>
          </a:p>
          <a:p>
            <a:pPr lvl="1"/>
            <a:r>
              <a:rPr lang="en-US" dirty="0"/>
              <a:t>Decision node – square </a:t>
            </a:r>
          </a:p>
          <a:p>
            <a:pPr lvl="1"/>
            <a:r>
              <a:rPr lang="en-US" dirty="0"/>
              <a:t>Chance node – circle </a:t>
            </a:r>
          </a:p>
          <a:p>
            <a:pPr lvl="1"/>
            <a:r>
              <a:rPr lang="en-US" dirty="0"/>
              <a:t>End node – triangle </a:t>
            </a:r>
          </a:p>
          <a:p>
            <a:r>
              <a:rPr lang="en-US" dirty="0"/>
              <a:t>Branch - outcome</a:t>
            </a:r>
          </a:p>
          <a:p>
            <a:r>
              <a:rPr lang="en-US" dirty="0"/>
              <a:t>A decision tree of any size will always combine (a) action choices with (b) different possible events or results of action which are partially affected by chance or other uncontrollable circumstances.</a:t>
            </a: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6885F4B-7B2E-4E77-B30B-65C5AEDC403B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9875" y="0"/>
            <a:ext cx="5572125" cy="587692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84641402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D6E8BE1-4FD6-46EC-925A-2A50605E6B2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Decision trees 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2798938-63FA-40CF-968F-76CAE9E42834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/>
              <a:t>Can be improved with / enhanced by</a:t>
            </a:r>
          </a:p>
          <a:p>
            <a:pPr lvl="1"/>
            <a:r>
              <a:rPr lang="en-US"/>
              <a:t>Adding probabilities</a:t>
            </a:r>
          </a:p>
          <a:p>
            <a:pPr lvl="1"/>
            <a:r>
              <a:rPr lang="en-US"/>
              <a:t>Adding financial outcome (cost and / or revenues)</a:t>
            </a:r>
          </a:p>
          <a:p>
            <a:pPr lvl="1"/>
            <a:r>
              <a:rPr lang="en-US"/>
              <a:t>Adding physical outcome (causalties, gains, …)</a:t>
            </a:r>
          </a:p>
          <a:p>
            <a:pPr lvl="1"/>
            <a:r>
              <a:rPr lang="en-US"/>
              <a:t>Adding deadlines / starting times</a:t>
            </a:r>
          </a:p>
        </p:txBody>
      </p:sp>
    </p:spTree>
    <p:extLst>
      <p:ext uri="{BB962C8B-B14F-4D97-AF65-F5344CB8AC3E}">
        <p14:creationId xmlns:p14="http://schemas.microsoft.com/office/powerpoint/2010/main" val="354459570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D93144-5CE5-4EC8-996E-BBFBFCB3767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Prepare short decision tree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4E8902E6-CB06-4DDB-B402-533FCF0D83A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If</a:t>
            </a:r>
            <a:r>
              <a:rPr lang="cs-CZ" dirty="0"/>
              <a:t> </a:t>
            </a:r>
            <a:r>
              <a:rPr lang="cs-CZ" dirty="0" err="1"/>
              <a:t>it</a:t>
            </a:r>
            <a:r>
              <a:rPr lang="cs-CZ" dirty="0"/>
              <a:t> </a:t>
            </a:r>
            <a:r>
              <a:rPr lang="cs-CZ" dirty="0" err="1"/>
              <a:t>fits</a:t>
            </a:r>
            <a:r>
              <a:rPr lang="cs-CZ" dirty="0"/>
              <a:t>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decision</a:t>
            </a:r>
            <a:r>
              <a:rPr lang="cs-CZ" dirty="0"/>
              <a:t> </a:t>
            </a:r>
            <a:r>
              <a:rPr lang="cs-CZ" dirty="0" err="1"/>
              <a:t>making</a:t>
            </a:r>
            <a:r>
              <a:rPr lang="cs-CZ" dirty="0"/>
              <a:t> </a:t>
            </a:r>
            <a:r>
              <a:rPr lang="cs-CZ" dirty="0" err="1"/>
              <a:t>problem</a:t>
            </a:r>
            <a:r>
              <a:rPr lang="cs-CZ" dirty="0"/>
              <a:t> …</a:t>
            </a:r>
          </a:p>
          <a:p>
            <a:r>
              <a:rPr lang="en-US" dirty="0"/>
              <a:t>What shall I do this evening? (Stay home, go out, cinema, party, pub, alone, with friends, with family …)</a:t>
            </a:r>
          </a:p>
          <a:p>
            <a:r>
              <a:rPr lang="en-US" dirty="0"/>
              <a:t>Add financial </a:t>
            </a:r>
            <a:r>
              <a:rPr lang="en-US" dirty="0" err="1"/>
              <a:t>efects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1671667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898BB5F-0B61-4F32-922E-2062C1C534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 Charts 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2E182A5-9AE2-4417-A9D9-E2918842271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A flowchart is a type of diagram that represents a workflow or process</a:t>
            </a:r>
          </a:p>
          <a:p>
            <a:r>
              <a:rPr lang="en-US" dirty="0"/>
              <a:t>Visual tool for step-by-step approach to solving a task</a:t>
            </a:r>
          </a:p>
          <a:p>
            <a:r>
              <a:rPr lang="en-US" dirty="0"/>
              <a:t>Suitable for decision making under complete information (no uncertainty)</a:t>
            </a:r>
            <a:r>
              <a:rPr lang="cs-CZ" dirty="0"/>
              <a:t> and / </a:t>
            </a:r>
            <a:r>
              <a:rPr lang="cs-CZ" dirty="0" err="1"/>
              <a:t>or</a:t>
            </a:r>
            <a:r>
              <a:rPr lang="cs-CZ" dirty="0"/>
              <a:t> </a:t>
            </a:r>
            <a:r>
              <a:rPr lang="cs-CZ" dirty="0" err="1"/>
              <a:t>pre-defined</a:t>
            </a:r>
            <a:r>
              <a:rPr lang="cs-CZ" dirty="0"/>
              <a:t> set of </a:t>
            </a:r>
            <a:r>
              <a:rPr lang="cs-CZ" dirty="0" err="1"/>
              <a:t>options</a:t>
            </a:r>
            <a:endParaRPr lang="cs-CZ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65421450"/>
      </p:ext>
    </p:extLst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C0494145-C3B4-4445-A624-EAEED46C0FF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Flow</a:t>
            </a:r>
            <a:r>
              <a:rPr lang="cs-CZ" dirty="0"/>
              <a:t> </a:t>
            </a:r>
            <a:r>
              <a:rPr lang="cs-CZ" dirty="0" err="1"/>
              <a:t>Charts</a:t>
            </a:r>
            <a:r>
              <a:rPr lang="cs-CZ" dirty="0"/>
              <a:t> II</a:t>
            </a:r>
            <a:endParaRPr lang="en-GB" dirty="0"/>
          </a:p>
        </p:txBody>
      </p:sp>
      <p:pic>
        <p:nvPicPr>
          <p:cNvPr id="5" name="Zástupný obsah 4">
            <a:extLst>
              <a:ext uri="{FF2B5EF4-FFF2-40B4-BE49-F238E27FC236}">
                <a16:creationId xmlns:a16="http://schemas.microsoft.com/office/drawing/2014/main" id="{E408A240-7483-4B46-8BFF-2FCAD35BBB31}"/>
              </a:ext>
            </a:extLst>
          </p:cNvPr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35305" y="142848"/>
            <a:ext cx="7278503" cy="6652127"/>
          </a:xfrm>
        </p:spPr>
      </p:pic>
    </p:spTree>
    <p:extLst>
      <p:ext uri="{BB962C8B-B14F-4D97-AF65-F5344CB8AC3E}">
        <p14:creationId xmlns:p14="http://schemas.microsoft.com/office/powerpoint/2010/main" val="3229586138"/>
      </p:ext>
    </p:extLst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DE809703-8AE9-4EC7-80DC-654A5D1E6C8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Flow Charts III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26017B5-F42B-4BD2-99AA-EA251053DFD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The more complex the process or decision to make – the wider and larger the flow chart is</a:t>
            </a:r>
          </a:p>
          <a:p>
            <a:r>
              <a:rPr lang="en-US" dirty="0"/>
              <a:t>Electronic versions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85654979"/>
      </p:ext>
    </p:extLst>
  </p:cSld>
  <p:clrMapOvr>
    <a:masterClrMapping/>
  </p:clrMapOvr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D4BC44-B975-428A-91CD-7DBBAAD0ED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9152725-F2A8-4EEE-A619-658D5A416C7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GB"/>
          </a:p>
        </p:txBody>
      </p:sp>
      <p:pic>
        <p:nvPicPr>
          <p:cNvPr id="1026" name="Picture 2" descr="Go Flower: Motor Claims Process Flow">
            <a:extLst>
              <a:ext uri="{FF2B5EF4-FFF2-40B4-BE49-F238E27FC236}">
                <a16:creationId xmlns:a16="http://schemas.microsoft.com/office/drawing/2014/main" id="{0E828DA1-6B36-44DC-A7C1-E76F940FB9EE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-1449" b="-1"/>
          <a:stretch/>
        </p:blipFill>
        <p:spPr bwMode="auto">
          <a:xfrm>
            <a:off x="0" y="-99391"/>
            <a:ext cx="12192000" cy="695739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4291602444"/>
      </p:ext>
    </p:extLst>
  </p:cSld>
  <p:clrMapOvr>
    <a:masterClrMapping/>
  </p:clrMapOvr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37CB95C-E43B-4B64-9836-FA6C0B80892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Flow</a:t>
            </a:r>
            <a:r>
              <a:rPr lang="cs-CZ" dirty="0"/>
              <a:t> </a:t>
            </a:r>
            <a:r>
              <a:rPr lang="cs-CZ" dirty="0" err="1"/>
              <a:t>Charts</a:t>
            </a:r>
            <a:r>
              <a:rPr lang="cs-CZ" dirty="0"/>
              <a:t> IV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6589C4E3-A177-4955-870F-CB3642661D9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cs-CZ" dirty="0" err="1"/>
              <a:t>Flow</a:t>
            </a:r>
            <a:r>
              <a:rPr lang="cs-CZ" dirty="0"/>
              <a:t> </a:t>
            </a:r>
            <a:r>
              <a:rPr lang="cs-CZ" dirty="0" err="1"/>
              <a:t>charts</a:t>
            </a:r>
            <a:r>
              <a:rPr lang="cs-CZ" dirty="0"/>
              <a:t> </a:t>
            </a:r>
            <a:r>
              <a:rPr lang="cs-CZ" dirty="0" err="1"/>
              <a:t>often</a:t>
            </a:r>
            <a:r>
              <a:rPr lang="cs-CZ" dirty="0"/>
              <a:t> </a:t>
            </a:r>
            <a:r>
              <a:rPr lang="cs-CZ" dirty="0" err="1"/>
              <a:t>combined</a:t>
            </a:r>
            <a:r>
              <a:rPr lang="cs-CZ" dirty="0"/>
              <a:t> </a:t>
            </a:r>
            <a:r>
              <a:rPr lang="cs-CZ" dirty="0" err="1"/>
              <a:t>with</a:t>
            </a:r>
            <a:r>
              <a:rPr lang="cs-CZ" dirty="0"/>
              <a:t> (</a:t>
            </a:r>
            <a:r>
              <a:rPr lang="cs-CZ" dirty="0" err="1"/>
              <a:t>they</a:t>
            </a:r>
            <a:r>
              <a:rPr lang="cs-CZ" dirty="0"/>
              <a:t> are </a:t>
            </a:r>
            <a:r>
              <a:rPr lang="cs-CZ" dirty="0" err="1"/>
              <a:t>used</a:t>
            </a:r>
            <a:r>
              <a:rPr lang="cs-CZ" dirty="0"/>
              <a:t> as a source </a:t>
            </a:r>
            <a:r>
              <a:rPr lang="cs-CZ" dirty="0" err="1"/>
              <a:t>for</a:t>
            </a:r>
            <a:r>
              <a:rPr lang="cs-CZ" dirty="0"/>
              <a:t>) </a:t>
            </a:r>
          </a:p>
          <a:p>
            <a:pPr lvl="1"/>
            <a:r>
              <a:rPr lang="cs-CZ" dirty="0" err="1"/>
              <a:t>Manuals</a:t>
            </a:r>
            <a:endParaRPr lang="cs-CZ" dirty="0"/>
          </a:p>
          <a:p>
            <a:pPr lvl="1"/>
            <a:r>
              <a:rPr lang="cs-CZ" dirty="0" err="1"/>
              <a:t>Quick</a:t>
            </a:r>
            <a:r>
              <a:rPr lang="cs-CZ" dirty="0"/>
              <a:t> Reference </a:t>
            </a:r>
            <a:r>
              <a:rPr lang="cs-CZ" dirty="0" err="1"/>
              <a:t>Handbooks</a:t>
            </a:r>
            <a:r>
              <a:rPr lang="cs-CZ" dirty="0"/>
              <a:t> </a:t>
            </a:r>
            <a:r>
              <a:rPr lang="cs-CZ" dirty="0">
                <a:hlinkClick r:id="rId2"/>
              </a:rPr>
              <a:t>https://youtu.be/6ZJhCg63tQk</a:t>
            </a:r>
            <a:r>
              <a:rPr lang="cs-CZ" dirty="0"/>
              <a:t> and </a:t>
            </a:r>
            <a:r>
              <a:rPr lang="cs-CZ" dirty="0">
                <a:hlinkClick r:id="rId3"/>
              </a:rPr>
              <a:t>https://youtu.be/fJ5ZLdJDBrg</a:t>
            </a:r>
            <a:r>
              <a:rPr lang="cs-CZ" dirty="0"/>
              <a:t> x </a:t>
            </a:r>
            <a:r>
              <a:rPr lang="cs-CZ" dirty="0">
                <a:hlinkClick r:id="rId4"/>
              </a:rPr>
              <a:t>https://www.youtube.com/watch?v=nGHP4uGImX4</a:t>
            </a:r>
            <a:endParaRPr lang="cs-CZ" dirty="0"/>
          </a:p>
          <a:p>
            <a:pPr lvl="1"/>
            <a:r>
              <a:rPr lang="cs-CZ" dirty="0"/>
              <a:t>Alarm </a:t>
            </a:r>
            <a:r>
              <a:rPr lang="cs-CZ" dirty="0" err="1"/>
              <a:t>regulations</a:t>
            </a:r>
            <a:r>
              <a:rPr lang="cs-CZ" dirty="0"/>
              <a:t> (</a:t>
            </a:r>
            <a:r>
              <a:rPr lang="cs-CZ" dirty="0" err="1"/>
              <a:t>fire</a:t>
            </a:r>
            <a:r>
              <a:rPr lang="cs-CZ" dirty="0"/>
              <a:t> alarm, </a:t>
            </a:r>
            <a:r>
              <a:rPr lang="cs-CZ" dirty="0" err="1"/>
              <a:t>evacuation</a:t>
            </a:r>
            <a:r>
              <a:rPr lang="cs-CZ" dirty="0"/>
              <a:t> </a:t>
            </a:r>
            <a:r>
              <a:rPr lang="cs-CZ" dirty="0" err="1"/>
              <a:t>plans</a:t>
            </a:r>
            <a:r>
              <a:rPr lang="cs-CZ" dirty="0"/>
              <a:t>, …)</a:t>
            </a:r>
          </a:p>
          <a:p>
            <a:pPr lvl="1"/>
            <a:r>
              <a:rPr lang="cs-CZ" dirty="0" err="1"/>
              <a:t>Guide</a:t>
            </a:r>
            <a:r>
              <a:rPr lang="cs-CZ" dirty="0"/>
              <a:t> lines </a:t>
            </a:r>
            <a:r>
              <a:rPr lang="cs-CZ" dirty="0" err="1"/>
              <a:t>etc</a:t>
            </a:r>
            <a:r>
              <a:rPr lang="cs-CZ" dirty="0"/>
              <a:t>.</a:t>
            </a:r>
          </a:p>
          <a:p>
            <a:pPr lvl="1"/>
            <a:endParaRPr lang="cs-CZ" dirty="0"/>
          </a:p>
          <a:p>
            <a:pPr lvl="1"/>
            <a:endParaRPr lang="cs-CZ" dirty="0"/>
          </a:p>
          <a:p>
            <a:endParaRPr lang="cs-CZ" dirty="0"/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255257379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95302765-D82A-48AC-B9FB-49EE94F6F05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Tools for decision making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8FAF5E1B-DE40-4A74-8421-2B4B8D858A7D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Digging the hole with bare hands is doable, with shovel it is easier …</a:t>
            </a:r>
          </a:p>
          <a:p>
            <a:r>
              <a:rPr lang="en-US" dirty="0"/>
              <a:t>Common tools for decision making</a:t>
            </a:r>
          </a:p>
          <a:p>
            <a:pPr lvl="1"/>
            <a:r>
              <a:rPr lang="en-US" dirty="0"/>
              <a:t>Scenarios</a:t>
            </a:r>
          </a:p>
          <a:p>
            <a:pPr lvl="1"/>
            <a:r>
              <a:rPr lang="en-US" dirty="0"/>
              <a:t>Decision trees</a:t>
            </a:r>
          </a:p>
          <a:p>
            <a:pPr lvl="1"/>
            <a:r>
              <a:rPr lang="en-US" dirty="0"/>
              <a:t>Flowchart</a:t>
            </a:r>
          </a:p>
          <a:p>
            <a:pPr lvl="1"/>
            <a:r>
              <a:rPr lang="en-US" dirty="0"/>
              <a:t>Tables – remember shooting competition …</a:t>
            </a:r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148642067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661DA6BE-DD05-498F-BC6B-0C4261E94E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Scenarios</a:t>
            </a:r>
            <a:r>
              <a:rPr lang="en-US" dirty="0"/>
              <a:t> 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7815A105-AF40-4AF7-B7DB-132D3AD8D0D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GB" dirty="0"/>
              <a:t>A scenario depicts a "plausible" or "possible" future state in terms of the critically interdependent issues or variables that define that future, presented in a logical and internally consistent manner.</a:t>
            </a:r>
          </a:p>
        </p:txBody>
      </p:sp>
    </p:spTree>
    <p:extLst>
      <p:ext uri="{BB962C8B-B14F-4D97-AF65-F5344CB8AC3E}">
        <p14:creationId xmlns:p14="http://schemas.microsoft.com/office/powerpoint/2010/main" val="60447881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C151723-8E57-487E-88BF-DDD3EF23BDB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Scenarios</a:t>
            </a:r>
            <a:r>
              <a:rPr lang="en-US" dirty="0"/>
              <a:t> II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F77A0947-409E-4D52-AF39-F20172F20D9E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scenario may be a sequence of events, explaining how some future state evolves by describing conditions that precede or "cause" the future states to occur. Or, a scenario may be cross-sectional, describing a "state of affairs" at a given time.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6508737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F34EC1D-8476-4074-8949-39E3A48C967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Scenarios</a:t>
            </a:r>
            <a:r>
              <a:rPr lang="en-US" dirty="0"/>
              <a:t> III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2AB60B3A-5BA9-477E-B93D-6B2E9997179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Multiple scenarios may be generated providing a range of plausible futures under different specified conditions, such as extremes of optimism and pessimism, or according to a major theme, such as energy scarcity, world depression, and so on. </a:t>
            </a:r>
          </a:p>
          <a:p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318546444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F340CC4E-9C68-456E-97EE-86910E001803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Scenarios</a:t>
            </a:r>
            <a:r>
              <a:rPr lang="en-US" dirty="0"/>
              <a:t> IV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DBCA8530-2F31-4009-9554-12ECB9C50EC8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Since a scenario is a possible future, it need not be taken as a direct forecast. </a:t>
            </a:r>
          </a:p>
          <a:p>
            <a:r>
              <a:rPr lang="en-GB" dirty="0"/>
              <a:t>Multiple scenarios may be generated providing a range of plausible futures under different specified conditions, such as extremes of optimism and pessimism, or according to a major theme, such as energy scarcity, world depression, and so on. 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368548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E246C42D-F51A-4D3F-919B-B8055B53504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Scenarios</a:t>
            </a:r>
            <a:r>
              <a:rPr lang="en-US" dirty="0"/>
              <a:t> V</a:t>
            </a:r>
            <a:endParaRPr lang="en-GB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1439C0BA-E557-474D-865D-12B82FDD97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A scenario may be presented in either a qualitative or quantitative format and may be of varying length ranging from a few paragraphs to 50 pages.</a:t>
            </a:r>
          </a:p>
          <a:p>
            <a:pPr marL="0" indent="0">
              <a:buNone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198619651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7E4E774C-2480-4DCD-9A4B-1BCE6C3E906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Scenarios VI</a:t>
            </a:r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EAB69BCE-C7AE-47A4-BD73-1E31F27F82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20000"/>
          </a:bodyPr>
          <a:lstStyle/>
          <a:p>
            <a:r>
              <a:rPr lang="en-US" dirty="0"/>
              <a:t>Custom tailored around certain strategic issue</a:t>
            </a:r>
          </a:p>
          <a:p>
            <a:r>
              <a:rPr lang="en-US" dirty="0"/>
              <a:t>General picture not detailed description – Framework scenarios</a:t>
            </a:r>
          </a:p>
          <a:p>
            <a:endParaRPr lang="en-US" dirty="0"/>
          </a:p>
          <a:p>
            <a:r>
              <a:rPr lang="en-US" dirty="0"/>
              <a:t>Driving forces – will affect outcomes</a:t>
            </a:r>
          </a:p>
          <a:p>
            <a:r>
              <a:rPr lang="en-US" dirty="0"/>
              <a:t>The Givens – elements taken as facts, unlikely to change</a:t>
            </a:r>
          </a:p>
          <a:p>
            <a:r>
              <a:rPr lang="en-US" dirty="0"/>
              <a:t>Predetermined – Events already occurred, consequences will yet unfold</a:t>
            </a:r>
          </a:p>
          <a:p>
            <a:r>
              <a:rPr lang="en-US" dirty="0"/>
              <a:t>Can‘t-go-</a:t>
            </a:r>
            <a:r>
              <a:rPr lang="en-US" dirty="0" err="1"/>
              <a:t>ons</a:t>
            </a:r>
            <a:r>
              <a:rPr lang="en-US" dirty="0"/>
              <a:t> – events existing today, not tomorrow</a:t>
            </a:r>
          </a:p>
          <a:p>
            <a:r>
              <a:rPr lang="en-US" dirty="0" err="1"/>
              <a:t>Impossibles</a:t>
            </a:r>
            <a:r>
              <a:rPr lang="en-US" dirty="0"/>
              <a:t> – will not happen</a:t>
            </a:r>
          </a:p>
          <a:p>
            <a:r>
              <a:rPr lang="en-US" dirty="0" err="1"/>
              <a:t>Uncertains</a:t>
            </a:r>
            <a:r>
              <a:rPr lang="en-US" dirty="0"/>
              <a:t> – no one knows</a:t>
            </a:r>
          </a:p>
        </p:txBody>
      </p:sp>
    </p:spTree>
    <p:extLst>
      <p:ext uri="{BB962C8B-B14F-4D97-AF65-F5344CB8AC3E}">
        <p14:creationId xmlns:p14="http://schemas.microsoft.com/office/powerpoint/2010/main" val="155588089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>
            <a:extLst>
              <a:ext uri="{FF2B5EF4-FFF2-40B4-BE49-F238E27FC236}">
                <a16:creationId xmlns:a16="http://schemas.microsoft.com/office/drawing/2014/main" id="{20150E76-7E9A-4F99-BA15-BC3C18C2B78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Discuss short scenario on current event</a:t>
            </a:r>
            <a:r>
              <a:rPr lang="cs-CZ" dirty="0"/>
              <a:t> – </a:t>
            </a:r>
            <a:r>
              <a:rPr lang="cs-CZ" dirty="0" err="1"/>
              <a:t>your</a:t>
            </a:r>
            <a:r>
              <a:rPr lang="cs-CZ" dirty="0"/>
              <a:t> </a:t>
            </a:r>
            <a:r>
              <a:rPr lang="cs-CZ" dirty="0" err="1"/>
              <a:t>decision</a:t>
            </a:r>
            <a:r>
              <a:rPr lang="cs-CZ" dirty="0"/>
              <a:t> </a:t>
            </a:r>
            <a:r>
              <a:rPr lang="cs-CZ" dirty="0" err="1"/>
              <a:t>making</a:t>
            </a:r>
            <a:endParaRPr lang="en-US" dirty="0"/>
          </a:p>
        </p:txBody>
      </p:sp>
      <p:sp>
        <p:nvSpPr>
          <p:cNvPr id="3" name="Zástupný obsah 2">
            <a:extLst>
              <a:ext uri="{FF2B5EF4-FFF2-40B4-BE49-F238E27FC236}">
                <a16:creationId xmlns:a16="http://schemas.microsoft.com/office/drawing/2014/main" id="{A106669F-6091-4BD1-B7BC-5E7C22AB9BFF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Do not forget </a:t>
            </a:r>
            <a:r>
              <a:rPr lang="cs-CZ" dirty="0" err="1"/>
              <a:t>time</a:t>
            </a:r>
            <a:r>
              <a:rPr lang="cs-CZ" dirty="0"/>
              <a:t> </a:t>
            </a:r>
            <a:r>
              <a:rPr lang="cs-CZ" dirty="0" err="1"/>
              <a:t>structure</a:t>
            </a:r>
            <a:endParaRPr lang="cs-CZ" dirty="0"/>
          </a:p>
          <a:p>
            <a:r>
              <a:rPr lang="en-US" dirty="0"/>
              <a:t>Mid level of details</a:t>
            </a:r>
          </a:p>
          <a:p>
            <a:r>
              <a:rPr lang="en-US" dirty="0"/>
              <a:t>Persons involved</a:t>
            </a:r>
          </a:p>
          <a:p>
            <a:r>
              <a:rPr lang="en-US" dirty="0"/>
              <a:t>Certain and uncertain events</a:t>
            </a:r>
            <a:endParaRPr lang="cs-CZ" dirty="0"/>
          </a:p>
          <a:p>
            <a:r>
              <a:rPr lang="cs-CZ" dirty="0" err="1"/>
              <a:t>Weather</a:t>
            </a:r>
            <a:endParaRPr lang="en-US" dirty="0"/>
          </a:p>
          <a:p>
            <a:r>
              <a:rPr lang="en-US" dirty="0"/>
              <a:t>Etc. </a:t>
            </a:r>
          </a:p>
        </p:txBody>
      </p:sp>
    </p:spTree>
    <p:extLst>
      <p:ext uri="{BB962C8B-B14F-4D97-AF65-F5344CB8AC3E}">
        <p14:creationId xmlns:p14="http://schemas.microsoft.com/office/powerpoint/2010/main" val="1848878251"/>
      </p:ext>
    </p:extLst>
  </p:cSld>
  <p:clrMapOvr>
    <a:masterClrMapping/>
  </p:clrMapOvr>
</p:sld>
</file>

<file path=ppt/theme/theme1.xml><?xml version="1.0" encoding="utf-8"?>
<a:theme xmlns:a="http://schemas.openxmlformats.org/drawingml/2006/main" name="Sablona PPT_sirokouhla_EN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Sablona PPT_sirokouhla_EN" id="{AA597C83-6A14-4E58-BA34-569343BBF7A2}" vid="{69F25061-9D6E-485F-9CD1-ABF9137ACA19}"/>
    </a:ext>
  </a:extLst>
</a:theme>
</file>

<file path=ppt/theme/theme2.xml><?xml version="1.0" encoding="utf-8"?>
<a:theme xmlns:a="http://schemas.openxmlformats.org/drawingml/2006/main" name="Motiv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Sablona PPT_sirokouhla_EN</Template>
  <TotalTime>1839</TotalTime>
  <Words>636</Words>
  <Application>Microsoft Office PowerPoint</Application>
  <PresentationFormat>Širokoúhlá obrazovka</PresentationFormat>
  <Paragraphs>71</Paragraphs>
  <Slides>17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3</vt:i4>
      </vt:variant>
      <vt:variant>
        <vt:lpstr>Motiv</vt:lpstr>
      </vt:variant>
      <vt:variant>
        <vt:i4>1</vt:i4>
      </vt:variant>
      <vt:variant>
        <vt:lpstr>Nadpisy snímků</vt:lpstr>
      </vt:variant>
      <vt:variant>
        <vt:i4>17</vt:i4>
      </vt:variant>
    </vt:vector>
  </HeadingPairs>
  <TitlesOfParts>
    <vt:vector size="21" baseType="lpstr">
      <vt:lpstr>Arial</vt:lpstr>
      <vt:lpstr>Calibri</vt:lpstr>
      <vt:lpstr>Calibri Light</vt:lpstr>
      <vt:lpstr>Sablona PPT_sirokouhla_EN</vt:lpstr>
      <vt:lpstr>Tools for decision making</vt:lpstr>
      <vt:lpstr>Tools for decision making</vt:lpstr>
      <vt:lpstr>Scenarios I</vt:lpstr>
      <vt:lpstr>Scenarios II</vt:lpstr>
      <vt:lpstr>Scenarios III</vt:lpstr>
      <vt:lpstr>Scenarios IV</vt:lpstr>
      <vt:lpstr>Scenarios V</vt:lpstr>
      <vt:lpstr>Scenarios VI</vt:lpstr>
      <vt:lpstr>Discuss short scenario on current event – your decision making</vt:lpstr>
      <vt:lpstr>Decision trees I</vt:lpstr>
      <vt:lpstr>Decision trees II</vt:lpstr>
      <vt:lpstr>Prepare short decision tree</vt:lpstr>
      <vt:lpstr>Flow Charts I</vt:lpstr>
      <vt:lpstr>Flow Charts II</vt:lpstr>
      <vt:lpstr>Flow Charts III</vt:lpstr>
      <vt:lpstr>Prezentace aplikace PowerPoint</vt:lpstr>
      <vt:lpstr>Flow Charts IV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Decision making</dc:title>
  <dc:creator>Menšík Michal</dc:creator>
  <cp:lastModifiedBy>Menšík Michal</cp:lastModifiedBy>
  <cp:revision>66</cp:revision>
  <dcterms:created xsi:type="dcterms:W3CDTF">2021-06-10T07:11:34Z</dcterms:created>
  <dcterms:modified xsi:type="dcterms:W3CDTF">2022-03-16T08:52:04Z</dcterms:modified>
</cp:coreProperties>
</file>