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98" r:id="rId2"/>
    <p:sldId id="290" r:id="rId3"/>
    <p:sldId id="292" r:id="rId4"/>
    <p:sldId id="301" r:id="rId5"/>
    <p:sldId id="302" r:id="rId6"/>
    <p:sldId id="303" r:id="rId7"/>
    <p:sldId id="304" r:id="rId8"/>
    <p:sldId id="295" r:id="rId9"/>
    <p:sldId id="294" r:id="rId10"/>
    <p:sldId id="293" r:id="rId11"/>
    <p:sldId id="296" r:id="rId12"/>
    <p:sldId id="299" r:id="rId13"/>
    <p:sldId id="274" r:id="rId14"/>
    <p:sldId id="297" r:id="rId15"/>
    <p:sldId id="306" r:id="rId16"/>
    <p:sldId id="308" r:id="rId17"/>
    <p:sldId id="307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šík Michal" initials="MM" lastIdx="1" clrIdx="0">
    <p:extLst>
      <p:ext uri="{19B8F6BF-5375-455C-9EA6-DF929625EA0E}">
        <p15:presenceInfo xmlns:p15="http://schemas.microsoft.com/office/powerpoint/2012/main" userId="S::MensikM@mvso.cz::e3551da9-3244-4515-9231-8b715484cf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2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E0C0EA9-7240-4262-9FA2-60DE05B654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42A00B-54B5-4E2B-B9D0-A8DB436FCE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A46FF-E72A-4501-84E8-9DAB274AC4DF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E673F316-4115-47F0-AD3E-26A86E9AF3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4714E5CA-EC51-4522-AEA1-F2AFF6DB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EE8939-4462-40DD-A486-7A72808A82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5BC8DE-CD82-4778-8071-74802804D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2C9F8-75D0-4B71-8DDA-8D50AE4526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/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34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6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22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90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9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38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172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75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00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559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20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26632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J5ZLdJDBrg" TargetMode="External"/><Relationship Id="rId2" Type="http://schemas.openxmlformats.org/officeDocument/2006/relationships/hyperlink" Target="https://youtu.be/6ZJhCg63tQ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nGHP4uGImX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F46E078-AD2F-4906-8063-514F83EA89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Tools for decision making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9D01F8A0-5427-4D2A-B539-12C612F8E1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66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5ACFFE-A0DC-4D46-B367-67DC1DBE0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trees 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72F4EE-911C-43EC-A983-58D7257CC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0692"/>
            <a:ext cx="5764690" cy="421613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Visualization of decision</a:t>
            </a:r>
          </a:p>
          <a:p>
            <a:r>
              <a:rPr lang="en-US" dirty="0"/>
              <a:t>Nodes and branches</a:t>
            </a:r>
          </a:p>
          <a:p>
            <a:r>
              <a:rPr lang="en-US" dirty="0"/>
              <a:t>Node – test (decision / option)</a:t>
            </a:r>
          </a:p>
          <a:p>
            <a:pPr lvl="1"/>
            <a:r>
              <a:rPr lang="en-US" dirty="0"/>
              <a:t>Decision node – square </a:t>
            </a:r>
          </a:p>
          <a:p>
            <a:pPr lvl="1"/>
            <a:r>
              <a:rPr lang="en-US" dirty="0"/>
              <a:t>Chance node – circle </a:t>
            </a:r>
          </a:p>
          <a:p>
            <a:pPr lvl="1"/>
            <a:r>
              <a:rPr lang="en-US" dirty="0"/>
              <a:t>End node – triangle </a:t>
            </a:r>
          </a:p>
          <a:p>
            <a:r>
              <a:rPr lang="en-US" dirty="0"/>
              <a:t>Branch - outcome</a:t>
            </a:r>
          </a:p>
          <a:p>
            <a:r>
              <a:rPr lang="en-US" dirty="0"/>
              <a:t>A decision tree of any size will always combine (a) action choices with (b) different possible events or results of action which are partially affected by chance or other uncontrollable circumstances.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6885F4B-7B2E-4E77-B30B-65C5AEDC4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0"/>
            <a:ext cx="5572125" cy="587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641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6E8BE1-4FD6-46EC-925A-2A50605E6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 trees 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798938-63FA-40CF-968F-76CAE9E42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Can be improved with / enhanced by</a:t>
            </a:r>
          </a:p>
          <a:p>
            <a:pPr lvl="1"/>
            <a:r>
              <a:rPr lang="en-US"/>
              <a:t>Adding probabilities</a:t>
            </a:r>
          </a:p>
          <a:p>
            <a:pPr lvl="1"/>
            <a:r>
              <a:rPr lang="en-US"/>
              <a:t>Adding financial outcome (cost and / or revenues)</a:t>
            </a:r>
          </a:p>
          <a:p>
            <a:pPr lvl="1"/>
            <a:r>
              <a:rPr lang="en-US"/>
              <a:t>Adding physical outcome (causalties, gains, …)</a:t>
            </a:r>
          </a:p>
          <a:p>
            <a:pPr lvl="1"/>
            <a:r>
              <a:rPr lang="en-US"/>
              <a:t>Adding deadlines / starting times</a:t>
            </a:r>
          </a:p>
        </p:txBody>
      </p:sp>
    </p:spTree>
    <p:extLst>
      <p:ext uri="{BB962C8B-B14F-4D97-AF65-F5344CB8AC3E}">
        <p14:creationId xmlns:p14="http://schemas.microsoft.com/office/powerpoint/2010/main" val="354459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D93144-5CE5-4EC8-996E-BBFBFCB37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Prepare short decision tree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8902E6-CB06-4DDB-B402-533FCF0D8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fits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making</a:t>
            </a:r>
            <a:r>
              <a:rPr lang="cs-CZ" dirty="0"/>
              <a:t> </a:t>
            </a:r>
            <a:r>
              <a:rPr lang="cs-CZ" dirty="0" err="1"/>
              <a:t>problem</a:t>
            </a:r>
            <a:r>
              <a:rPr lang="cs-CZ" dirty="0"/>
              <a:t> …</a:t>
            </a:r>
          </a:p>
          <a:p>
            <a:r>
              <a:rPr lang="en-US" dirty="0"/>
              <a:t>What shall I do this evening? (Stay home, go out, cinema, party, pub, alone, with friends, with family …)</a:t>
            </a:r>
          </a:p>
          <a:p>
            <a:r>
              <a:rPr lang="en-US" dirty="0"/>
              <a:t>Add financial </a:t>
            </a:r>
            <a:r>
              <a:rPr lang="en-US" dirty="0" err="1"/>
              <a:t>efects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716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98BB5F-0B61-4F32-922E-2062C1C5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Charts 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E182A5-9AE2-4417-A9D9-E29188422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flowchart is a type of diagram that represents a workflow or process</a:t>
            </a:r>
          </a:p>
          <a:p>
            <a:r>
              <a:rPr lang="en-US" dirty="0"/>
              <a:t>Visual tool for step-by-step approach to solving a task</a:t>
            </a:r>
          </a:p>
          <a:p>
            <a:r>
              <a:rPr lang="en-US" dirty="0"/>
              <a:t>Suitable for decision making under complete information (no uncertainty)</a:t>
            </a:r>
            <a:r>
              <a:rPr lang="cs-CZ" dirty="0"/>
              <a:t> and /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pre-defined</a:t>
            </a:r>
            <a:r>
              <a:rPr lang="cs-CZ" dirty="0"/>
              <a:t> set of </a:t>
            </a:r>
            <a:r>
              <a:rPr lang="cs-CZ" dirty="0" err="1"/>
              <a:t>options</a:t>
            </a:r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421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94145-C3B4-4445-A624-EAEED46C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Flow</a:t>
            </a:r>
            <a:r>
              <a:rPr lang="cs-CZ" dirty="0"/>
              <a:t> </a:t>
            </a:r>
            <a:r>
              <a:rPr lang="cs-CZ" dirty="0" err="1"/>
              <a:t>Charts</a:t>
            </a:r>
            <a:r>
              <a:rPr lang="cs-CZ" dirty="0"/>
              <a:t> II</a:t>
            </a:r>
            <a:endParaRPr lang="en-GB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408A240-7483-4B46-8BFF-2FCAD35BBB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305" y="142848"/>
            <a:ext cx="7278503" cy="6652127"/>
          </a:xfrm>
        </p:spPr>
      </p:pic>
    </p:spTree>
    <p:extLst>
      <p:ext uri="{BB962C8B-B14F-4D97-AF65-F5344CB8AC3E}">
        <p14:creationId xmlns:p14="http://schemas.microsoft.com/office/powerpoint/2010/main" val="3229586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809703-8AE9-4EC7-80DC-654A5D1E6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Charts III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6017B5-F42B-4BD2-99AA-EA251053D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more complex the process or decision to make – the wider and larger the flow chart is</a:t>
            </a:r>
          </a:p>
          <a:p>
            <a:r>
              <a:rPr lang="en-US" dirty="0"/>
              <a:t>Electronic versions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54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D4BC44-B975-428A-91CD-7DBBAAD0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152725-F2A8-4EEE-A619-658D5A416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Go Flower: Motor Claims Process Flow">
            <a:extLst>
              <a:ext uri="{FF2B5EF4-FFF2-40B4-BE49-F238E27FC236}">
                <a16:creationId xmlns:a16="http://schemas.microsoft.com/office/drawing/2014/main" id="{0E828DA1-6B36-44DC-A7C1-E76F940FB9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49" b="-1"/>
          <a:stretch/>
        </p:blipFill>
        <p:spPr bwMode="auto">
          <a:xfrm>
            <a:off x="0" y="-99391"/>
            <a:ext cx="12192000" cy="695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602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7CB95C-E43B-4B64-9836-FA6C0B808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Flow</a:t>
            </a:r>
            <a:r>
              <a:rPr lang="cs-CZ" dirty="0"/>
              <a:t> </a:t>
            </a:r>
            <a:r>
              <a:rPr lang="cs-CZ" dirty="0" err="1"/>
              <a:t>Charts</a:t>
            </a:r>
            <a:r>
              <a:rPr lang="cs-CZ" dirty="0"/>
              <a:t> IV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89C4E3-A177-4955-870F-CB3642661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Flow</a:t>
            </a:r>
            <a:r>
              <a:rPr lang="cs-CZ" dirty="0"/>
              <a:t> </a:t>
            </a:r>
            <a:r>
              <a:rPr lang="cs-CZ" dirty="0" err="1"/>
              <a:t>charts</a:t>
            </a:r>
            <a:r>
              <a:rPr lang="cs-CZ" dirty="0"/>
              <a:t>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combined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(</a:t>
            </a:r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dirty="0" err="1"/>
              <a:t>used</a:t>
            </a:r>
            <a:r>
              <a:rPr lang="cs-CZ" dirty="0"/>
              <a:t> as a source </a:t>
            </a:r>
            <a:r>
              <a:rPr lang="cs-CZ" dirty="0" err="1"/>
              <a:t>for</a:t>
            </a:r>
            <a:r>
              <a:rPr lang="cs-CZ" dirty="0"/>
              <a:t>) </a:t>
            </a:r>
          </a:p>
          <a:p>
            <a:pPr lvl="1"/>
            <a:r>
              <a:rPr lang="cs-CZ" dirty="0" err="1"/>
              <a:t>Manuals</a:t>
            </a:r>
            <a:endParaRPr lang="cs-CZ" dirty="0"/>
          </a:p>
          <a:p>
            <a:pPr lvl="1"/>
            <a:r>
              <a:rPr lang="cs-CZ" dirty="0" err="1"/>
              <a:t>Quick</a:t>
            </a:r>
            <a:r>
              <a:rPr lang="cs-CZ" dirty="0"/>
              <a:t> Reference </a:t>
            </a:r>
            <a:r>
              <a:rPr lang="cs-CZ" dirty="0" err="1"/>
              <a:t>Handbooks</a:t>
            </a:r>
            <a:r>
              <a:rPr lang="cs-CZ" dirty="0"/>
              <a:t> </a:t>
            </a:r>
            <a:r>
              <a:rPr lang="cs-CZ" dirty="0">
                <a:hlinkClick r:id="rId2"/>
              </a:rPr>
              <a:t>https://youtu.be/6ZJhCg63tQk</a:t>
            </a:r>
            <a:r>
              <a:rPr lang="cs-CZ" dirty="0"/>
              <a:t> and </a:t>
            </a:r>
            <a:r>
              <a:rPr lang="cs-CZ" dirty="0">
                <a:hlinkClick r:id="rId3"/>
              </a:rPr>
              <a:t>https://youtu.be/fJ5ZLdJDBrg</a:t>
            </a:r>
            <a:r>
              <a:rPr lang="cs-CZ" dirty="0"/>
              <a:t> x </a:t>
            </a:r>
            <a:r>
              <a:rPr lang="cs-CZ" dirty="0">
                <a:hlinkClick r:id="rId4"/>
              </a:rPr>
              <a:t>https://www.youtube.com/watch?v=nGHP4uGImX4</a:t>
            </a:r>
            <a:endParaRPr lang="cs-CZ" dirty="0"/>
          </a:p>
          <a:p>
            <a:pPr lvl="1"/>
            <a:r>
              <a:rPr lang="cs-CZ" dirty="0"/>
              <a:t>Alarm </a:t>
            </a:r>
            <a:r>
              <a:rPr lang="cs-CZ" dirty="0" err="1"/>
              <a:t>regulations</a:t>
            </a:r>
            <a:r>
              <a:rPr lang="cs-CZ" dirty="0"/>
              <a:t> (</a:t>
            </a:r>
            <a:r>
              <a:rPr lang="cs-CZ" dirty="0" err="1"/>
              <a:t>fire</a:t>
            </a:r>
            <a:r>
              <a:rPr lang="cs-CZ" dirty="0"/>
              <a:t> alarm, </a:t>
            </a:r>
            <a:r>
              <a:rPr lang="cs-CZ" dirty="0" err="1"/>
              <a:t>evacuation</a:t>
            </a:r>
            <a:r>
              <a:rPr lang="cs-CZ" dirty="0"/>
              <a:t> </a:t>
            </a:r>
            <a:r>
              <a:rPr lang="cs-CZ" dirty="0" err="1"/>
              <a:t>plans</a:t>
            </a:r>
            <a:r>
              <a:rPr lang="cs-CZ" dirty="0"/>
              <a:t>, …)</a:t>
            </a:r>
          </a:p>
          <a:p>
            <a:pPr lvl="1"/>
            <a:r>
              <a:rPr lang="cs-CZ" dirty="0" err="1"/>
              <a:t>Guide</a:t>
            </a:r>
            <a:r>
              <a:rPr lang="cs-CZ" dirty="0"/>
              <a:t> lines </a:t>
            </a:r>
            <a:r>
              <a:rPr lang="cs-CZ" dirty="0" err="1"/>
              <a:t>etc</a:t>
            </a:r>
            <a:r>
              <a:rPr lang="cs-CZ" dirty="0"/>
              <a:t>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573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302765-D82A-48AC-B9FB-49EE94F6F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decision making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AF5E1B-DE40-4A74-8421-2B4B8D858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Digging the hole with bare hands is doable, with shovel it is easier …</a:t>
            </a:r>
          </a:p>
          <a:p>
            <a:r>
              <a:rPr lang="en-US" dirty="0"/>
              <a:t>Common tools for decision making</a:t>
            </a:r>
          </a:p>
          <a:p>
            <a:pPr lvl="1"/>
            <a:r>
              <a:rPr lang="en-US" dirty="0"/>
              <a:t>Scenarios</a:t>
            </a:r>
          </a:p>
          <a:p>
            <a:pPr lvl="1"/>
            <a:r>
              <a:rPr lang="en-US" dirty="0"/>
              <a:t>Decision trees</a:t>
            </a:r>
          </a:p>
          <a:p>
            <a:pPr lvl="1"/>
            <a:r>
              <a:rPr lang="en-US" dirty="0"/>
              <a:t>Flowchart</a:t>
            </a:r>
          </a:p>
          <a:p>
            <a:pPr lvl="1"/>
            <a:r>
              <a:rPr lang="en-US" dirty="0"/>
              <a:t>Tables – remember shooting competition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6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1DA6BE-DD05-498F-BC6B-0C4261E94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Scenarios</a:t>
            </a:r>
            <a:r>
              <a:rPr lang="en-US" dirty="0"/>
              <a:t> 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15A105-AF40-4AF7-B7DB-132D3AD8D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scenario depicts a "plausible" or "possible" future state in terms of the critically interdependent issues or variables that define that future, presented in a logical and internally consistent manner.</a:t>
            </a:r>
          </a:p>
        </p:txBody>
      </p:sp>
    </p:spTree>
    <p:extLst>
      <p:ext uri="{BB962C8B-B14F-4D97-AF65-F5344CB8AC3E}">
        <p14:creationId xmlns:p14="http://schemas.microsoft.com/office/powerpoint/2010/main" val="60447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151723-8E57-487E-88BF-DDD3EF23B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Scenarios</a:t>
            </a:r>
            <a:r>
              <a:rPr lang="en-US" dirty="0"/>
              <a:t> II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7A0947-409E-4D52-AF39-F20172F20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scenario may be a sequence of events, explaining how some future state evolves by describing conditions that precede or "cause" the future states to occur. Or, a scenario may be cross-sectional, describing a "state of affairs" at a given time.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087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34EC1D-8476-4074-8949-39E3A48C9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Scenarios</a:t>
            </a:r>
            <a:r>
              <a:rPr lang="en-US" dirty="0"/>
              <a:t> III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B60B3A-5BA9-477E-B93D-6B2E99971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Multiple scenarios may be generated providing a range of plausible futures under different specified conditions, such as extremes of optimism and pessimism, or according to a major theme, such as energy scarcity, world depression, and so 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546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40CC4E-9C68-456E-97EE-86910E00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Scenarios</a:t>
            </a:r>
            <a:r>
              <a:rPr lang="en-US" dirty="0"/>
              <a:t> IV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CA8530-2F31-4009-9554-12ECB9C50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Since a scenario is a possible future, it need not be taken as a direct forecast. </a:t>
            </a:r>
          </a:p>
          <a:p>
            <a:r>
              <a:rPr lang="en-GB" dirty="0"/>
              <a:t>Multiple scenarios may be generated providing a range of plausible futures under different specified conditions, such as extremes of optimism and pessimism, or according to a major theme, such as energy scarcity, world depression, and so on.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85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6C42D-F51A-4D3F-919B-B8055B53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Scenarios</a:t>
            </a:r>
            <a:r>
              <a:rPr lang="en-US" dirty="0"/>
              <a:t> V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9C0BA-E557-474D-865D-12B82FDD9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scenario may be presented in either a qualitative or quantitative format and may be of varying length ranging from a few paragraphs to 50 pages.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6196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4E774C-2480-4DCD-9A4B-1BCE6C3E9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Scenarios VI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B69BCE-C7AE-47A4-BD73-1E31F27F8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Custom tailored around certain strategic issue</a:t>
            </a:r>
          </a:p>
          <a:p>
            <a:r>
              <a:rPr lang="en-US" dirty="0"/>
              <a:t>General picture not detailed description – Framework scenarios</a:t>
            </a:r>
          </a:p>
          <a:p>
            <a:endParaRPr lang="en-US" dirty="0"/>
          </a:p>
          <a:p>
            <a:r>
              <a:rPr lang="en-US" dirty="0"/>
              <a:t>Driving forces – will affect outcomes</a:t>
            </a:r>
          </a:p>
          <a:p>
            <a:r>
              <a:rPr lang="en-US" dirty="0"/>
              <a:t>The Givens – elements taken as facts, unlikely to change</a:t>
            </a:r>
          </a:p>
          <a:p>
            <a:r>
              <a:rPr lang="en-US" dirty="0"/>
              <a:t>Predetermined – Events already occurred, consequences will yet unfold</a:t>
            </a:r>
          </a:p>
          <a:p>
            <a:r>
              <a:rPr lang="en-US" dirty="0"/>
              <a:t>Can‘t-go-</a:t>
            </a:r>
            <a:r>
              <a:rPr lang="en-US" dirty="0" err="1"/>
              <a:t>ons</a:t>
            </a:r>
            <a:r>
              <a:rPr lang="en-US" dirty="0"/>
              <a:t> – events existing today, not tomorrow</a:t>
            </a:r>
          </a:p>
          <a:p>
            <a:r>
              <a:rPr lang="en-US" dirty="0" err="1"/>
              <a:t>Impossibles</a:t>
            </a:r>
            <a:r>
              <a:rPr lang="en-US" dirty="0"/>
              <a:t> – will not happen</a:t>
            </a:r>
          </a:p>
          <a:p>
            <a:r>
              <a:rPr lang="en-US" dirty="0" err="1"/>
              <a:t>Uncertains</a:t>
            </a:r>
            <a:r>
              <a:rPr lang="en-US" dirty="0"/>
              <a:t> – no one knows</a:t>
            </a:r>
          </a:p>
        </p:txBody>
      </p:sp>
    </p:spTree>
    <p:extLst>
      <p:ext uri="{BB962C8B-B14F-4D97-AF65-F5344CB8AC3E}">
        <p14:creationId xmlns:p14="http://schemas.microsoft.com/office/powerpoint/2010/main" val="155588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50E76-7E9A-4F99-BA15-BC3C18C2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 short scenario on current event</a:t>
            </a:r>
            <a:r>
              <a:rPr lang="cs-CZ" dirty="0"/>
              <a:t> –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making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06669F-6091-4BD1-B7BC-5E7C22AB9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forget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structure</a:t>
            </a:r>
            <a:endParaRPr lang="cs-CZ" dirty="0"/>
          </a:p>
          <a:p>
            <a:r>
              <a:rPr lang="en-US" dirty="0"/>
              <a:t>Mid level of details</a:t>
            </a:r>
          </a:p>
          <a:p>
            <a:r>
              <a:rPr lang="en-US" dirty="0"/>
              <a:t>Persons involved</a:t>
            </a:r>
          </a:p>
          <a:p>
            <a:r>
              <a:rPr lang="en-US" dirty="0"/>
              <a:t>Certain and uncertain events</a:t>
            </a:r>
            <a:endParaRPr lang="cs-CZ" dirty="0"/>
          </a:p>
          <a:p>
            <a:r>
              <a:rPr lang="cs-CZ" dirty="0" err="1"/>
              <a:t>Weather</a:t>
            </a:r>
            <a:endParaRPr lang="en-US" dirty="0"/>
          </a:p>
          <a:p>
            <a:r>
              <a:rPr lang="en-US" dirty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1848878251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sirokouhla_EN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PT_sirokouhla_EN" id="{AA597C83-6A14-4E58-BA34-569343BBF7A2}" vid="{69F25061-9D6E-485F-9CD1-ABF9137ACA1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1839</TotalTime>
  <Words>636</Words>
  <Application>Microsoft Office PowerPoint</Application>
  <PresentationFormat>Širokoúhlá obrazovka</PresentationFormat>
  <Paragraphs>71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Sablona PPT_sirokouhla_EN</vt:lpstr>
      <vt:lpstr>Tools for decision making</vt:lpstr>
      <vt:lpstr>Tools for decision making</vt:lpstr>
      <vt:lpstr>Scenarios I</vt:lpstr>
      <vt:lpstr>Scenarios II</vt:lpstr>
      <vt:lpstr>Scenarios III</vt:lpstr>
      <vt:lpstr>Scenarios IV</vt:lpstr>
      <vt:lpstr>Scenarios V</vt:lpstr>
      <vt:lpstr>Scenarios VI</vt:lpstr>
      <vt:lpstr>Discuss short scenario on current event – your decision making</vt:lpstr>
      <vt:lpstr>Decision trees I</vt:lpstr>
      <vt:lpstr>Decision trees II</vt:lpstr>
      <vt:lpstr>Prepare short decision tree</vt:lpstr>
      <vt:lpstr>Flow Charts I</vt:lpstr>
      <vt:lpstr>Flow Charts II</vt:lpstr>
      <vt:lpstr>Flow Charts III</vt:lpstr>
      <vt:lpstr>Prezentace aplikace PowerPoint</vt:lpstr>
      <vt:lpstr>Flow Charts 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</dc:title>
  <dc:creator>Menšík Michal</dc:creator>
  <cp:lastModifiedBy>Menšík Michal</cp:lastModifiedBy>
  <cp:revision>66</cp:revision>
  <dcterms:created xsi:type="dcterms:W3CDTF">2021-06-10T07:11:34Z</dcterms:created>
  <dcterms:modified xsi:type="dcterms:W3CDTF">2022-03-16T08:52:04Z</dcterms:modified>
</cp:coreProperties>
</file>