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6" r:id="rId2"/>
    <p:sldId id="257" r:id="rId3"/>
    <p:sldId id="279" r:id="rId4"/>
    <p:sldId id="260" r:id="rId5"/>
    <p:sldId id="280" r:id="rId6"/>
    <p:sldId id="258" r:id="rId7"/>
    <p:sldId id="277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3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>
                <a:effectLst/>
                <a:latin typeface="Segoe UI" panose="020B0502040204020203" pitchFamily="34" charset="0"/>
              </a:rPr>
              <a:t>Big or small decision  is determined by the impact / consequences and possibility to change / reverse them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noProof="0" dirty="0">
                <a:effectLst/>
                <a:latin typeface="Segoe UI" panose="020B0502040204020203" pitchFamily="34" charset="0"/>
              </a:rPr>
              <a:t>Small decision can turn into the </a:t>
            </a:r>
            <a:r>
              <a:rPr lang="en-US" sz="1800" noProof="0" dirty="0" err="1">
                <a:effectLst/>
                <a:latin typeface="Segoe UI" panose="020B0502040204020203" pitchFamily="34" charset="0"/>
              </a:rPr>
              <a:t>lifa</a:t>
            </a:r>
            <a:r>
              <a:rPr lang="en-US" sz="1800" noProof="0" dirty="0">
                <a:effectLst/>
                <a:latin typeface="Segoe UI" panose="020B0502040204020203" pitchFamily="34" charset="0"/>
              </a:rPr>
              <a:t>-changing decision (going into a certain restaurant and meeting life partner etc.)</a:t>
            </a:r>
            <a:endParaRPr lang="en-US" sz="1800" noProof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A8E33B-A78D-4A5B-8E74-4E06BDCB40D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6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A68ED0E-2BEC-460B-B2D6-CCCBD93D7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Decision making - theory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5E4C051-0170-4A4A-B97D-3F78A0274E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Something behind decision making …</a:t>
            </a:r>
          </a:p>
        </p:txBody>
      </p:sp>
    </p:spTree>
    <p:extLst>
      <p:ext uri="{BB962C8B-B14F-4D97-AF65-F5344CB8AC3E}">
        <p14:creationId xmlns:p14="http://schemas.microsoft.com/office/powerpoint/2010/main" val="3059031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89376-D880-4C5C-93A2-8FB798FE6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PACED - 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69111-C41E-4246-8E13-3C0037D6A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10491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0D90B-E0A5-4492-A87A-AB1151D2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PACED - 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91F5B-BF52-4E3B-9C10-069AF79FE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Decision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1EC57-FBCB-4BE2-A5B1-9BCBEFDA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Processes of Decision Making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554EBB-4170-4E16-9A9E-24D1C50AE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Step 1. Fully analyse the problem and identify the decision purpose.</a:t>
            </a:r>
          </a:p>
          <a:p>
            <a:r>
              <a:rPr lang="en-GB" dirty="0"/>
              <a:t>Step 2. Try to collect all the information and stakeholders related to the problem.</a:t>
            </a:r>
          </a:p>
          <a:p>
            <a:r>
              <a:rPr lang="en-GB" dirty="0"/>
              <a:t>Step 3. Set up the criteria for judging the alternatives.</a:t>
            </a:r>
          </a:p>
          <a:p>
            <a:r>
              <a:rPr lang="en-GB" dirty="0"/>
              <a:t>Step 4. Brainstorm all the ideas and evaluate them.</a:t>
            </a:r>
          </a:p>
          <a:p>
            <a:r>
              <a:rPr lang="en-GB" dirty="0"/>
              <a:t>Step 5. Choose the best one among alternative</a:t>
            </a:r>
          </a:p>
          <a:p>
            <a:r>
              <a:rPr lang="en-GB" dirty="0"/>
              <a:t>Step 6. Carry out the decision.</a:t>
            </a:r>
          </a:p>
          <a:p>
            <a:r>
              <a:rPr lang="en-GB" dirty="0"/>
              <a:t>Step 7. Review your decision and its consequences</a:t>
            </a:r>
          </a:p>
        </p:txBody>
      </p:sp>
    </p:spTree>
    <p:extLst>
      <p:ext uri="{BB962C8B-B14F-4D97-AF65-F5344CB8AC3E}">
        <p14:creationId xmlns:p14="http://schemas.microsoft.com/office/powerpoint/2010/main" val="428050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CBBAE-DF4A-4CE3-A9FA-C38F618E0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and why do people make decisions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B04568-B092-4060-A234-C8511C7C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We make decisions every day (realize it or not)</a:t>
            </a:r>
          </a:p>
          <a:p>
            <a:r>
              <a:rPr lang="en-US"/>
              <a:t>Big (university, life partner, career, medical treatment) and small (color of shoes, meal, summer  holydays …), sometimes small become big (unhealthy food)</a:t>
            </a:r>
          </a:p>
          <a:p>
            <a:r>
              <a:rPr lang="en-US"/>
              <a:t>Decision-making is natural</a:t>
            </a:r>
          </a:p>
          <a:p>
            <a:r>
              <a:rPr lang="en-US"/>
              <a:t>„Not to do something“  or avoiding decision („flip the coin“) is also certain decision decision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Since we are doing it – lets do it right …</a:t>
            </a:r>
          </a:p>
        </p:txBody>
      </p:sp>
    </p:spTree>
    <p:extLst>
      <p:ext uri="{BB962C8B-B14F-4D97-AF65-F5344CB8AC3E}">
        <p14:creationId xmlns:p14="http://schemas.microsoft.com/office/powerpoint/2010/main" val="305521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DAE13-7FD9-42BF-BBCA-B6E64ECD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Military decisions - discussion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DC503-3094-459B-81E2-06C904C49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 decisions – </a:t>
            </a:r>
          </a:p>
          <a:p>
            <a:endParaRPr lang="en-US" dirty="0"/>
          </a:p>
          <a:p>
            <a:r>
              <a:rPr lang="en-US" dirty="0"/>
              <a:t>Operational decisions –</a:t>
            </a:r>
            <a:endParaRPr lang="cs-CZ" dirty="0"/>
          </a:p>
          <a:p>
            <a:endParaRPr lang="cs-CZ" dirty="0"/>
          </a:p>
          <a:p>
            <a:r>
              <a:rPr lang="en-US" dirty="0"/>
              <a:t>Tactical decisions – </a:t>
            </a:r>
          </a:p>
          <a:p>
            <a:endParaRPr lang="cs-CZ" dirty="0"/>
          </a:p>
          <a:p>
            <a:r>
              <a:rPr lang="cs-CZ" dirty="0"/>
              <a:t>Time framework, </a:t>
            </a:r>
            <a:r>
              <a:rPr lang="cs-CZ" dirty="0" err="1"/>
              <a:t>complexity</a:t>
            </a:r>
            <a:r>
              <a:rPr lang="cs-CZ" dirty="0"/>
              <a:t>,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involved</a:t>
            </a:r>
            <a:r>
              <a:rPr lang="cs-CZ" dirty="0"/>
              <a:t>, </a:t>
            </a:r>
            <a:r>
              <a:rPr lang="cs-CZ" dirty="0" err="1"/>
              <a:t>costs</a:t>
            </a:r>
            <a:r>
              <a:rPr lang="cs-CZ" dirty="0"/>
              <a:t>, </a:t>
            </a:r>
            <a:r>
              <a:rPr lang="cs-CZ" dirty="0" err="1"/>
              <a:t>gains</a:t>
            </a:r>
            <a:r>
              <a:rPr lang="cs-CZ" dirty="0"/>
              <a:t>,  …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176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332C-4A97-40A3-80AF-6C6E2B92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terms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F91E3-19A7-4D98-A8FB-23BEC1094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Alternative</a:t>
            </a:r>
            <a:r>
              <a:rPr lang="en-US" dirty="0"/>
              <a:t>: One of many choices or courses of action that might be taken in a given situation.</a:t>
            </a:r>
          </a:p>
          <a:p>
            <a:r>
              <a:rPr lang="en-US" b="1" dirty="0"/>
              <a:t>Benefit</a:t>
            </a:r>
            <a:r>
              <a:rPr lang="en-US" dirty="0"/>
              <a:t>: Monetary or </a:t>
            </a:r>
            <a:r>
              <a:rPr lang="en-US" b="1" dirty="0"/>
              <a:t>non-monetary gain </a:t>
            </a:r>
            <a:r>
              <a:rPr lang="en-US" dirty="0"/>
              <a:t>received  / acquired because of an action taken or a decision made.</a:t>
            </a:r>
          </a:p>
          <a:p>
            <a:r>
              <a:rPr lang="en-US" b="1" dirty="0"/>
              <a:t>Choice</a:t>
            </a:r>
            <a:r>
              <a:rPr lang="en-US" dirty="0"/>
              <a:t>: Decision made or course of action taken when faced with a set of alternatives.</a:t>
            </a:r>
          </a:p>
          <a:p>
            <a:r>
              <a:rPr lang="en-US" b="1" dirty="0"/>
              <a:t>Cost</a:t>
            </a:r>
            <a:r>
              <a:rPr lang="en-US" dirty="0"/>
              <a:t>: An amount that must be paid or spent to buy or obtain something. The </a:t>
            </a:r>
            <a:r>
              <a:rPr lang="en-US" b="1" dirty="0"/>
              <a:t>effort, loss or sacrifice </a:t>
            </a:r>
            <a:r>
              <a:rPr lang="en-US" dirty="0"/>
              <a:t>necessary to achieve or obtain something.</a:t>
            </a:r>
          </a:p>
        </p:txBody>
      </p:sp>
    </p:spTree>
    <p:extLst>
      <p:ext uri="{BB962C8B-B14F-4D97-AF65-F5344CB8AC3E}">
        <p14:creationId xmlns:p14="http://schemas.microsoft.com/office/powerpoint/2010/main" val="9623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A6A02-C101-4A41-9E1C-B9110604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terms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DD81E-4DBB-4908-9EB9-2E2E72DB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/>
              <a:t>Decision</a:t>
            </a:r>
            <a:r>
              <a:rPr lang="en-US"/>
              <a:t>: A conclusion reached after considering alternatives and their results.</a:t>
            </a:r>
          </a:p>
          <a:p>
            <a:r>
              <a:rPr lang="en-US" b="1"/>
              <a:t>Opportunity cost</a:t>
            </a:r>
            <a:r>
              <a:rPr lang="en-US"/>
              <a:t>: The second-best alternative (or the value of that alternative) that must be given up when scarce resources are used for one purpose instead of another.</a:t>
            </a:r>
          </a:p>
          <a:p>
            <a:r>
              <a:rPr lang="en-US" b="1"/>
              <a:t>Scarcity</a:t>
            </a:r>
            <a:r>
              <a:rPr lang="en-US"/>
              <a:t>: The condition that exists because human wants exceed the capacity of available resources to satisfy those wants; also a situation in which a resource has more than one valuable use. The problem of scarcity faces all individuals and organizations, including firms and government agencies.</a:t>
            </a:r>
          </a:p>
        </p:txBody>
      </p:sp>
    </p:spTree>
    <p:extLst>
      <p:ext uri="{BB962C8B-B14F-4D97-AF65-F5344CB8AC3E}">
        <p14:creationId xmlns:p14="http://schemas.microsoft.com/office/powerpoint/2010/main" val="372519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B4E23-C938-4CE5-AA8F-4E7C2F83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PACED method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8919B9-E57C-4814-B458-52ECF99B2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27500" algn="l"/>
              </a:tabLst>
            </a:pPr>
            <a:r>
              <a:rPr lang="en-US" dirty="0"/>
              <a:t>Problem	I am hungry</a:t>
            </a:r>
          </a:p>
          <a:p>
            <a:pPr>
              <a:tabLst>
                <a:tab pos="4127500" algn="l"/>
              </a:tabLst>
            </a:pPr>
            <a:r>
              <a:rPr lang="en-US" dirty="0"/>
              <a:t>Alternatives / solutions	Cook for myself x going to the restaurant</a:t>
            </a:r>
          </a:p>
          <a:p>
            <a:pPr>
              <a:tabLst>
                <a:tab pos="4127500" algn="l"/>
              </a:tabLst>
            </a:pPr>
            <a:r>
              <a:rPr lang="en-US" dirty="0"/>
              <a:t>Criteria	Price, Time, Taste, Energy</a:t>
            </a:r>
          </a:p>
          <a:p>
            <a:pPr>
              <a:tabLst>
                <a:tab pos="4127500" algn="l"/>
              </a:tabLst>
            </a:pPr>
            <a:r>
              <a:rPr lang="en-US" dirty="0"/>
              <a:t>Evaluate	Budget constraint, time pressure, …</a:t>
            </a:r>
          </a:p>
          <a:p>
            <a:pPr>
              <a:tabLst>
                <a:tab pos="4127500" algn="l"/>
              </a:tabLst>
            </a:pPr>
            <a:r>
              <a:rPr lang="en-US" dirty="0"/>
              <a:t>Decide	Going to McDonald … (Just kidding </a:t>
            </a:r>
            <a:r>
              <a:rPr lang="en-US" dirty="0">
                <a:sym typeface="Wingdings" panose="05000000000000000000" pitchFamily="2" charset="2"/>
              </a:rPr>
              <a:t> …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0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32B4F-B195-41CB-BD96-8954397B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PACED - 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F95CE8-E895-42CA-9386-040459B7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67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8ADAC-B97E-4098-B3AA-65F80894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PACED -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CCE65B-C4DE-4315-A044-169F844B4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</p:spTree>
    <p:extLst>
      <p:ext uri="{BB962C8B-B14F-4D97-AF65-F5344CB8AC3E}">
        <p14:creationId xmlns:p14="http://schemas.microsoft.com/office/powerpoint/2010/main" val="282107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57FA5-1BF1-47FE-B83A-EE96217A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PACED -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DE3FF-6BAF-4D0F-A7D9-A42DF89A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Criteria</a:t>
            </a:r>
          </a:p>
        </p:txBody>
      </p:sp>
    </p:spTree>
    <p:extLst>
      <p:ext uri="{BB962C8B-B14F-4D97-AF65-F5344CB8AC3E}">
        <p14:creationId xmlns:p14="http://schemas.microsoft.com/office/powerpoint/2010/main" val="567403476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1131</TotalTime>
  <Words>445</Words>
  <Application>Microsoft Office PowerPoint</Application>
  <PresentationFormat>Širokoúhlá obrazovka</PresentationFormat>
  <Paragraphs>54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Wingdings</vt:lpstr>
      <vt:lpstr>Sablona PPT_sirokouhla_EN</vt:lpstr>
      <vt:lpstr>Decision making - theory</vt:lpstr>
      <vt:lpstr>How and why do people make decisions</vt:lpstr>
      <vt:lpstr>Military decisions - discussion</vt:lpstr>
      <vt:lpstr>Basic terms I</vt:lpstr>
      <vt:lpstr>Basic terms II</vt:lpstr>
      <vt:lpstr>PACED method</vt:lpstr>
      <vt:lpstr>PACED - P</vt:lpstr>
      <vt:lpstr>PACED - A</vt:lpstr>
      <vt:lpstr>PACED - C</vt:lpstr>
      <vt:lpstr>PACED - E</vt:lpstr>
      <vt:lpstr>PACED - D</vt:lpstr>
      <vt:lpstr>Processes of Decision Making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Menšík Michal</cp:lastModifiedBy>
  <cp:revision>43</cp:revision>
  <dcterms:created xsi:type="dcterms:W3CDTF">2021-06-10T07:11:34Z</dcterms:created>
  <dcterms:modified xsi:type="dcterms:W3CDTF">2022-03-07T12:57:33Z</dcterms:modified>
</cp:coreProperties>
</file>