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6" r:id="rId2"/>
    <p:sldId id="257" r:id="rId3"/>
    <p:sldId id="279" r:id="rId4"/>
    <p:sldId id="260" r:id="rId5"/>
    <p:sldId id="280" r:id="rId6"/>
    <p:sldId id="258" r:id="rId7"/>
    <p:sldId id="277" r:id="rId8"/>
    <p:sldId id="281" r:id="rId9"/>
    <p:sldId id="282" r:id="rId10"/>
    <p:sldId id="283" r:id="rId11"/>
    <p:sldId id="284" r:id="rId12"/>
    <p:sldId id="285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nšík Michal" initials="MM" lastIdx="1" clrIdx="0">
    <p:extLst>
      <p:ext uri="{19B8F6BF-5375-455C-9EA6-DF929625EA0E}">
        <p15:presenceInfo xmlns:p15="http://schemas.microsoft.com/office/powerpoint/2012/main" userId="S::MensikM@mvso.cz::e3551da9-3244-4515-9231-8b715484cf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4660"/>
  </p:normalViewPr>
  <p:slideViewPr>
    <p:cSldViewPr snapToGrid="0">
      <p:cViewPr varScale="1">
        <p:scale>
          <a:sx n="96" d="100"/>
          <a:sy n="96" d="100"/>
        </p:scale>
        <p:origin x="96" y="33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9E0C0EA9-7240-4262-9FA2-60DE05B654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B42A00B-54B5-4E2B-B9D0-A8DB436FCE8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A46FF-E72A-4501-84E8-9DAB274AC4DF}" type="datetimeFigureOut">
              <a:rPr lang="en-GB" smtClean="0"/>
              <a:t>07/03/2022</a:t>
            </a:fld>
            <a:endParaRPr lang="en-GB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E673F316-4115-47F0-AD3E-26A86E9AF3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4714E5CA-EC51-4522-AEA1-F2AFF6DBF1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FEE8939-4462-40DD-A486-7A72808A82B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55BC8DE-CD82-4778-8071-74802804D9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82C9F8-75D0-4B71-8DDA-8D50AE4526B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noProof="0" dirty="0">
                <a:effectLst/>
                <a:latin typeface="Segoe UI" panose="020B0502040204020203" pitchFamily="34" charset="0"/>
              </a:rPr>
              <a:t>Big or small decision  is determined by the impact / consequences and possibility to change / reverse them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noProof="0" dirty="0">
                <a:effectLst/>
                <a:latin typeface="Segoe UI" panose="020B0502040204020203" pitchFamily="34" charset="0"/>
              </a:rPr>
              <a:t>Small decision can turn into the </a:t>
            </a:r>
            <a:r>
              <a:rPr lang="en-US" sz="1800" noProof="0" dirty="0" err="1">
                <a:effectLst/>
                <a:latin typeface="Segoe UI" panose="020B0502040204020203" pitchFamily="34" charset="0"/>
              </a:rPr>
              <a:t>lifa</a:t>
            </a:r>
            <a:r>
              <a:rPr lang="en-US" sz="1800" noProof="0" dirty="0">
                <a:effectLst/>
                <a:latin typeface="Segoe UI" panose="020B0502040204020203" pitchFamily="34" charset="0"/>
              </a:rPr>
              <a:t>-changing decision (going into a certain restaurant and meeting life partner etc.)</a:t>
            </a:r>
            <a:endParaRPr lang="en-US" sz="1800" noProof="0" dirty="0">
              <a:effectLst/>
              <a:latin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A8E33B-A78D-4A5B-8E74-4E06BDCB40D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460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6962115" y="6138250"/>
            <a:ext cx="5234651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738" b="5968"/>
          <a:stretch/>
        </p:blipFill>
        <p:spPr>
          <a:xfrm>
            <a:off x="8148783" y="1423284"/>
            <a:ext cx="4047983" cy="5434716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38200" y="2362672"/>
            <a:ext cx="10515600" cy="2387600"/>
          </a:xfrm>
        </p:spPr>
        <p:txBody>
          <a:bodyPr anchor="b">
            <a:normAutofit/>
          </a:bodyPr>
          <a:lstStyle>
            <a:lvl1pPr algn="l">
              <a:defRPr sz="8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38200" y="4762110"/>
            <a:ext cx="10515600" cy="821602"/>
          </a:xfrm>
        </p:spPr>
        <p:txBody>
          <a:bodyPr/>
          <a:lstStyle>
            <a:lvl1pPr marL="71998" indent="0" algn="l">
              <a:buNone/>
              <a:defRPr sz="2400">
                <a:solidFill>
                  <a:srgbClr val="313131"/>
                </a:solidFill>
                <a:latin typeface="+mj-lt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346" y="6266849"/>
            <a:ext cx="4865165" cy="2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341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95765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 hasCustomPrompt="1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8227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79009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 hasCustomPrompt="1"/>
          </p:nvPr>
        </p:nvSpPr>
        <p:spPr>
          <a:xfrm>
            <a:off x="838200" y="2362672"/>
            <a:ext cx="10515600" cy="2387600"/>
          </a:xfrm>
        </p:spPr>
        <p:txBody>
          <a:bodyPr anchor="b">
            <a:normAutofit/>
          </a:bodyPr>
          <a:lstStyle>
            <a:lvl1pPr algn="l">
              <a:defRPr sz="55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38200" y="4762110"/>
            <a:ext cx="10515600" cy="821602"/>
          </a:xfrm>
        </p:spPr>
        <p:txBody>
          <a:bodyPr/>
          <a:lstStyle>
            <a:lvl1pPr marL="71998" indent="0" algn="l">
              <a:buNone/>
              <a:defRPr sz="2400">
                <a:solidFill>
                  <a:srgbClr val="313131"/>
                </a:solidFill>
                <a:latin typeface="+mj-lt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27969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3871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1726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7530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0038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25595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 hasCustomPrompt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noProof="0" dirty="0"/>
              <a:t>Click to insert picture.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Arial" panose="020B0604020202020204" pitchFamily="34" charset="0"/>
              <a:buNone/>
              <a:tabLst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Arial" panose="020B0604020202020204" pitchFamily="34" charset="0"/>
              <a:buNone/>
              <a:tabLst/>
              <a:defRPr/>
            </a:pPr>
            <a:r>
              <a:rPr lang="en-US" noProof="0" dirty="0"/>
              <a:t>Click to edit text styles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6206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97" y="6267600"/>
            <a:ext cx="3863720" cy="2052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720000" y="365129"/>
            <a:ext cx="1075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noProof="0" dirty="0"/>
              <a:t>Click to edit title style.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0000" y="1825625"/>
            <a:ext cx="10752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4"/>
            <a:ext cx="12192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800"/>
          </a:p>
        </p:txBody>
      </p:sp>
    </p:spTree>
    <p:extLst>
      <p:ext uri="{BB962C8B-B14F-4D97-AF65-F5344CB8AC3E}">
        <p14:creationId xmlns:p14="http://schemas.microsoft.com/office/powerpoint/2010/main" val="2663249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5500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800" kern="1200">
          <a:solidFill>
            <a:srgbClr val="313131"/>
          </a:solidFill>
          <a:latin typeface="+mj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400" kern="1200">
          <a:solidFill>
            <a:srgbClr val="313131"/>
          </a:solidFill>
          <a:latin typeface="+mj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400" kern="1200">
          <a:solidFill>
            <a:srgbClr val="313131"/>
          </a:solidFill>
          <a:latin typeface="+mj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000" kern="1200">
          <a:solidFill>
            <a:srgbClr val="313131"/>
          </a:solidFill>
          <a:latin typeface="+mj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000" kern="1200">
          <a:solidFill>
            <a:srgbClr val="313131"/>
          </a:solidFill>
          <a:latin typeface="+mj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A68ED0E-2BEC-460B-B2D6-CCCBD93D7C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Decision making - theory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85E4C051-0170-4A4A-B97D-3F78A0274E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Something behind decision making …</a:t>
            </a:r>
          </a:p>
        </p:txBody>
      </p:sp>
    </p:spTree>
    <p:extLst>
      <p:ext uri="{BB962C8B-B14F-4D97-AF65-F5344CB8AC3E}">
        <p14:creationId xmlns:p14="http://schemas.microsoft.com/office/powerpoint/2010/main" val="3059031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589376-D880-4C5C-93A2-8FB798FE6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PACED - 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E969111-C41E-4246-8E13-3C0037D6A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Evaluation</a:t>
            </a:r>
          </a:p>
        </p:txBody>
      </p:sp>
    </p:spTree>
    <p:extLst>
      <p:ext uri="{BB962C8B-B14F-4D97-AF65-F5344CB8AC3E}">
        <p14:creationId xmlns:p14="http://schemas.microsoft.com/office/powerpoint/2010/main" val="110491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90D90B-E0A5-4492-A87A-AB1151D2E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PACED - 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D91F5B-BF52-4E3B-9C10-069AF79FE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Decision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578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81EC57-FBCB-4BE2-A5B1-9BCBEFDAB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Processes of Decision Making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554EBB-4170-4E16-9A9E-24D1C50AE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Step 1. Fully analyse the problem and identify the decision purpose.</a:t>
            </a:r>
          </a:p>
          <a:p>
            <a:r>
              <a:rPr lang="en-GB" dirty="0"/>
              <a:t>Step 2. Try to collect all the information and stakeholders related to the problem.</a:t>
            </a:r>
          </a:p>
          <a:p>
            <a:r>
              <a:rPr lang="en-GB" dirty="0"/>
              <a:t>Step 3. Set up the criteria for judging the alternatives.</a:t>
            </a:r>
          </a:p>
          <a:p>
            <a:r>
              <a:rPr lang="en-GB" dirty="0"/>
              <a:t>Step 4. Brainstorm all the ideas and evaluate them.</a:t>
            </a:r>
          </a:p>
          <a:p>
            <a:r>
              <a:rPr lang="en-GB" dirty="0"/>
              <a:t>Step 5. Choose the best one among alternative</a:t>
            </a:r>
          </a:p>
          <a:p>
            <a:r>
              <a:rPr lang="en-GB" dirty="0"/>
              <a:t>Step 6. Carry out the decision.</a:t>
            </a:r>
          </a:p>
          <a:p>
            <a:r>
              <a:rPr lang="en-GB" dirty="0"/>
              <a:t>Step 7. Review your decision and its consequences</a:t>
            </a:r>
          </a:p>
        </p:txBody>
      </p:sp>
    </p:spTree>
    <p:extLst>
      <p:ext uri="{BB962C8B-B14F-4D97-AF65-F5344CB8AC3E}">
        <p14:creationId xmlns:p14="http://schemas.microsoft.com/office/powerpoint/2010/main" val="4280506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1CBBAE-DF4A-4CE3-A9FA-C38F618E0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and why do people make decisions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B04568-B092-4060-A234-C8511C7C8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We make decisions every day (realize it or not)</a:t>
            </a:r>
          </a:p>
          <a:p>
            <a:r>
              <a:rPr lang="en-US"/>
              <a:t>Big (university, life partner, career, medical treatment) and small (color of shoes, meal, summer  holydays …), sometimes small become big (unhealthy food)</a:t>
            </a:r>
          </a:p>
          <a:p>
            <a:r>
              <a:rPr lang="en-US"/>
              <a:t>Decision-making is natural</a:t>
            </a:r>
          </a:p>
          <a:p>
            <a:r>
              <a:rPr lang="en-US"/>
              <a:t>„Not to do something“  or avoiding decision („flip the coin“) is also certain decision decision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Since we are doing it – lets do it right …</a:t>
            </a:r>
          </a:p>
        </p:txBody>
      </p:sp>
    </p:spTree>
    <p:extLst>
      <p:ext uri="{BB962C8B-B14F-4D97-AF65-F5344CB8AC3E}">
        <p14:creationId xmlns:p14="http://schemas.microsoft.com/office/powerpoint/2010/main" val="3055211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4DAE13-7FD9-42BF-BBCA-B6E64ECDF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Military decisions - discussion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8DC503-3094-459B-81E2-06C904C49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Strategy decisions – </a:t>
            </a:r>
          </a:p>
          <a:p>
            <a:endParaRPr lang="en-US" dirty="0"/>
          </a:p>
          <a:p>
            <a:r>
              <a:rPr lang="en-US" dirty="0"/>
              <a:t>Operational decisions –</a:t>
            </a:r>
            <a:endParaRPr lang="cs-CZ" dirty="0"/>
          </a:p>
          <a:p>
            <a:endParaRPr lang="cs-CZ" dirty="0"/>
          </a:p>
          <a:p>
            <a:r>
              <a:rPr lang="en-US" dirty="0"/>
              <a:t>Tactical decisions – </a:t>
            </a:r>
          </a:p>
          <a:p>
            <a:endParaRPr lang="cs-CZ" dirty="0"/>
          </a:p>
          <a:p>
            <a:r>
              <a:rPr lang="cs-CZ" dirty="0"/>
              <a:t>Time framework, </a:t>
            </a:r>
            <a:r>
              <a:rPr lang="cs-CZ" dirty="0" err="1"/>
              <a:t>complexity</a:t>
            </a:r>
            <a:r>
              <a:rPr lang="cs-CZ" dirty="0"/>
              <a:t>, </a:t>
            </a:r>
            <a:r>
              <a:rPr lang="cs-CZ" dirty="0" err="1"/>
              <a:t>resources</a:t>
            </a:r>
            <a:r>
              <a:rPr lang="cs-CZ" dirty="0"/>
              <a:t> </a:t>
            </a:r>
            <a:r>
              <a:rPr lang="cs-CZ" dirty="0" err="1"/>
              <a:t>involved</a:t>
            </a:r>
            <a:r>
              <a:rPr lang="cs-CZ" dirty="0"/>
              <a:t>, </a:t>
            </a:r>
            <a:r>
              <a:rPr lang="cs-CZ" dirty="0" err="1"/>
              <a:t>costs</a:t>
            </a:r>
            <a:r>
              <a:rPr lang="cs-CZ" dirty="0"/>
              <a:t>, </a:t>
            </a:r>
            <a:r>
              <a:rPr lang="cs-CZ" dirty="0" err="1"/>
              <a:t>gains</a:t>
            </a:r>
            <a:r>
              <a:rPr lang="cs-CZ" dirty="0"/>
              <a:t>,  …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01763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2C332C-4A97-40A3-80AF-6C6E2B924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terms 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8F91E3-19A7-4D98-A8FB-23BEC1094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Alternative</a:t>
            </a:r>
            <a:r>
              <a:rPr lang="en-US" dirty="0"/>
              <a:t>: One of many choices or courses of action that might be taken in a given situation.</a:t>
            </a:r>
          </a:p>
          <a:p>
            <a:r>
              <a:rPr lang="en-US" b="1" dirty="0"/>
              <a:t>Benefit</a:t>
            </a:r>
            <a:r>
              <a:rPr lang="en-US" dirty="0"/>
              <a:t>: Monetary or </a:t>
            </a:r>
            <a:r>
              <a:rPr lang="en-US" b="1" dirty="0"/>
              <a:t>non-monetary gain </a:t>
            </a:r>
            <a:r>
              <a:rPr lang="en-US" dirty="0"/>
              <a:t>received  / acquired because of an action taken or a decision made.</a:t>
            </a:r>
          </a:p>
          <a:p>
            <a:r>
              <a:rPr lang="en-US" b="1" dirty="0"/>
              <a:t>Choice</a:t>
            </a:r>
            <a:r>
              <a:rPr lang="en-US" dirty="0"/>
              <a:t>: Decision made or course of action taken when faced with a set of alternatives.</a:t>
            </a:r>
          </a:p>
          <a:p>
            <a:r>
              <a:rPr lang="en-US" b="1" dirty="0"/>
              <a:t>Cost</a:t>
            </a:r>
            <a:r>
              <a:rPr lang="en-US" dirty="0"/>
              <a:t>: An amount that must be paid or spent to buy or obtain something. The </a:t>
            </a:r>
            <a:r>
              <a:rPr lang="en-US" b="1" dirty="0"/>
              <a:t>effort, loss or sacrifice </a:t>
            </a:r>
            <a:r>
              <a:rPr lang="en-US" dirty="0"/>
              <a:t>necessary to achieve or obtain something.</a:t>
            </a:r>
          </a:p>
        </p:txBody>
      </p:sp>
    </p:spTree>
    <p:extLst>
      <p:ext uri="{BB962C8B-B14F-4D97-AF65-F5344CB8AC3E}">
        <p14:creationId xmlns:p14="http://schemas.microsoft.com/office/powerpoint/2010/main" val="96237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7A6A02-C101-4A41-9E1C-B9110604F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terms II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6DD81E-4DBB-4908-9EB9-2E2E72DB0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/>
              <a:t>Decision</a:t>
            </a:r>
            <a:r>
              <a:rPr lang="en-US"/>
              <a:t>: A conclusion reached after considering alternatives and their results.</a:t>
            </a:r>
          </a:p>
          <a:p>
            <a:r>
              <a:rPr lang="en-US" b="1"/>
              <a:t>Opportunity cost</a:t>
            </a:r>
            <a:r>
              <a:rPr lang="en-US"/>
              <a:t>: The second-best alternative (or the value of that alternative) that must be given up when scarce resources are used for one purpose instead of another.</a:t>
            </a:r>
          </a:p>
          <a:p>
            <a:r>
              <a:rPr lang="en-US" b="1"/>
              <a:t>Scarcity</a:t>
            </a:r>
            <a:r>
              <a:rPr lang="en-US"/>
              <a:t>: The condition that exists because human wants exceed the capacity of available resources to satisfy those wants; also a situation in which a resource has more than one valuable use. The problem of scarcity faces all individuals and organizations, including firms and government agencies.</a:t>
            </a:r>
          </a:p>
        </p:txBody>
      </p:sp>
    </p:spTree>
    <p:extLst>
      <p:ext uri="{BB962C8B-B14F-4D97-AF65-F5344CB8AC3E}">
        <p14:creationId xmlns:p14="http://schemas.microsoft.com/office/powerpoint/2010/main" val="3725191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7B4E23-C938-4CE5-AA8F-4E7C2F83D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PACED method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8919B9-E57C-4814-B458-52ECF99B2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127500" algn="l"/>
              </a:tabLst>
            </a:pPr>
            <a:r>
              <a:rPr lang="en-US" dirty="0"/>
              <a:t>Problem	I am hungry</a:t>
            </a:r>
          </a:p>
          <a:p>
            <a:pPr>
              <a:tabLst>
                <a:tab pos="4127500" algn="l"/>
              </a:tabLst>
            </a:pPr>
            <a:r>
              <a:rPr lang="en-US" dirty="0"/>
              <a:t>Alternatives / solutions	Cook for myself x going to the restaurant</a:t>
            </a:r>
          </a:p>
          <a:p>
            <a:pPr>
              <a:tabLst>
                <a:tab pos="4127500" algn="l"/>
              </a:tabLst>
            </a:pPr>
            <a:r>
              <a:rPr lang="en-US" dirty="0"/>
              <a:t>Criteria	Price, Time, Taste, Energy</a:t>
            </a:r>
          </a:p>
          <a:p>
            <a:pPr>
              <a:tabLst>
                <a:tab pos="4127500" algn="l"/>
              </a:tabLst>
            </a:pPr>
            <a:r>
              <a:rPr lang="en-US" dirty="0"/>
              <a:t>Evaluate	Budget constraint, time pressure, …</a:t>
            </a:r>
          </a:p>
          <a:p>
            <a:pPr>
              <a:tabLst>
                <a:tab pos="4127500" algn="l"/>
              </a:tabLst>
            </a:pPr>
            <a:r>
              <a:rPr lang="en-US" dirty="0"/>
              <a:t>Decide	Going to McDonald … (Just kidding </a:t>
            </a:r>
            <a:r>
              <a:rPr lang="en-US" dirty="0">
                <a:sym typeface="Wingdings" panose="05000000000000000000" pitchFamily="2" charset="2"/>
              </a:rPr>
              <a:t> …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305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232B4F-B195-41CB-BD96-8954397B1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PACED - 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F95CE8-E895-42CA-9386-040459B71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Problem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267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D8ADAC-B97E-4098-B3AA-65F80894D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PACED - 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CCE65B-C4DE-4315-A044-169F844B4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Alternatives</a:t>
            </a:r>
          </a:p>
        </p:txBody>
      </p:sp>
    </p:spTree>
    <p:extLst>
      <p:ext uri="{BB962C8B-B14F-4D97-AF65-F5344CB8AC3E}">
        <p14:creationId xmlns:p14="http://schemas.microsoft.com/office/powerpoint/2010/main" val="2821074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C57FA5-1BF1-47FE-B83A-EE96217A3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PACED - 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C3DE3FF-6BAF-4D0F-A7D9-A42DF89A3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Criteria</a:t>
            </a:r>
          </a:p>
        </p:txBody>
      </p:sp>
    </p:spTree>
    <p:extLst>
      <p:ext uri="{BB962C8B-B14F-4D97-AF65-F5344CB8AC3E}">
        <p14:creationId xmlns:p14="http://schemas.microsoft.com/office/powerpoint/2010/main" val="567403476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 PPT_sirokouhla_EN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blona PPT_sirokouhla_EN" id="{AA597C83-6A14-4E58-BA34-569343BBF7A2}" vid="{69F25061-9D6E-485F-9CD1-ABF9137ACA19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PPT_sirokouhla_EN</Template>
  <TotalTime>1131</TotalTime>
  <Words>445</Words>
  <Application>Microsoft Office PowerPoint</Application>
  <PresentationFormat>Širokoúhlá obrazovka</PresentationFormat>
  <Paragraphs>54</Paragraphs>
  <Slides>12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Segoe UI</vt:lpstr>
      <vt:lpstr>Wingdings</vt:lpstr>
      <vt:lpstr>Sablona PPT_sirokouhla_EN</vt:lpstr>
      <vt:lpstr>Decision making - theory</vt:lpstr>
      <vt:lpstr>How and why do people make decisions</vt:lpstr>
      <vt:lpstr>Military decisions - discussion</vt:lpstr>
      <vt:lpstr>Basic terms I</vt:lpstr>
      <vt:lpstr>Basic terms II</vt:lpstr>
      <vt:lpstr>PACED method</vt:lpstr>
      <vt:lpstr>PACED - P</vt:lpstr>
      <vt:lpstr>PACED - A</vt:lpstr>
      <vt:lpstr>PACED - C</vt:lpstr>
      <vt:lpstr>PACED - E</vt:lpstr>
      <vt:lpstr>PACED - D</vt:lpstr>
      <vt:lpstr>Processes of Decision Making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Decision making</dc:title>
  <dc:creator>Menšík Michal</dc:creator>
  <cp:lastModifiedBy>Menšík Michal</cp:lastModifiedBy>
  <cp:revision>43</cp:revision>
  <dcterms:created xsi:type="dcterms:W3CDTF">2021-06-10T07:11:34Z</dcterms:created>
  <dcterms:modified xsi:type="dcterms:W3CDTF">2022-03-07T12:57:33Z</dcterms:modified>
</cp:coreProperties>
</file>