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83" r:id="rId3"/>
    <p:sldId id="313" r:id="rId4"/>
    <p:sldId id="285" r:id="rId5"/>
    <p:sldId id="316" r:id="rId6"/>
    <p:sldId id="305" r:id="rId7"/>
    <p:sldId id="314" r:id="rId8"/>
  </p:sldIdLst>
  <p:sldSz cx="9144000" cy="6858000" type="screen4x3"/>
  <p:notesSz cx="9926638" cy="6797675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109" autoAdjust="0"/>
  </p:normalViewPr>
  <p:slideViewPr>
    <p:cSldViewPr>
      <p:cViewPr varScale="1">
        <p:scale>
          <a:sx n="121" d="100"/>
          <a:sy n="121" d="100"/>
        </p:scale>
        <p:origin x="96" y="96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AED31991-6AA5-46D7-BF00-1E7C9A3C8E5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86613E8-33CA-4AA0-8943-9158037D10E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76229F9-DE0B-4983-B249-4BB1FE605AF5}" type="datetimeFigureOut">
              <a:rPr lang="cs-CZ"/>
              <a:pPr>
                <a:defRPr/>
              </a:pPr>
              <a:t>03.03.2022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3A85524-0B6D-4B6C-99C4-1BE2CFEB472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ADD6763-F956-4A43-AE35-45A033FA958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671770B-2F5F-4594-9643-B32C0A2CC4BC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6C949353-C2BE-4EF2-B960-D35DA91B35C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745D286-CBC9-4A8D-A8E8-C3B6E39722C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3C53CE6-53CB-4A00-8361-DA4CD81DC3CF}" type="datetimeFigureOut">
              <a:rPr lang="cs-CZ"/>
              <a:pPr>
                <a:defRPr/>
              </a:pPr>
              <a:t>03.03.2022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70C42B8B-39AE-43C9-BA98-D8A5209126A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59203E92-152B-45E7-AF71-CC136D57E2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2262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AA13F42-8316-43DE-BF87-FEADD5C23D0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F1A3792-4375-4A86-A716-35A89F9526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A40B2E1-CFB7-41CE-9449-983609C19A4B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>
            <a:extLst>
              <a:ext uri="{FF2B5EF4-FFF2-40B4-BE49-F238E27FC236}">
                <a16:creationId xmlns:a16="http://schemas.microsoft.com/office/drawing/2014/main" id="{9C301067-454E-45A1-AA3F-D9D9367023B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7C0E6481-F357-4357-850A-614D9E9E14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Entrepreneurship</a:t>
            </a:r>
            <a:r>
              <a:rPr lang="en-US" dirty="0"/>
              <a:t> is the act of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being an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entrepreneur</a:t>
            </a:r>
            <a:r>
              <a:rPr lang="en-US" dirty="0"/>
              <a:t>, which can be defined as "one who undertakes innovations, finance and business acumen in an effort to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transform innovations into economic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goods</a:t>
            </a:r>
            <a:r>
              <a:rPr lang="en-US" dirty="0"/>
              <a:t>". This may result in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new organizations </a:t>
            </a:r>
            <a:r>
              <a:rPr lang="en-US" dirty="0"/>
              <a:t>or may be part of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revitalizing</a:t>
            </a:r>
            <a:r>
              <a:rPr lang="en-US" dirty="0"/>
              <a:t> mature organizations in response to a perceived opportunity. The most obvious form of entrepreneurship is that of starting new business (referred as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Start-Up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Company</a:t>
            </a:r>
            <a:r>
              <a:rPr lang="en-US" dirty="0"/>
              <a:t>); however, in recent years, the term has been extended to include </a:t>
            </a:r>
            <a:br>
              <a:rPr lang="en-US" dirty="0"/>
            </a:b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social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and political forms </a:t>
            </a:r>
            <a:r>
              <a:rPr lang="en-US" dirty="0"/>
              <a:t>of entrepreneurial activity. </a:t>
            </a:r>
            <a:endParaRPr lang="cs-CZ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32772" name="Zástupný symbol pro číslo snímku 3">
            <a:extLst>
              <a:ext uri="{FF2B5EF4-FFF2-40B4-BE49-F238E27FC236}">
                <a16:creationId xmlns:a16="http://schemas.microsoft.com/office/drawing/2014/main" id="{988C6392-B358-4E75-A1C6-762443EAC1D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5D891F3-4308-49D8-A266-0BA7FDFE671F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045221-A0AE-46AD-88D2-CA1361007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053CF18-55D4-4C67-9C39-2FEFC20D4E5E}" type="datetimeFigureOut">
              <a:rPr lang="en-US"/>
              <a:pPr>
                <a:defRPr/>
              </a:pPr>
              <a:t>3/3/2022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030837-8F02-4F4B-8A29-11E8717E9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6D0A59-57FC-4F63-A002-D76A21C88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60113D1-3369-4630-AC5A-2176D83392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1569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B9169-9B12-4081-A463-30C40E769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63DFACF-1907-4D67-8C51-261652BCD607}" type="datetimeFigureOut">
              <a:rPr lang="en-US"/>
              <a:pPr>
                <a:defRPr/>
              </a:pPr>
              <a:t>3/3/2022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96450E-2B0D-41AE-A2B2-1D8D9DD55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468E34-08A3-4376-91B4-152F186E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A54FF82-00C0-4E17-B122-FB330E1ADA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4032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68B0B0-03AA-4BE2-B75E-938F05364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DAC0317-D474-4D39-B4D7-4B0C35872C9B}" type="datetimeFigureOut">
              <a:rPr lang="en-US"/>
              <a:pPr>
                <a:defRPr/>
              </a:pPr>
              <a:t>3/3/2022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2B027B-A0ED-458B-816D-B2E755161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8D714-82E7-43C6-B476-880E21AD3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E2EF9FC-0F87-4E88-A501-AD8969B442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3312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>
            <a:lvl1pPr>
              <a:defRPr sz="3200" b="1">
                <a:solidFill>
                  <a:srgbClr val="D50202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D10202"/>
              </a:buClr>
              <a:buFont typeface="Wingdings" panose="05000000000000000000" pitchFamily="2" charset="2"/>
              <a:buChar char="v"/>
              <a:defRPr sz="2400"/>
            </a:lvl1pPr>
            <a:lvl2pPr marL="800100" indent="-342900">
              <a:buClr>
                <a:srgbClr val="D10202"/>
              </a:buClr>
              <a:buFont typeface="Arial" panose="020B0604020202020204" pitchFamily="34" charset="0"/>
              <a:buChar char="•"/>
              <a:defRPr sz="2400"/>
            </a:lvl2pPr>
            <a:lvl3pPr>
              <a:defRPr sz="2000"/>
            </a:lvl3pPr>
            <a:lvl5pPr>
              <a:defRPr sz="1800"/>
            </a:lvl5pPr>
          </a:lstStyle>
          <a:p>
            <a:pPr lvl="0"/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text </a:t>
            </a:r>
            <a:r>
              <a:rPr lang="cs-CZ" dirty="0" err="1"/>
              <a:t>styles</a:t>
            </a:r>
            <a:endParaRPr lang="cs-CZ" dirty="0"/>
          </a:p>
          <a:p>
            <a:pPr lvl="1"/>
            <a:r>
              <a:rPr lang="cs-CZ" dirty="0"/>
              <a:t>Second </a:t>
            </a:r>
            <a:r>
              <a:rPr lang="cs-CZ" dirty="0" err="1"/>
              <a:t>level</a:t>
            </a:r>
            <a:endParaRPr lang="cs-CZ" dirty="0"/>
          </a:p>
          <a:p>
            <a:pPr lvl="2"/>
            <a:r>
              <a:rPr lang="cs-CZ" dirty="0" err="1"/>
              <a:t>Third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3"/>
            <a:r>
              <a:rPr lang="cs-CZ" dirty="0" err="1"/>
              <a:t>Fourth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4"/>
            <a:r>
              <a:rPr lang="cs-CZ" dirty="0" err="1"/>
              <a:t>Fifth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4B1AEA-BA2B-4061-81D1-E59850E51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03E520D-2C93-46A9-BB5E-77CEB2FBB7AA}" type="datetimeFigureOut">
              <a:rPr lang="en-US"/>
              <a:pPr>
                <a:defRPr/>
              </a:pPr>
              <a:t>3/3/2022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B2DD75-5E8D-486A-80E1-7C6D5B2BD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671511-6FD3-42A1-92CF-16648B1BE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A93E9C5-A0A9-4314-85E0-4B54609702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7232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617FB2-FA97-49D7-861A-518876285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8ADFED3-D565-43CA-8D0C-DFF275380848}" type="datetimeFigureOut">
              <a:rPr lang="en-US"/>
              <a:pPr>
                <a:defRPr/>
              </a:pPr>
              <a:t>3/3/2022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A4D8E-B5D5-4E87-AC67-0097FC998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D76745-E0AD-40E6-848A-15423E591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57D498E-EC8D-46D3-B626-5DEF58862F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4825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61F92E-2D49-456E-847E-9C7B409F9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EC25E47-64E6-41A3-BDEF-ABCC65A69B19}" type="datetimeFigureOut">
              <a:rPr lang="en-US"/>
              <a:pPr>
                <a:defRPr/>
              </a:pPr>
              <a:t>3/3/2022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162956-794E-4AF6-B218-7C57D5C72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3D2BE7-8D2D-4083-88AD-A46738B68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1267A99-ADD2-4551-B7C4-F199D40779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961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F534E2-EEEC-4BAF-B702-70706417C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D19365A-A45E-4FF9-AE20-AB9A59817328}" type="datetimeFigureOut">
              <a:rPr lang="en-US"/>
              <a:pPr>
                <a:defRPr/>
              </a:pPr>
              <a:t>3/3/2022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1344F2-3F7B-4BA9-9008-D12A46F08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435A81-C82A-417E-8FDB-6464EA20A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5588CF8-E2E3-4669-820D-38A7260F82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5442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DEC2BE-E396-4DB3-B0A8-1A31FE4C3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725D160-7135-47AB-BB6E-E7765060824F}" type="datetimeFigureOut">
              <a:rPr lang="en-US"/>
              <a:pPr>
                <a:defRPr/>
              </a:pPr>
              <a:t>3/3/2022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0EE437-197F-4363-9057-3DBB6C875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F1C8B4-C876-4C0A-A30B-D9267A59F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6D7A5F1-12CC-4B5E-B003-21B605C0BB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3577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EC2BF3-EFCA-4273-9EC4-8F42445C9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925F18C-B9C1-45AA-B63D-69C94174EBDB}" type="datetimeFigureOut">
              <a:rPr lang="en-US"/>
              <a:pPr>
                <a:defRPr/>
              </a:pPr>
              <a:t>3/3/2022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194796-799D-4DEA-95B4-8017F809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51545D-5D15-4E37-A00F-1AC067A24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4563170-F363-44D9-8804-633AC6FE24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2832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F595DA-62EC-451A-80FA-6DF6D7190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0F05261-DA47-41FA-9455-7DAE2B98D9DE}" type="datetimeFigureOut">
              <a:rPr lang="en-US"/>
              <a:pPr>
                <a:defRPr/>
              </a:pPr>
              <a:t>3/3/2022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17E534-2196-4427-9C48-3D7B00429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F50568-28C5-424D-9893-3BC71B64E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B4BFF07-A3F4-440E-A9EE-E4E896B2AE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3282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0C18C2-3F06-41D6-A6C7-28ED62AC0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C0B9F55-5826-44FA-851B-2006D6756951}" type="datetimeFigureOut">
              <a:rPr lang="en-US"/>
              <a:pPr>
                <a:defRPr/>
              </a:pPr>
              <a:t>3/3/2022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AE9215-4092-4379-9EFF-4935E39C0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C5A5A4-0790-41BD-88BC-27F35B13D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DC1F249-B678-4263-88A0-150DD2A603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2867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9FEFCE11-689D-4AA1-96DA-D3980DCD313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Click to edit Master title style</a:t>
            </a:r>
            <a:endParaRPr lang="en-US" altLang="cs-CZ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B9EDEBE4-541A-435E-B59C-6F3D73599D4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Click to edit Master text styles</a:t>
            </a:r>
          </a:p>
          <a:p>
            <a:pPr lvl="1"/>
            <a:r>
              <a:rPr lang="cs-CZ" altLang="cs-CZ"/>
              <a:t>Second level</a:t>
            </a:r>
          </a:p>
          <a:p>
            <a:pPr lvl="2"/>
            <a:r>
              <a:rPr lang="cs-CZ" altLang="cs-CZ"/>
              <a:t>Third level</a:t>
            </a:r>
          </a:p>
          <a:p>
            <a:pPr lvl="3"/>
            <a:r>
              <a:rPr lang="cs-CZ" altLang="cs-CZ"/>
              <a:t>Fourth level</a:t>
            </a:r>
          </a:p>
          <a:p>
            <a:pPr lvl="4"/>
            <a:r>
              <a:rPr lang="cs-CZ" altLang="cs-CZ"/>
              <a:t>Fifth level</a:t>
            </a:r>
            <a:endParaRPr lang="en-US" alt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255AA7-2C8A-4F48-9013-4ED3650CA5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572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D2C6EA08-BFBF-4073-8641-392CDC585935}" type="datetimeFigureOut">
              <a:rPr lang="en-US"/>
              <a:pPr>
                <a:defRPr/>
              </a:pPr>
              <a:t>3/3/2022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55D22D-0F7C-4D5D-824E-C0AD2667F7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572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C436A-6A12-42E0-8B35-1B6AFD7000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457200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AFDD33E-13F0-40C0-8D65-F9A8424D50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0" r:id="rId1"/>
    <p:sldLayoutId id="2147484301" r:id="rId2"/>
    <p:sldLayoutId id="2147484302" r:id="rId3"/>
    <p:sldLayoutId id="2147484303" r:id="rId4"/>
    <p:sldLayoutId id="2147484304" r:id="rId5"/>
    <p:sldLayoutId id="2147484305" r:id="rId6"/>
    <p:sldLayoutId id="2147484306" r:id="rId7"/>
    <p:sldLayoutId id="2147484307" r:id="rId8"/>
    <p:sldLayoutId id="2147484308" r:id="rId9"/>
    <p:sldLayoutId id="2147484309" r:id="rId10"/>
    <p:sldLayoutId id="2147484310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mailto:adam.pawliczek@mvso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DAB8D3-02C3-4F93-9710-AE57F98629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549275"/>
            <a:ext cx="9144000" cy="25495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cap="all" dirty="0"/>
              <a:t>Business planning </a:t>
            </a:r>
            <a:br>
              <a:rPr lang="en-US" b="1" cap="all" dirty="0"/>
            </a:br>
            <a:r>
              <a:rPr lang="en-US" b="1" cap="all" dirty="0"/>
              <a:t>(Writing the Business plan</a:t>
            </a:r>
            <a:r>
              <a:rPr lang="cs-CZ" b="1" cap="all" dirty="0"/>
              <a:t>)</a:t>
            </a:r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91CD171-298B-4486-BAE3-767AE77F99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288" y="4365625"/>
            <a:ext cx="8424862" cy="23288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b="1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chemeClr val="tx1"/>
                </a:solidFill>
              </a:rPr>
              <a:t>Doc. Ing. Adam Pawliczek, Ph.D.</a:t>
            </a:r>
            <a:br>
              <a:rPr lang="en-US" b="1" dirty="0"/>
            </a:br>
            <a:endParaRPr lang="en-US" b="1" dirty="0"/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  <p:pic>
        <p:nvPicPr>
          <p:cNvPr id="27652" name="Picture 5">
            <a:extLst>
              <a:ext uri="{FF2B5EF4-FFF2-40B4-BE49-F238E27FC236}">
                <a16:creationId xmlns:a16="http://schemas.microsoft.com/office/drawing/2014/main" id="{82FB9FFF-DA4C-4A06-8FEA-41E3F2DDAA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2936875"/>
            <a:ext cx="1152525" cy="106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3" name="Picture 8">
            <a:extLst>
              <a:ext uri="{FF2B5EF4-FFF2-40B4-BE49-F238E27FC236}">
                <a16:creationId xmlns:a16="http://schemas.microsoft.com/office/drawing/2014/main" id="{662A3EB8-6966-4F95-A010-AC2EB3629A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6963" y="2936875"/>
            <a:ext cx="1158875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4" name="Picture 9">
            <a:extLst>
              <a:ext uri="{FF2B5EF4-FFF2-40B4-BE49-F238E27FC236}">
                <a16:creationId xmlns:a16="http://schemas.microsoft.com/office/drawing/2014/main" id="{24A68211-C0E9-45D9-8E25-1258A27886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9888" y="2967038"/>
            <a:ext cx="1173162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5" name="Picture 10">
            <a:extLst>
              <a:ext uri="{FF2B5EF4-FFF2-40B4-BE49-F238E27FC236}">
                <a16:creationId xmlns:a16="http://schemas.microsoft.com/office/drawing/2014/main" id="{A3CF9DAA-EC4A-44A8-8D7F-DE875CBA37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25" y="3368675"/>
            <a:ext cx="144780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6" name="Picture 9">
            <a:extLst>
              <a:ext uri="{FF2B5EF4-FFF2-40B4-BE49-F238E27FC236}">
                <a16:creationId xmlns:a16="http://schemas.microsoft.com/office/drawing/2014/main" id="{4818CC78-860D-40E6-9839-B4D82E227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7838" y="3644900"/>
            <a:ext cx="1179512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dnadpis 2">
            <a:extLst>
              <a:ext uri="{FF2B5EF4-FFF2-40B4-BE49-F238E27FC236}">
                <a16:creationId xmlns:a16="http://schemas.microsoft.com/office/drawing/2014/main" id="{E4665DFF-5B3F-47A1-BFCB-DB24D1EE0B08}"/>
              </a:ext>
            </a:extLst>
          </p:cNvPr>
          <p:cNvSpPr txBox="1">
            <a:spLocks/>
          </p:cNvSpPr>
          <p:nvPr/>
        </p:nvSpPr>
        <p:spPr bwMode="auto">
          <a:xfrm>
            <a:off x="179388" y="981075"/>
            <a:ext cx="8964612" cy="587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just">
              <a:spcBef>
                <a:spcPct val="20000"/>
              </a:spcBef>
              <a:buFont typeface="Arial" charset="0"/>
              <a:buNone/>
              <a:defRPr/>
            </a:pPr>
            <a:r>
              <a:rPr lang="en-US" sz="2800" dirty="0">
                <a:latin typeface="Arial" charset="0"/>
                <a:cs typeface="Arial" charset="0"/>
              </a:rPr>
              <a:t>A </a:t>
            </a:r>
            <a:r>
              <a:rPr lang="en-US" sz="2800" b="1" dirty="0">
                <a:latin typeface="Arial" charset="0"/>
                <a:cs typeface="Arial" charset="0"/>
              </a:rPr>
              <a:t>business plan</a:t>
            </a:r>
            <a:r>
              <a:rPr lang="en-US" sz="2800" dirty="0">
                <a:latin typeface="Arial" charset="0"/>
                <a:cs typeface="Arial" charset="0"/>
              </a:rPr>
              <a:t> is a formal statement of:</a:t>
            </a:r>
            <a:endParaRPr lang="cs-CZ" sz="2800" dirty="0">
              <a:latin typeface="Arial" charset="0"/>
              <a:cs typeface="Arial" charset="0"/>
            </a:endParaRPr>
          </a:p>
          <a:p>
            <a:pPr algn="just">
              <a:spcBef>
                <a:spcPct val="20000"/>
              </a:spcBef>
              <a:buFont typeface="Arial" charset="0"/>
              <a:buNone/>
              <a:defRPr/>
            </a:pPr>
            <a:endParaRPr lang="en-US" sz="2800" dirty="0">
              <a:latin typeface="Arial" charset="0"/>
              <a:cs typeface="Arial" charset="0"/>
            </a:endParaRPr>
          </a:p>
          <a:p>
            <a:pPr marL="457200" indent="-457200" algn="just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latin typeface="Arial" charset="0"/>
                <a:cs typeface="Arial" charset="0"/>
              </a:rPr>
              <a:t>a set of </a:t>
            </a:r>
            <a:r>
              <a:rPr lang="en-US" sz="2800" b="1" dirty="0">
                <a:solidFill>
                  <a:srgbClr val="D50202"/>
                </a:solidFill>
                <a:latin typeface="+mj-lt"/>
                <a:ea typeface="+mj-ea"/>
                <a:cs typeface="+mj-cs"/>
              </a:rPr>
              <a:t>business goals</a:t>
            </a:r>
            <a:r>
              <a:rPr lang="en-US" sz="2800" dirty="0">
                <a:latin typeface="Arial" charset="0"/>
                <a:cs typeface="Arial" charset="0"/>
              </a:rPr>
              <a:t>,</a:t>
            </a:r>
          </a:p>
          <a:p>
            <a:pPr marL="457200" indent="-457200" algn="just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latin typeface="Arial" charset="0"/>
                <a:cs typeface="Arial" charset="0"/>
              </a:rPr>
              <a:t>the </a:t>
            </a:r>
            <a:r>
              <a:rPr lang="en-US" sz="2800" b="1" dirty="0">
                <a:solidFill>
                  <a:srgbClr val="D50202"/>
                </a:solidFill>
                <a:latin typeface="+mj-lt"/>
                <a:ea typeface="+mj-ea"/>
                <a:cs typeface="+mj-cs"/>
              </a:rPr>
              <a:t>reasons</a:t>
            </a:r>
            <a:r>
              <a:rPr lang="en-US" sz="2800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800" dirty="0">
                <a:latin typeface="Arial" charset="0"/>
                <a:cs typeface="Arial" charset="0"/>
              </a:rPr>
              <a:t>why they are believed </a:t>
            </a:r>
            <a:r>
              <a:rPr lang="en-US" sz="2800" b="1" dirty="0">
                <a:solidFill>
                  <a:srgbClr val="D50202"/>
                </a:solidFill>
                <a:latin typeface="+mj-lt"/>
                <a:ea typeface="+mj-ea"/>
                <a:cs typeface="+mj-cs"/>
              </a:rPr>
              <a:t>attainable</a:t>
            </a:r>
            <a:r>
              <a:rPr lang="en-US" sz="2800" dirty="0">
                <a:latin typeface="Arial" charset="0"/>
                <a:cs typeface="Arial" charset="0"/>
              </a:rPr>
              <a:t>, </a:t>
            </a:r>
            <a:r>
              <a:rPr lang="cs-CZ" sz="2800" dirty="0">
                <a:latin typeface="Arial" charset="0"/>
                <a:cs typeface="Arial" charset="0"/>
              </a:rPr>
              <a:t>(</a:t>
            </a:r>
            <a:r>
              <a:rPr lang="cs-CZ" sz="2800" dirty="0" err="1">
                <a:latin typeface="Arial" charset="0"/>
                <a:cs typeface="Arial" charset="0"/>
              </a:rPr>
              <a:t>fasibility</a:t>
            </a:r>
            <a:r>
              <a:rPr lang="cs-CZ" sz="2800" dirty="0">
                <a:latin typeface="Arial" charset="0"/>
                <a:cs typeface="Arial" charset="0"/>
              </a:rPr>
              <a:t>) </a:t>
            </a:r>
            <a:r>
              <a:rPr lang="en-US" sz="2800" dirty="0">
                <a:latin typeface="Arial" charset="0"/>
                <a:cs typeface="Arial" charset="0"/>
              </a:rPr>
              <a:t>and</a:t>
            </a:r>
          </a:p>
          <a:p>
            <a:pPr marL="457200" indent="-457200" algn="just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latin typeface="Arial" charset="0"/>
                <a:cs typeface="Arial" charset="0"/>
              </a:rPr>
              <a:t>the </a:t>
            </a:r>
            <a:r>
              <a:rPr lang="en-US" sz="2800" b="1" dirty="0">
                <a:solidFill>
                  <a:srgbClr val="D50202"/>
                </a:solidFill>
                <a:latin typeface="+mj-lt"/>
                <a:ea typeface="+mj-ea"/>
                <a:cs typeface="+mj-cs"/>
              </a:rPr>
              <a:t>plan for reaching </a:t>
            </a:r>
            <a:r>
              <a:rPr lang="en-US" sz="2800" dirty="0">
                <a:latin typeface="Arial" charset="0"/>
                <a:cs typeface="Arial" charset="0"/>
              </a:rPr>
              <a:t>those goals. </a:t>
            </a:r>
          </a:p>
          <a:p>
            <a:pPr algn="just">
              <a:spcBef>
                <a:spcPct val="20000"/>
              </a:spcBef>
              <a:buFont typeface="Arial" charset="0"/>
              <a:buNone/>
              <a:defRPr/>
            </a:pPr>
            <a:endParaRPr lang="en-US" sz="2800" dirty="0">
              <a:latin typeface="Arial" charset="0"/>
              <a:cs typeface="Arial" charset="0"/>
            </a:endParaRPr>
          </a:p>
          <a:p>
            <a:pPr algn="just">
              <a:spcBef>
                <a:spcPct val="20000"/>
              </a:spcBef>
              <a:buFont typeface="Arial" charset="0"/>
              <a:buNone/>
              <a:defRPr/>
            </a:pPr>
            <a:r>
              <a:rPr lang="en-US" sz="2800" dirty="0">
                <a:latin typeface="Arial" charset="0"/>
                <a:cs typeface="Arial" charset="0"/>
              </a:rPr>
              <a:t>It should also contain </a:t>
            </a:r>
            <a:r>
              <a:rPr lang="en-US" sz="2800" b="1" dirty="0">
                <a:solidFill>
                  <a:srgbClr val="D50202"/>
                </a:solidFill>
                <a:latin typeface="+mj-lt"/>
                <a:ea typeface="+mj-ea"/>
                <a:cs typeface="+mj-cs"/>
              </a:rPr>
              <a:t>background information </a:t>
            </a:r>
            <a:r>
              <a:rPr lang="en-US" sz="2800" dirty="0">
                <a:latin typeface="Arial" charset="0"/>
                <a:cs typeface="Arial" charset="0"/>
              </a:rPr>
              <a:t>about the organization and team attempting to reach those goals.</a:t>
            </a:r>
            <a:endParaRPr lang="en-US" sz="2800" dirty="0">
              <a:latin typeface="+mn-lt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>
            <a:extLst>
              <a:ext uri="{FF2B5EF4-FFF2-40B4-BE49-F238E27FC236}">
                <a16:creationId xmlns:a16="http://schemas.microsoft.com/office/drawing/2014/main" id="{9C4EA860-27CD-488A-A549-D684D6786C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25" y="260350"/>
            <a:ext cx="9144000" cy="936625"/>
          </a:xfrm>
        </p:spPr>
        <p:txBody>
          <a:bodyPr/>
          <a:lstStyle/>
          <a:p>
            <a:pPr eaLnBrk="1" hangingPunct="1"/>
            <a:r>
              <a:rPr lang="en-US" altLang="cs-CZ" sz="3200" b="1"/>
              <a:t>Basic Business Plan Characteristics</a:t>
            </a:r>
            <a:endParaRPr lang="en-US" altLang="cs-CZ" sz="3200"/>
          </a:p>
        </p:txBody>
      </p:sp>
      <p:sp>
        <p:nvSpPr>
          <p:cNvPr id="33795" name="Podnadpis 2">
            <a:extLst>
              <a:ext uri="{FF2B5EF4-FFF2-40B4-BE49-F238E27FC236}">
                <a16:creationId xmlns:a16="http://schemas.microsoft.com/office/drawing/2014/main" id="{759CAFD5-5957-45C0-8BF4-656DC71015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950" y="1052513"/>
            <a:ext cx="8928100" cy="5400675"/>
          </a:xfrm>
        </p:spPr>
        <p:txBody>
          <a:bodyPr/>
          <a:lstStyle/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altLang="cs-CZ" sz="2800">
                <a:solidFill>
                  <a:schemeClr val="tx1"/>
                </a:solidFill>
              </a:rPr>
              <a:t>Project Phases</a:t>
            </a:r>
          </a:p>
          <a:p>
            <a:pPr marL="814388" lvl="1" indent="-357188" algn="l">
              <a:buFont typeface="Arial" panose="020B0604020202020204" pitchFamily="34" charset="0"/>
              <a:buChar char="•"/>
            </a:pPr>
            <a:r>
              <a:rPr lang="en-US" altLang="cs-CZ" sz="2400">
                <a:solidFill>
                  <a:schemeClr val="tx1"/>
                </a:solidFill>
              </a:rPr>
              <a:t>Preparatory – Investment – Realization – Sustainability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altLang="cs-CZ" sz="2800">
                <a:solidFill>
                  <a:schemeClr val="tx1"/>
                </a:solidFill>
              </a:rPr>
              <a:t>Project Types</a:t>
            </a:r>
          </a:p>
          <a:p>
            <a:pPr marL="814388" lvl="1" indent="-357188" algn="l">
              <a:buFont typeface="Arial" panose="020B0604020202020204" pitchFamily="34" charset="0"/>
              <a:buChar char="•"/>
            </a:pPr>
            <a:r>
              <a:rPr lang="en-US" altLang="cs-CZ" sz="2400">
                <a:solidFill>
                  <a:schemeClr val="tx1"/>
                </a:solidFill>
              </a:rPr>
              <a:t>„Soft“ (</a:t>
            </a:r>
            <a:r>
              <a:rPr lang="cs-CZ" altLang="cs-CZ" sz="2400">
                <a:solidFill>
                  <a:schemeClr val="tx1"/>
                </a:solidFill>
              </a:rPr>
              <a:t>e.</a:t>
            </a:r>
            <a:r>
              <a:rPr lang="en-US" altLang="cs-CZ" sz="2400">
                <a:solidFill>
                  <a:schemeClr val="tx1"/>
                </a:solidFill>
              </a:rPr>
              <a:t>g. Educational) vs. Investment Projects</a:t>
            </a:r>
            <a:endParaRPr lang="cs-CZ" altLang="cs-CZ" sz="2400">
              <a:solidFill>
                <a:schemeClr val="tx1"/>
              </a:solidFill>
            </a:endParaRPr>
          </a:p>
          <a:p>
            <a:pPr marL="814388" lvl="1" indent="-357188" algn="l">
              <a:buFont typeface="Arial" panose="020B0604020202020204" pitchFamily="34" charset="0"/>
              <a:buChar char="•"/>
            </a:pPr>
            <a:r>
              <a:rPr lang="en-US" altLang="cs-CZ" sz="2400">
                <a:solidFill>
                  <a:schemeClr val="tx1"/>
                </a:solidFill>
              </a:rPr>
              <a:t>Production vs. Services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cs-CZ" altLang="cs-CZ" sz="280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altLang="cs-CZ" sz="2800">
                <a:solidFill>
                  <a:schemeClr val="tx1"/>
                </a:solidFill>
              </a:rPr>
              <a:t>Business Plan Function</a:t>
            </a:r>
          </a:p>
          <a:p>
            <a:pPr marL="814388" lvl="1" indent="-357188" algn="l">
              <a:buFont typeface="Arial" panose="020B0604020202020204" pitchFamily="34" charset="0"/>
              <a:buChar char="•"/>
            </a:pPr>
            <a:r>
              <a:rPr lang="en-US" altLang="cs-CZ" sz="2400">
                <a:solidFill>
                  <a:schemeClr val="tx1"/>
                </a:solidFill>
              </a:rPr>
              <a:t>Inner vs. Outer</a:t>
            </a:r>
          </a:p>
          <a:p>
            <a:pPr marL="814388" lvl="1" indent="-357188" algn="l">
              <a:buFont typeface="Arial" panose="020B0604020202020204" pitchFamily="34" charset="0"/>
              <a:buChar char="•"/>
            </a:pPr>
            <a:r>
              <a:rPr lang="en-US" altLang="cs-CZ" sz="2400">
                <a:solidFill>
                  <a:schemeClr val="tx1"/>
                </a:solidFill>
              </a:rPr>
              <a:t>Stakeholders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altLang="cs-CZ" sz="2800">
                <a:solidFill>
                  <a:schemeClr val="tx1"/>
                </a:solidFill>
              </a:rPr>
              <a:t>Business Plan Codification</a:t>
            </a:r>
          </a:p>
          <a:p>
            <a:pPr marL="814388" lvl="1" indent="-357188" algn="l">
              <a:buFont typeface="Arial" panose="020B0604020202020204" pitchFamily="34" charset="0"/>
              <a:buChar char="•"/>
            </a:pPr>
            <a:r>
              <a:rPr lang="en-US" altLang="cs-CZ" sz="2400">
                <a:solidFill>
                  <a:schemeClr val="tx1"/>
                </a:solidFill>
              </a:rPr>
              <a:t>Non written (tacit) – Written Concise – Written Detailed</a:t>
            </a:r>
          </a:p>
        </p:txBody>
      </p:sp>
      <p:sp>
        <p:nvSpPr>
          <p:cNvPr id="33796" name="TextovéPole 1">
            <a:extLst>
              <a:ext uri="{FF2B5EF4-FFF2-40B4-BE49-F238E27FC236}">
                <a16:creationId xmlns:a16="http://schemas.microsoft.com/office/drawing/2014/main" id="{172524F0-C255-454C-BFE3-D8CD6D5E31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3284538"/>
            <a:ext cx="30956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400">
                <a:latin typeface="Arial" panose="020B0604020202020204" pitchFamily="34" charset="0"/>
              </a:rPr>
              <a:t>Hard knowledge vs. </a:t>
            </a:r>
            <a:br>
              <a:rPr lang="cs-CZ" altLang="cs-CZ" sz="2400">
                <a:latin typeface="Arial" panose="020B0604020202020204" pitchFamily="34" charset="0"/>
              </a:rPr>
            </a:br>
            <a:r>
              <a:rPr lang="en-US" altLang="cs-CZ" sz="2400">
                <a:latin typeface="Arial" panose="020B0604020202020204" pitchFamily="34" charset="0"/>
              </a:rPr>
              <a:t>Soft knowledge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>
            <a:extLst>
              <a:ext uri="{FF2B5EF4-FFF2-40B4-BE49-F238E27FC236}">
                <a16:creationId xmlns:a16="http://schemas.microsoft.com/office/drawing/2014/main" id="{9F182719-37A3-43F0-8CE2-766DB217EF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31788"/>
            <a:ext cx="9144000" cy="936625"/>
          </a:xfrm>
        </p:spPr>
        <p:txBody>
          <a:bodyPr/>
          <a:lstStyle/>
          <a:p>
            <a:pPr eaLnBrk="1" hangingPunct="1"/>
            <a:r>
              <a:rPr lang="en-US" altLang="cs-CZ" sz="3200" b="1">
                <a:solidFill>
                  <a:srgbClr val="D50202"/>
                </a:solidFill>
              </a:rPr>
              <a:t>Business Plan Vertical</a:t>
            </a:r>
            <a:r>
              <a:rPr lang="cs-CZ" altLang="cs-CZ" sz="3200" b="1">
                <a:solidFill>
                  <a:srgbClr val="D50202"/>
                </a:solidFill>
              </a:rPr>
              <a:t> </a:t>
            </a:r>
            <a:r>
              <a:rPr lang="en-US" altLang="cs-CZ" sz="3200" b="1">
                <a:solidFill>
                  <a:srgbClr val="D50202"/>
                </a:solidFill>
              </a:rPr>
              <a:t>Levels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D33E353-04A9-472C-9341-64D1CF73A7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388" y="1268413"/>
            <a:ext cx="8424862" cy="5192712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Good business plan must be thoroughly considered in next three vertical levels,</a:t>
            </a:r>
            <a:endParaRPr lang="cs-CZ" sz="1800" dirty="0">
              <a:solidFill>
                <a:schemeClr val="accent2">
                  <a:lumMod val="75000"/>
                </a:schemeClr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touching each part of business plan: </a:t>
            </a:r>
          </a:p>
          <a:p>
            <a:pPr algn="l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sz="18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Don’t forget you are a </a:t>
            </a:r>
            <a:r>
              <a:rPr lang="en-US" sz="2400" u="sng" dirty="0">
                <a:solidFill>
                  <a:schemeClr val="accent2">
                    <a:lumMod val="75000"/>
                  </a:schemeClr>
                </a:solidFill>
              </a:rPr>
              <a:t>team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 and your potential </a:t>
            </a:r>
            <a:r>
              <a:rPr lang="cs-CZ" sz="2400" dirty="0">
                <a:solidFill>
                  <a:schemeClr val="accent2">
                    <a:lumMod val="75000"/>
                  </a:schemeClr>
                </a:solidFill>
              </a:rPr>
              <a:t>in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 synergy.</a:t>
            </a:r>
            <a:endParaRPr lang="cs-CZ" sz="24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Remember dynamics of business plan (continuous improvement)</a:t>
            </a:r>
            <a:r>
              <a:rPr lang="cs-CZ" sz="2400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en-US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A96B6F8C-8696-42FB-AA19-C5DB8661E5A4}"/>
              </a:ext>
            </a:extLst>
          </p:cNvPr>
          <p:cNvGraphicFramePr>
            <a:graphicFrameLocks noGrp="1"/>
          </p:cNvGraphicFramePr>
          <p:nvPr/>
        </p:nvGraphicFramePr>
        <p:xfrm>
          <a:off x="971550" y="2205038"/>
          <a:ext cx="7129462" cy="1671637"/>
        </p:xfrm>
        <a:graphic>
          <a:graphicData uri="http://schemas.openxmlformats.org/drawingml/2006/table">
            <a:tbl>
              <a:tblPr/>
              <a:tblGrid>
                <a:gridCol w="2376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7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5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7949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Analytical </a:t>
                      </a:r>
                      <a:r>
                        <a:rPr kumimoji="0" lang="en-US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study of realistic premises</a:t>
                      </a:r>
                      <a:endParaRPr kumimoji="0" lang="cs-CZ" alt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(</a:t>
                      </a: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inner, outer</a:t>
                      </a: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)</a:t>
                      </a:r>
                      <a:endParaRPr kumimoji="0" lang="en-US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49" marR="91449" marT="45695" marB="45695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Enterprises’ invention</a:t>
                      </a: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and </a:t>
                      </a:r>
                      <a:r>
                        <a:rPr kumimoji="0" lang="en-US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added value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49" marR="91449" marT="45695" marB="45695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Expected </a:t>
                      </a: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and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attained</a:t>
                      </a: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goals</a:t>
                      </a:r>
                      <a:endParaRPr kumimoji="0" lang="cs-CZ" alt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(</a:t>
                      </a: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inner, outer</a:t>
                      </a: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)</a:t>
                      </a:r>
                      <a:endParaRPr kumimoji="0" lang="en-US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49" marR="91449" marT="45695" marB="45695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2138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</a:t>
                      </a:r>
                      <a:r>
                        <a:rPr kumimoji="0" lang="en-US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Competitive Advantage</a:t>
                      </a:r>
                    </a:p>
                  </a:txBody>
                  <a:tcPr marL="91449" marR="91449" marT="45695" marB="45695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81C9A304-C383-458F-88F4-C70F48AE34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60350"/>
            <a:ext cx="9144000" cy="936625"/>
          </a:xfrm>
        </p:spPr>
        <p:txBody>
          <a:bodyPr/>
          <a:lstStyle/>
          <a:p>
            <a:pPr eaLnBrk="1" hangingPunct="1"/>
            <a:r>
              <a:rPr lang="en-US" altLang="cs-CZ" sz="2800" b="1">
                <a:solidFill>
                  <a:srgbClr val="D50202"/>
                </a:solidFill>
              </a:rPr>
              <a:t>Business Plan Outline</a:t>
            </a:r>
            <a:r>
              <a:rPr lang="cs-CZ" altLang="cs-CZ" sz="2800" b="1">
                <a:solidFill>
                  <a:srgbClr val="D50202"/>
                </a:solidFill>
              </a:rPr>
              <a:t> - </a:t>
            </a:r>
            <a:r>
              <a:rPr lang="en-US" altLang="cs-CZ" sz="2800" b="1">
                <a:solidFill>
                  <a:srgbClr val="D50202"/>
                </a:solidFill>
              </a:rPr>
              <a:t>Example</a:t>
            </a:r>
            <a:endParaRPr lang="cs-CZ" altLang="cs-CZ" sz="2800" b="1">
              <a:solidFill>
                <a:srgbClr val="D50202"/>
              </a:solidFill>
            </a:endParaRPr>
          </a:p>
        </p:txBody>
      </p:sp>
      <p:sp>
        <p:nvSpPr>
          <p:cNvPr id="35843" name="Podnadpis 2">
            <a:extLst>
              <a:ext uri="{FF2B5EF4-FFF2-40B4-BE49-F238E27FC236}">
                <a16:creationId xmlns:a16="http://schemas.microsoft.com/office/drawing/2014/main" id="{3AA0A31D-F4CF-4022-A2CE-3A8BCC1910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950" y="836613"/>
            <a:ext cx="8928100" cy="5616575"/>
          </a:xfrm>
        </p:spPr>
        <p:txBody>
          <a:bodyPr/>
          <a:lstStyle/>
          <a:p>
            <a:pPr marL="357188" indent="-357188" algn="just" eaLnBrk="1" hangingPunct="1">
              <a:buFont typeface="Arial" panose="020B0604020202020204" pitchFamily="34" charset="0"/>
              <a:buAutoNum type="arabicPeriod"/>
            </a:pPr>
            <a:r>
              <a:rPr lang="en-US" altLang="cs-CZ" sz="1600" u="sng" dirty="0">
                <a:solidFill>
                  <a:srgbClr val="C00000"/>
                </a:solidFill>
              </a:rPr>
              <a:t>Executive Summary</a:t>
            </a:r>
            <a:r>
              <a:rPr lang="cs-CZ" altLang="cs-CZ" sz="1600" u="sng" dirty="0">
                <a:solidFill>
                  <a:srgbClr val="C00000"/>
                </a:solidFill>
              </a:rPr>
              <a:t>: </a:t>
            </a:r>
            <a:r>
              <a:rPr lang="en-US" altLang="cs-CZ" sz="1600" dirty="0">
                <a:solidFill>
                  <a:schemeClr val="tx1"/>
                </a:solidFill>
              </a:rPr>
              <a:t>Introduction and Summary, What is Power Source of the Project? Competitive Advantages, Potential of Business Success, Financial Challenge for Investors.</a:t>
            </a:r>
          </a:p>
          <a:p>
            <a:pPr marL="357188" indent="-357188" algn="just" eaLnBrk="1" hangingPunct="1">
              <a:buFont typeface="Arial" panose="020B0604020202020204" pitchFamily="34" charset="0"/>
              <a:buAutoNum type="arabicPeriod"/>
            </a:pPr>
            <a:r>
              <a:rPr lang="en-US" altLang="cs-CZ" sz="1600" u="sng" dirty="0">
                <a:solidFill>
                  <a:srgbClr val="C00000"/>
                </a:solidFill>
              </a:rPr>
              <a:t>Project and Company Description</a:t>
            </a:r>
            <a:r>
              <a:rPr lang="cs-CZ" altLang="cs-CZ" sz="1600" u="sng" dirty="0">
                <a:solidFill>
                  <a:srgbClr val="C00000"/>
                </a:solidFill>
              </a:rPr>
              <a:t>: </a:t>
            </a:r>
            <a:r>
              <a:rPr lang="en-US" altLang="cs-CZ" sz="1600" dirty="0">
                <a:solidFill>
                  <a:schemeClr val="tx1"/>
                </a:solidFill>
              </a:rPr>
              <a:t>Characteristics of Proposer, Company Legal Status, Work Team, Organization and Management, Product Description, Contribution and Profitability,  Recent</a:t>
            </a:r>
            <a:r>
              <a:rPr lang="cs-CZ" altLang="cs-CZ" sz="1600" dirty="0">
                <a:solidFill>
                  <a:schemeClr val="tx1"/>
                </a:solidFill>
              </a:rPr>
              <a:t> </a:t>
            </a:r>
            <a:r>
              <a:rPr lang="en-US" altLang="cs-CZ" sz="1600" dirty="0">
                <a:solidFill>
                  <a:schemeClr val="tx1"/>
                </a:solidFill>
              </a:rPr>
              <a:t>Product</a:t>
            </a:r>
            <a:r>
              <a:rPr lang="cs-CZ" altLang="cs-CZ" sz="1600" dirty="0">
                <a:solidFill>
                  <a:schemeClr val="tx1"/>
                </a:solidFill>
              </a:rPr>
              <a:t> </a:t>
            </a:r>
            <a:r>
              <a:rPr lang="en-US" altLang="cs-CZ" sz="1600" dirty="0">
                <a:solidFill>
                  <a:schemeClr val="tx1"/>
                </a:solidFill>
              </a:rPr>
              <a:t>Condition</a:t>
            </a:r>
            <a:r>
              <a:rPr lang="cs-CZ" altLang="cs-CZ" sz="1600" dirty="0">
                <a:solidFill>
                  <a:schemeClr val="tx1"/>
                </a:solidFill>
              </a:rPr>
              <a:t>s</a:t>
            </a:r>
            <a:r>
              <a:rPr lang="en-US" altLang="cs-CZ" sz="1600" dirty="0">
                <a:solidFill>
                  <a:schemeClr val="tx1"/>
                </a:solidFill>
              </a:rPr>
              <a:t>, </a:t>
            </a:r>
            <a:r>
              <a:rPr lang="cs-CZ" altLang="cs-CZ" sz="1600" dirty="0">
                <a:solidFill>
                  <a:schemeClr val="tx1"/>
                </a:solidFill>
              </a:rPr>
              <a:t>IP </a:t>
            </a:r>
            <a:r>
              <a:rPr lang="en-US" altLang="cs-CZ" sz="1600" dirty="0">
                <a:solidFill>
                  <a:schemeClr val="tx1"/>
                </a:solidFill>
              </a:rPr>
              <a:t>Rights, Development Phases, Vision, Mission, Project Strategic</a:t>
            </a:r>
            <a:r>
              <a:rPr lang="cs-CZ" altLang="cs-CZ" sz="1600" dirty="0">
                <a:solidFill>
                  <a:schemeClr val="tx1"/>
                </a:solidFill>
              </a:rPr>
              <a:t> </a:t>
            </a:r>
            <a:r>
              <a:rPr lang="en-US" altLang="cs-CZ" sz="1600" dirty="0">
                <a:solidFill>
                  <a:schemeClr val="tx1"/>
                </a:solidFill>
              </a:rPr>
              <a:t>Goals Statement.</a:t>
            </a:r>
          </a:p>
          <a:p>
            <a:pPr marL="357188" indent="-357188" algn="just" eaLnBrk="1" hangingPunct="1">
              <a:buFont typeface="Arial" panose="020B0604020202020204" pitchFamily="34" charset="0"/>
              <a:buAutoNum type="arabicPeriod"/>
            </a:pPr>
            <a:r>
              <a:rPr lang="en-US" altLang="cs-CZ" sz="1600" u="sng" dirty="0">
                <a:solidFill>
                  <a:srgbClr val="C00000"/>
                </a:solidFill>
              </a:rPr>
              <a:t>Market Search and Analysis</a:t>
            </a:r>
            <a:r>
              <a:rPr lang="cs-CZ" altLang="cs-CZ" sz="1600" u="sng" dirty="0">
                <a:solidFill>
                  <a:srgbClr val="C00000"/>
                </a:solidFill>
              </a:rPr>
              <a:t>: </a:t>
            </a:r>
            <a:r>
              <a:rPr lang="en-US" altLang="cs-CZ" sz="1600" dirty="0">
                <a:solidFill>
                  <a:schemeClr val="tx1"/>
                </a:solidFill>
              </a:rPr>
              <a:t>Macro surrounding (PESTLE), Micro surrounding – Market Size and Potential, Customers, Providers, Competitors, Substitutes</a:t>
            </a:r>
            <a:r>
              <a:rPr lang="cs-CZ" altLang="cs-CZ" sz="1600" dirty="0">
                <a:solidFill>
                  <a:schemeClr val="tx1"/>
                </a:solidFill>
              </a:rPr>
              <a:t> (Porter 5</a:t>
            </a:r>
            <a:r>
              <a:rPr lang="en-US" altLang="cs-CZ" sz="1600" dirty="0">
                <a:solidFill>
                  <a:schemeClr val="tx1"/>
                </a:solidFill>
              </a:rPr>
              <a:t> Forces</a:t>
            </a:r>
            <a:r>
              <a:rPr lang="cs-CZ" altLang="cs-CZ" sz="1600" dirty="0">
                <a:solidFill>
                  <a:schemeClr val="tx1"/>
                </a:solidFill>
              </a:rPr>
              <a:t>)</a:t>
            </a:r>
            <a:r>
              <a:rPr lang="en-US" altLang="cs-CZ" sz="1600" dirty="0">
                <a:solidFill>
                  <a:schemeClr val="tx1"/>
                </a:solidFill>
              </a:rPr>
              <a:t>.</a:t>
            </a:r>
          </a:p>
          <a:p>
            <a:pPr marL="357188" indent="-357188" algn="just" eaLnBrk="1" hangingPunct="1">
              <a:buFont typeface="Arial" panose="020B0604020202020204" pitchFamily="34" charset="0"/>
              <a:buAutoNum type="arabicPeriod"/>
            </a:pPr>
            <a:r>
              <a:rPr lang="en-US" altLang="cs-CZ" sz="1600" u="sng" dirty="0">
                <a:solidFill>
                  <a:srgbClr val="C00000"/>
                </a:solidFill>
              </a:rPr>
              <a:t>Technology and Production Plan, Research and Development</a:t>
            </a:r>
            <a:r>
              <a:rPr lang="cs-CZ" altLang="cs-CZ" sz="1600" u="sng" dirty="0">
                <a:solidFill>
                  <a:srgbClr val="C00000"/>
                </a:solidFill>
              </a:rPr>
              <a:t>: </a:t>
            </a:r>
            <a:r>
              <a:rPr lang="en-US" altLang="cs-CZ" sz="1600" dirty="0">
                <a:solidFill>
                  <a:schemeClr val="tx1"/>
                </a:solidFill>
              </a:rPr>
              <a:t>Production Process Step-by-step Definition, Production Demand Factors, Structure and Calculation of Production Costs, Factors of General Neighborhood, Legal and Safety Standards,  Research and Development, Quality Management Systems, Environmental Management systems.</a:t>
            </a:r>
          </a:p>
          <a:p>
            <a:pPr marL="357188" indent="-357188" algn="just" eaLnBrk="1" hangingPunct="1">
              <a:buFont typeface="Arial" panose="020B0604020202020204" pitchFamily="34" charset="0"/>
              <a:buAutoNum type="arabicPeriod"/>
            </a:pPr>
            <a:r>
              <a:rPr lang="en-US" altLang="cs-CZ" sz="1600" u="sng" dirty="0">
                <a:solidFill>
                  <a:srgbClr val="C00000"/>
                </a:solidFill>
              </a:rPr>
              <a:t>Personal Resources and Business Allocation</a:t>
            </a:r>
            <a:r>
              <a:rPr lang="cs-CZ" altLang="cs-CZ" sz="1600" u="sng" dirty="0">
                <a:solidFill>
                  <a:srgbClr val="C00000"/>
                </a:solidFill>
              </a:rPr>
              <a:t>: </a:t>
            </a:r>
            <a:r>
              <a:rPr lang="en-US" altLang="cs-CZ" sz="1600" dirty="0">
                <a:solidFill>
                  <a:schemeClr val="tx1"/>
                </a:solidFill>
              </a:rPr>
              <a:t>Expected Skills and Qualification of Employees, Office and Production Rooms and Space.</a:t>
            </a:r>
          </a:p>
          <a:p>
            <a:pPr marL="357188" indent="-357188" algn="just" eaLnBrk="1" hangingPunct="1">
              <a:buFont typeface="Arial" panose="020B0604020202020204" pitchFamily="34" charset="0"/>
              <a:buAutoNum type="arabicPeriod"/>
            </a:pPr>
            <a:r>
              <a:rPr lang="en-US" altLang="cs-CZ" sz="1600" u="sng" dirty="0">
                <a:solidFill>
                  <a:srgbClr val="C00000"/>
                </a:solidFill>
              </a:rPr>
              <a:t>Goals and Strategy of Marketing (Proposal Part): </a:t>
            </a:r>
            <a:r>
              <a:rPr lang="en-US" altLang="cs-CZ" sz="1600" dirty="0">
                <a:solidFill>
                  <a:schemeClr val="tx1"/>
                </a:solidFill>
              </a:rPr>
              <a:t>Setting Goals and Time Milestones, Sales and Marketing Strategy (Product, Price, Promotion, Place – Distribution</a:t>
            </a:r>
            <a:r>
              <a:rPr lang="cs-CZ" altLang="cs-CZ" sz="1600" dirty="0">
                <a:solidFill>
                  <a:schemeClr val="tx1"/>
                </a:solidFill>
              </a:rPr>
              <a:t>;</a:t>
            </a:r>
            <a:r>
              <a:rPr lang="en-US" altLang="cs-CZ" sz="1600" dirty="0">
                <a:solidFill>
                  <a:schemeClr val="tx1"/>
                </a:solidFill>
              </a:rPr>
              <a:t> Processes, People).</a:t>
            </a:r>
          </a:p>
          <a:p>
            <a:pPr marL="357188" indent="-357188" algn="just" eaLnBrk="1" hangingPunct="1">
              <a:buFont typeface="Arial" panose="020B0604020202020204" pitchFamily="34" charset="0"/>
              <a:buAutoNum type="arabicPeriod"/>
            </a:pPr>
            <a:r>
              <a:rPr lang="en-US" altLang="cs-CZ" sz="1600" u="sng" dirty="0">
                <a:solidFill>
                  <a:srgbClr val="C00000"/>
                </a:solidFill>
              </a:rPr>
              <a:t>Finance Analyses – Project Budget: </a:t>
            </a:r>
            <a:r>
              <a:rPr lang="en-US" altLang="cs-CZ" sz="1600" dirty="0">
                <a:solidFill>
                  <a:schemeClr val="tx1"/>
                </a:solidFill>
              </a:rPr>
              <a:t>Costs Calculation in All Project Phases (Investment Phase, Realization Phase), Expected Profit – Break Even Point Location, Assets and Liabilities Projection, Cash Flow Projection – Financing Sources, </a:t>
            </a:r>
            <a:r>
              <a:rPr lang="cs-CZ" altLang="cs-CZ" sz="1600" dirty="0">
                <a:solidFill>
                  <a:schemeClr val="tx1"/>
                </a:solidFill>
              </a:rPr>
              <a:t>Return </a:t>
            </a:r>
            <a:r>
              <a:rPr lang="en-US" altLang="cs-CZ" sz="1600" dirty="0">
                <a:solidFill>
                  <a:schemeClr val="tx1"/>
                </a:solidFill>
              </a:rPr>
              <a:t>of Invested Capital.</a:t>
            </a:r>
          </a:p>
          <a:p>
            <a:pPr marL="357188" indent="-357188" algn="just" eaLnBrk="1" hangingPunct="1">
              <a:buFont typeface="Arial" panose="020B0604020202020204" pitchFamily="34" charset="0"/>
              <a:buAutoNum type="arabicPeriod"/>
            </a:pPr>
            <a:r>
              <a:rPr lang="en-US" altLang="cs-CZ" sz="1600" u="sng" dirty="0">
                <a:solidFill>
                  <a:srgbClr val="C00000"/>
                </a:solidFill>
              </a:rPr>
              <a:t>Project Realization Timeline: </a:t>
            </a:r>
            <a:r>
              <a:rPr lang="en-US" altLang="cs-CZ" sz="1600" dirty="0">
                <a:solidFill>
                  <a:schemeClr val="tx1"/>
                </a:solidFill>
              </a:rPr>
              <a:t>Gantt diagram.</a:t>
            </a:r>
          </a:p>
          <a:p>
            <a:pPr marL="357188" indent="-357188" algn="just" eaLnBrk="1" hangingPunct="1">
              <a:buFont typeface="Arial" panose="020B0604020202020204" pitchFamily="34" charset="0"/>
              <a:buAutoNum type="arabicPeriod"/>
            </a:pPr>
            <a:r>
              <a:rPr lang="en-US" altLang="cs-CZ" sz="1600" u="sng" dirty="0">
                <a:solidFill>
                  <a:srgbClr val="C00000"/>
                </a:solidFill>
              </a:rPr>
              <a:t>SWOT Analysis</a:t>
            </a:r>
            <a:r>
              <a:rPr lang="cs-CZ" altLang="cs-CZ" sz="1600" u="sng" dirty="0">
                <a:solidFill>
                  <a:srgbClr val="C00000"/>
                </a:solidFill>
              </a:rPr>
              <a:t>i</a:t>
            </a:r>
            <a:r>
              <a:rPr lang="en-US" altLang="cs-CZ" sz="1600" u="sng" dirty="0">
                <a:solidFill>
                  <a:srgbClr val="C00000"/>
                </a:solidFill>
              </a:rPr>
              <a:t>s</a:t>
            </a:r>
            <a:r>
              <a:rPr lang="cs-CZ" altLang="cs-CZ" sz="1600" u="sng" dirty="0">
                <a:solidFill>
                  <a:srgbClr val="C00000"/>
                </a:solidFill>
              </a:rPr>
              <a:t>: </a:t>
            </a:r>
            <a:r>
              <a:rPr lang="en-US" altLang="cs-CZ" sz="1600" dirty="0">
                <a:solidFill>
                  <a:schemeClr val="tx1"/>
                </a:solidFill>
              </a:rPr>
              <a:t>Summation of technical and economical feasibility of project.</a:t>
            </a:r>
          </a:p>
          <a:p>
            <a:pPr marL="357188" indent="-357188" algn="just" eaLnBrk="1" hangingPunct="1">
              <a:buFont typeface="Arial" panose="020B0604020202020204" pitchFamily="34" charset="0"/>
              <a:buAutoNum type="arabicPeriod"/>
            </a:pPr>
            <a:r>
              <a:rPr lang="en-US" altLang="cs-CZ" sz="1600" u="sng" dirty="0">
                <a:solidFill>
                  <a:srgbClr val="C00000"/>
                </a:solidFill>
              </a:rPr>
              <a:t>Identification of Success Factors, Risk Analyses, </a:t>
            </a:r>
            <a:r>
              <a:rPr lang="en-US" altLang="cs-CZ" sz="1600" dirty="0">
                <a:solidFill>
                  <a:schemeClr val="tx1"/>
                </a:solidFill>
              </a:rPr>
              <a:t>BP Addenda.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Podnadpis 2">
            <a:extLst>
              <a:ext uri="{FF2B5EF4-FFF2-40B4-BE49-F238E27FC236}">
                <a16:creationId xmlns:a16="http://schemas.microsoft.com/office/drawing/2014/main" id="{BDC2AE34-1AF4-4F57-BD4C-8A6A47CB71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3850" y="476250"/>
            <a:ext cx="8569325" cy="597693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altLang="cs-CZ" b="1" dirty="0">
                <a:solidFill>
                  <a:srgbClr val="D50202"/>
                </a:solidFill>
                <a:latin typeface="+mj-lt"/>
                <a:ea typeface="+mj-ea"/>
                <a:cs typeface="+mj-cs"/>
              </a:rPr>
              <a:t>Examples of most popular student BP topics</a:t>
            </a:r>
          </a:p>
          <a:p>
            <a:pPr algn="just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altLang="cs-CZ" dirty="0">
              <a:solidFill>
                <a:schemeClr val="tx1"/>
              </a:solidFill>
            </a:endParaRPr>
          </a:p>
        </p:txBody>
      </p:sp>
      <p:pic>
        <p:nvPicPr>
          <p:cNvPr id="37891" name="Picture 2">
            <a:extLst>
              <a:ext uri="{FF2B5EF4-FFF2-40B4-BE49-F238E27FC236}">
                <a16:creationId xmlns:a16="http://schemas.microsoft.com/office/drawing/2014/main" id="{EE014FEA-F8BC-4FB1-8D16-DCE850A08D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125538"/>
            <a:ext cx="5400675" cy="498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2" name="TextovéPole 1">
            <a:extLst>
              <a:ext uri="{FF2B5EF4-FFF2-40B4-BE49-F238E27FC236}">
                <a16:creationId xmlns:a16="http://schemas.microsoft.com/office/drawing/2014/main" id="{6D16614F-864D-4BB9-A912-796C0DD4A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4724400"/>
            <a:ext cx="24479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1800">
                <a:latin typeface="Arial" panose="020B0604020202020204" pitchFamily="34" charset="0"/>
              </a:rPr>
              <a:t>15</a:t>
            </a:r>
            <a:r>
              <a:rPr lang="en-GB" altLang="en-US" sz="1800">
                <a:latin typeface="Arial" panose="020B0604020202020204" pitchFamily="34" charset="0"/>
              </a:rPr>
              <a:t> % café, patisserie, bakery, tearoom</a:t>
            </a:r>
          </a:p>
        </p:txBody>
      </p:sp>
      <p:sp>
        <p:nvSpPr>
          <p:cNvPr id="37893" name="TextovéPole 4">
            <a:extLst>
              <a:ext uri="{FF2B5EF4-FFF2-40B4-BE49-F238E27FC236}">
                <a16:creationId xmlns:a16="http://schemas.microsoft.com/office/drawing/2014/main" id="{7C5EFC09-2446-41B6-8531-7004F721F5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1916113"/>
            <a:ext cx="25558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1800">
                <a:latin typeface="Arial" panose="020B0604020202020204" pitchFamily="34" charset="0"/>
              </a:rPr>
              <a:t>1</a:t>
            </a:r>
            <a:r>
              <a:rPr lang="en-GB" altLang="en-US" sz="1800">
                <a:latin typeface="Arial" panose="020B0604020202020204" pitchFamily="34" charset="0"/>
              </a:rPr>
              <a:t>1 % fitness, wellness, hairdresser, cosmetics</a:t>
            </a:r>
          </a:p>
        </p:txBody>
      </p:sp>
      <p:sp>
        <p:nvSpPr>
          <p:cNvPr id="37894" name="TextovéPole 5">
            <a:extLst>
              <a:ext uri="{FF2B5EF4-FFF2-40B4-BE49-F238E27FC236}">
                <a16:creationId xmlns:a16="http://schemas.microsoft.com/office/drawing/2014/main" id="{70CE7A23-C15D-4D28-8440-520D61834A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2986088"/>
            <a:ext cx="25558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1800">
                <a:latin typeface="Arial" panose="020B0604020202020204" pitchFamily="34" charset="0"/>
              </a:rPr>
              <a:t>10</a:t>
            </a:r>
            <a:r>
              <a:rPr lang="en-GB" altLang="en-US" sz="1800">
                <a:latin typeface="Arial" panose="020B0604020202020204" pitchFamily="34" charset="0"/>
              </a:rPr>
              <a:t> % </a:t>
            </a:r>
            <a:r>
              <a:rPr lang="cs-CZ" altLang="en-US" sz="1800">
                <a:latin typeface="Arial" panose="020B0604020202020204" pitchFamily="34" charset="0"/>
              </a:rPr>
              <a:t>restaurant</a:t>
            </a:r>
            <a:endParaRPr lang="en-GB" altLang="en-US" sz="1800">
              <a:latin typeface="Arial" panose="020B0604020202020204" pitchFamily="34" charset="0"/>
            </a:endParaRPr>
          </a:p>
        </p:txBody>
      </p:sp>
      <p:sp>
        <p:nvSpPr>
          <p:cNvPr id="37895" name="TextovéPole 6">
            <a:extLst>
              <a:ext uri="{FF2B5EF4-FFF2-40B4-BE49-F238E27FC236}">
                <a16:creationId xmlns:a16="http://schemas.microsoft.com/office/drawing/2014/main" id="{42A25244-4BEF-4829-A05E-682A8DC4E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675" y="4149725"/>
            <a:ext cx="25558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Arial" panose="020B0604020202020204" pitchFamily="34" charset="0"/>
              </a:rPr>
              <a:t>8 % general store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Zástupný symbol pro obsah 8">
            <a:extLst>
              <a:ext uri="{FF2B5EF4-FFF2-40B4-BE49-F238E27FC236}">
                <a16:creationId xmlns:a16="http://schemas.microsoft.com/office/drawing/2014/main" id="{933439D6-D86C-4ED7-8B14-FEBEC05A5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5175"/>
            <a:ext cx="8229600" cy="4525963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endParaRPr lang="cs-CZ" altLang="cs-CZ" dirty="0"/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cs-CZ" dirty="0"/>
              <a:t>Good Luck</a:t>
            </a:r>
            <a:endParaRPr lang="cs-CZ" altLang="cs-CZ" dirty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cs-CZ" b="1" dirty="0">
                <a:solidFill>
                  <a:srgbClr val="D10202"/>
                </a:solidFill>
              </a:rPr>
              <a:t>Thank you for your attention</a:t>
            </a:r>
            <a:endParaRPr lang="cs-CZ" altLang="cs-CZ" b="1" dirty="0">
              <a:solidFill>
                <a:srgbClr val="D10202"/>
              </a:solidFill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en-US" altLang="cs-CZ" b="1" dirty="0">
              <a:solidFill>
                <a:srgbClr val="D10202"/>
              </a:solidFill>
            </a:endParaRPr>
          </a:p>
          <a:p>
            <a:pPr algn="ctr" eaLnBrk="1" hangingPunct="1">
              <a:buNone/>
            </a:pPr>
            <a:r>
              <a:rPr lang="en-US" altLang="cs-CZ" dirty="0"/>
              <a:t>M</a:t>
            </a:r>
            <a:r>
              <a:rPr lang="cs-CZ" altLang="cs-CZ" dirty="0"/>
              <a:t>B</a:t>
            </a:r>
            <a:r>
              <a:rPr lang="en-US" altLang="cs-CZ" dirty="0"/>
              <a:t>CO - Department of Business Economics and Management</a:t>
            </a:r>
            <a:endParaRPr lang="cs-CZ" altLang="cs-CZ" dirty="0"/>
          </a:p>
          <a:p>
            <a:pPr algn="ctr" eaLnBrk="1" hangingPunct="1">
              <a:buNone/>
            </a:pPr>
            <a:r>
              <a:rPr lang="cs-CZ" altLang="cs-CZ" dirty="0">
                <a:hlinkClick r:id="rId2"/>
              </a:rPr>
              <a:t>adam.pawliczek@mvso.cz</a:t>
            </a:r>
            <a:endParaRPr lang="cs-CZ" altLang="cs-CZ" dirty="0"/>
          </a:p>
          <a:p>
            <a:pPr algn="ctr" eaLnBrk="1" hangingPunct="1">
              <a:buFont typeface="Arial" panose="020B0604020202020204" pitchFamily="34" charset="0"/>
              <a:buNone/>
            </a:pPr>
            <a:endParaRPr lang="en-US" altLang="cs-CZ" dirty="0"/>
          </a:p>
          <a:p>
            <a:pPr algn="ctr" eaLnBrk="1" hangingPunct="1">
              <a:buFont typeface="Arial" panose="020B0604020202020204" pitchFamily="34" charset="0"/>
              <a:buNone/>
            </a:pPr>
            <a:endParaRPr lang="cs-CZ" altLang="cs-CZ" dirty="0"/>
          </a:p>
          <a:p>
            <a:pPr algn="ctr" eaLnBrk="1" hangingPunct="1">
              <a:buFont typeface="Arial" panose="020B0604020202020204" pitchFamily="34" charset="0"/>
              <a:buNone/>
            </a:pPr>
            <a:endParaRPr lang="cs-CZ" altLang="cs-CZ" dirty="0"/>
          </a:p>
          <a:p>
            <a:pPr eaLnBrk="1" hangingPunct="1"/>
            <a:endParaRPr lang="cs-CZ" altLang="cs-CZ" dirty="0"/>
          </a:p>
        </p:txBody>
      </p:sp>
      <p:pic>
        <p:nvPicPr>
          <p:cNvPr id="74755" name="Picture 4">
            <a:extLst>
              <a:ext uri="{FF2B5EF4-FFF2-40B4-BE49-F238E27FC236}">
                <a16:creationId xmlns:a16="http://schemas.microsoft.com/office/drawing/2014/main" id="{E98D18F8-2AF4-4A9B-A431-C7BA1B110F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3716338"/>
            <a:ext cx="2533650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1651</TotalTime>
  <Words>649</Words>
  <Application>Microsoft Office PowerPoint</Application>
  <PresentationFormat>Předvádění na obrazovce (4:3)</PresentationFormat>
  <Paragraphs>68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Office Theme</vt:lpstr>
      <vt:lpstr>Business planning  (Writing the Business plan)</vt:lpstr>
      <vt:lpstr>Prezentace aplikace PowerPoint</vt:lpstr>
      <vt:lpstr>Basic Business Plan Characteristics</vt:lpstr>
      <vt:lpstr>Business Plan Vertical Levels</vt:lpstr>
      <vt:lpstr>Business Plan Outline - Example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Zkušenosti samostatně činných účetních poradců s ekonomickým a účetním software dostupným v ČR</dc:title>
  <dc:creator>Adam</dc:creator>
  <cp:lastModifiedBy>Adam Pawliczek</cp:lastModifiedBy>
  <cp:revision>450</cp:revision>
  <cp:lastPrinted>2012-02-19T20:30:42Z</cp:lastPrinted>
  <dcterms:created xsi:type="dcterms:W3CDTF">2010-10-14T19:01:54Z</dcterms:created>
  <dcterms:modified xsi:type="dcterms:W3CDTF">2022-03-03T19:30:30Z</dcterms:modified>
</cp:coreProperties>
</file>