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386" r:id="rId4"/>
    <p:sldId id="387" r:id="rId5"/>
    <p:sldId id="388" r:id="rId6"/>
    <p:sldId id="389" r:id="rId7"/>
    <p:sldId id="390" r:id="rId8"/>
    <p:sldId id="391" r:id="rId9"/>
    <p:sldId id="392" r:id="rId10"/>
    <p:sldId id="404" r:id="rId11"/>
    <p:sldId id="393" r:id="rId12"/>
    <p:sldId id="394" r:id="rId13"/>
    <p:sldId id="395" r:id="rId14"/>
    <p:sldId id="396" r:id="rId15"/>
    <p:sldId id="397" r:id="rId16"/>
    <p:sldId id="398" r:id="rId17"/>
    <p:sldId id="399" r:id="rId18"/>
    <p:sldId id="400" r:id="rId19"/>
    <p:sldId id="401" r:id="rId20"/>
    <p:sldId id="402" r:id="rId21"/>
    <p:sldId id="403" r:id="rId22"/>
    <p:sldId id="405" r:id="rId23"/>
    <p:sldId id="406" r:id="rId24"/>
    <p:sldId id="407" r:id="rId25"/>
    <p:sldId id="408" r:id="rId26"/>
    <p:sldId id="409" r:id="rId27"/>
    <p:sldId id="410" r:id="rId28"/>
    <p:sldId id="411" r:id="rId29"/>
    <p:sldId id="412" r:id="rId30"/>
    <p:sldId id="413" r:id="rId31"/>
    <p:sldId id="414" r:id="rId32"/>
    <p:sldId id="415" r:id="rId33"/>
    <p:sldId id="416" r:id="rId34"/>
    <p:sldId id="417" r:id="rId35"/>
    <p:sldId id="418" r:id="rId36"/>
    <p:sldId id="337"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115" d="100"/>
          <a:sy n="115" d="100"/>
        </p:scale>
        <p:origin x="13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10/19/2020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6718685" cy="1071686"/>
          </a:xfrm>
        </p:spPr>
        <p:txBody>
          <a:bodyPr lIns="0" tIns="0" rIns="0" bIns="0" anchor="t" anchorCtr="0">
            <a:normAutofit/>
          </a:bodyPr>
          <a:lstStyle/>
          <a:p>
            <a:pPr algn="l"/>
            <a:r>
              <a:rPr lang="cs-CZ" sz="3000" b="1" dirty="0">
                <a:solidFill>
                  <a:srgbClr val="D10202"/>
                </a:solidFill>
                <a:cs typeface="Arial"/>
              </a:rPr>
              <a:t>Cyber Risk Insurance</a:t>
            </a:r>
            <a:endParaRPr lang="en-US" sz="1800"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Current premiums</a:t>
            </a:r>
          </a:p>
          <a:p>
            <a:pPr algn="just"/>
            <a:r>
              <a:rPr lang="en-US" dirty="0"/>
              <a:t>Premiums that are paid in regularly agreed periods of time. It can be </a:t>
            </a:r>
            <a:r>
              <a:rPr lang="en-US" dirty="0" smtClean="0"/>
              <a:t>e</a:t>
            </a:r>
            <a:r>
              <a:rPr lang="cs-CZ" dirty="0" smtClean="0"/>
              <a:t>.</a:t>
            </a:r>
            <a:r>
              <a:rPr lang="en-US" dirty="0" smtClean="0"/>
              <a:t>g</a:t>
            </a:r>
            <a:r>
              <a:rPr lang="cs-CZ" dirty="0"/>
              <a:t>.</a:t>
            </a:r>
            <a:r>
              <a:rPr lang="en-US" dirty="0" smtClean="0"/>
              <a:t> </a:t>
            </a:r>
            <a:r>
              <a:rPr lang="en-US" dirty="0"/>
              <a:t>a month, a year, etc. An agreement that specifies the beginning and length of the period must be part of the insurance contract</a:t>
            </a:r>
            <a:r>
              <a:rPr lang="cs-CZ" dirty="0"/>
              <a:t>.</a:t>
            </a:r>
          </a:p>
          <a:p>
            <a:pPr marL="0" indent="0" algn="just">
              <a:buNone/>
            </a:pPr>
            <a:endParaRPr lang="en-US" dirty="0"/>
          </a:p>
          <a:p>
            <a:pPr marL="0" indent="0" algn="just">
              <a:buNone/>
            </a:pPr>
            <a:r>
              <a:rPr lang="en-US" b="1" dirty="0"/>
              <a:t>Extraordinary premiums</a:t>
            </a:r>
          </a:p>
          <a:p>
            <a:pPr algn="just"/>
            <a:r>
              <a:rPr lang="en-US" dirty="0"/>
              <a:t>This is a premium that is paid by the policyholder on a one-off basis in addition to the regular premium or payment. Extraordinary premiums can be deposited at any time during the insurance </a:t>
            </a:r>
            <a:r>
              <a:rPr lang="en-US" dirty="0" err="1"/>
              <a:t>perio</a:t>
            </a:r>
            <a:r>
              <a:rPr lang="cs-CZ" dirty="0"/>
              <a:t>d.</a:t>
            </a:r>
          </a:p>
        </p:txBody>
      </p:sp>
    </p:spTree>
    <p:extLst>
      <p:ext uri="{BB962C8B-B14F-4D97-AF65-F5344CB8AC3E}">
        <p14:creationId xmlns:p14="http://schemas.microsoft.com/office/powerpoint/2010/main" val="404302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Insured</a:t>
            </a:r>
          </a:p>
          <a:p>
            <a:pPr algn="just"/>
            <a:r>
              <a:rPr lang="en-US" dirty="0"/>
              <a:t>According to the Civil Code, this term refers to a person whose life, health, property, liability or other value of insurance interest is covered by the Insurance</a:t>
            </a:r>
            <a:r>
              <a:rPr lang="cs-CZ" dirty="0"/>
              <a:t>.</a:t>
            </a:r>
          </a:p>
          <a:p>
            <a:pPr algn="just"/>
            <a:endParaRPr lang="en-US" dirty="0"/>
          </a:p>
          <a:p>
            <a:pPr marL="0" indent="0" algn="just">
              <a:buNone/>
            </a:pPr>
            <a:r>
              <a:rPr lang="en-US" b="1" dirty="0"/>
              <a:t>Policyholder</a:t>
            </a:r>
          </a:p>
          <a:p>
            <a:pPr algn="just"/>
            <a:r>
              <a:rPr lang="en-US" dirty="0"/>
              <a:t>It is a natural or legal person who has concluded an insurance contract with the insurance company (</a:t>
            </a:r>
            <a:r>
              <a:rPr lang="en-US" dirty="0" err="1"/>
              <a:t>i</a:t>
            </a:r>
            <a:r>
              <a:rPr lang="cs-CZ" dirty="0"/>
              <a:t>.</a:t>
            </a:r>
            <a:r>
              <a:rPr lang="en-US" dirty="0"/>
              <a:t>e</a:t>
            </a:r>
            <a:r>
              <a:rPr lang="cs-CZ" dirty="0"/>
              <a:t>.</a:t>
            </a:r>
            <a:r>
              <a:rPr lang="en-US" dirty="0"/>
              <a:t> the insurer). The policyholder and the insured are often the same person, but this is not the rule of the insurance contract</a:t>
            </a:r>
            <a:r>
              <a:rPr lang="cs-CZ" dirty="0"/>
              <a:t>.</a:t>
            </a:r>
          </a:p>
        </p:txBody>
      </p:sp>
    </p:spTree>
    <p:extLst>
      <p:ext uri="{BB962C8B-B14F-4D97-AF65-F5344CB8AC3E}">
        <p14:creationId xmlns:p14="http://schemas.microsoft.com/office/powerpoint/2010/main" val="306248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normAutofit fontScale="92500"/>
          </a:bodyPr>
          <a:lstStyle/>
          <a:p>
            <a:pPr marL="0" indent="0" algn="just">
              <a:buNone/>
            </a:pPr>
            <a:r>
              <a:rPr lang="en-US" b="1" dirty="0"/>
              <a:t>Insurer</a:t>
            </a:r>
          </a:p>
          <a:p>
            <a:pPr algn="just"/>
            <a:r>
              <a:rPr lang="en-US" dirty="0"/>
              <a:t>The Insurer is a natural or legal person who, for a fee, undertakes to assume the agreed risks of Policyholder in the event of possible damage. The insurer is usually an insurance company that is governed by Act No. 699/2004 Coll. 277/2009 Coll., On Insurance. In the case of an insured event, the insurer provides certain financial compensation to the policyholder on the basis of an agreed insurance </a:t>
            </a:r>
            <a:r>
              <a:rPr lang="en-US" dirty="0" err="1"/>
              <a:t>contrac</a:t>
            </a:r>
            <a:r>
              <a:rPr lang="cs-CZ" dirty="0"/>
              <a:t>t</a:t>
            </a:r>
            <a:r>
              <a:rPr lang="en-US" dirty="0"/>
              <a:t>.</a:t>
            </a:r>
            <a:endParaRPr lang="cs-CZ" dirty="0"/>
          </a:p>
          <a:p>
            <a:pPr marL="0" indent="0" algn="just">
              <a:buNone/>
            </a:pPr>
            <a:endParaRPr lang="en-US" dirty="0"/>
          </a:p>
          <a:p>
            <a:pPr marL="0" indent="0" algn="just">
              <a:buNone/>
            </a:pPr>
            <a:r>
              <a:rPr lang="en-US" b="1" dirty="0"/>
              <a:t>Sum insured</a:t>
            </a:r>
          </a:p>
          <a:p>
            <a:pPr algn="just"/>
            <a:r>
              <a:rPr lang="en-US" dirty="0"/>
              <a:t>Amount of insurance indemnity payable by insurance company under certain conditions and circumstances specified in the insurance contract. In practice, this is the amount to be paid in the event of an insured event</a:t>
            </a:r>
            <a:r>
              <a:rPr lang="cs-CZ" dirty="0"/>
              <a:t>.</a:t>
            </a:r>
          </a:p>
        </p:txBody>
      </p:sp>
    </p:spTree>
    <p:extLst>
      <p:ext uri="{BB962C8B-B14F-4D97-AF65-F5344CB8AC3E}">
        <p14:creationId xmlns:p14="http://schemas.microsoft.com/office/powerpoint/2010/main" val="495955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Insurance period</a:t>
            </a:r>
          </a:p>
          <a:p>
            <a:pPr algn="just"/>
            <a:r>
              <a:rPr lang="en-US" dirty="0"/>
              <a:t>This is the period for which the insurance contract is concluded. If an insured event occurs during this period, the insurance company is obliged to pay the agreed amount of indemnity</a:t>
            </a:r>
            <a:r>
              <a:rPr lang="cs-CZ" dirty="0"/>
              <a:t>.</a:t>
            </a:r>
          </a:p>
          <a:p>
            <a:pPr marL="0" indent="0" algn="just">
              <a:buNone/>
            </a:pPr>
            <a:endParaRPr lang="en-US" dirty="0"/>
          </a:p>
          <a:p>
            <a:pPr marL="0" indent="0" algn="just">
              <a:buNone/>
            </a:pPr>
            <a:r>
              <a:rPr lang="en-US" b="1" dirty="0"/>
              <a:t>Insured value</a:t>
            </a:r>
          </a:p>
          <a:p>
            <a:pPr algn="just"/>
            <a:r>
              <a:rPr lang="en-US" dirty="0"/>
              <a:t>This term denotes the highest possible financial damage to property that can occur as a result of an insured event</a:t>
            </a:r>
            <a:r>
              <a:rPr lang="cs-CZ" dirty="0"/>
              <a:t>.</a:t>
            </a:r>
          </a:p>
        </p:txBody>
      </p:sp>
    </p:spTree>
    <p:extLst>
      <p:ext uri="{BB962C8B-B14F-4D97-AF65-F5344CB8AC3E}">
        <p14:creationId xmlns:p14="http://schemas.microsoft.com/office/powerpoint/2010/main" val="1858718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Insured event</a:t>
            </a:r>
          </a:p>
          <a:p>
            <a:pPr algn="just"/>
            <a:r>
              <a:rPr lang="en-US" dirty="0"/>
              <a:t>With the exception of life expectancy, this is an incidental event that entails the insurer's obligation to pay the agreed amount of benefits (e</a:t>
            </a:r>
            <a:r>
              <a:rPr lang="cs-CZ" dirty="0"/>
              <a:t>.</a:t>
            </a:r>
            <a:r>
              <a:rPr lang="en-US" dirty="0"/>
              <a:t>g</a:t>
            </a:r>
            <a:r>
              <a:rPr lang="cs-CZ" dirty="0"/>
              <a:t>.</a:t>
            </a:r>
            <a:r>
              <a:rPr lang="en-US" dirty="0"/>
              <a:t> illness, injury or death)</a:t>
            </a:r>
            <a:r>
              <a:rPr lang="cs-CZ" dirty="0"/>
              <a:t>.</a:t>
            </a:r>
            <a:endParaRPr lang="en-US" dirty="0"/>
          </a:p>
          <a:p>
            <a:pPr algn="just"/>
            <a:endParaRPr lang="en-US" dirty="0"/>
          </a:p>
          <a:p>
            <a:pPr marL="0" indent="0" algn="just">
              <a:buNone/>
            </a:pPr>
            <a:r>
              <a:rPr lang="en-US" b="1" dirty="0"/>
              <a:t>Insurance coverage</a:t>
            </a:r>
          </a:p>
          <a:p>
            <a:pPr algn="just"/>
            <a:r>
              <a:rPr lang="en-US" dirty="0"/>
              <a:t>This is the extent of the agreed risks that are included in the insurance contract. This agreement describes in detail the rules under which an insurance company is obliged to make payments and under which it does not</a:t>
            </a:r>
            <a:r>
              <a:rPr lang="cs-CZ" dirty="0"/>
              <a:t>.</a:t>
            </a:r>
          </a:p>
        </p:txBody>
      </p:sp>
    </p:spTree>
    <p:extLst>
      <p:ext uri="{BB962C8B-B14F-4D97-AF65-F5344CB8AC3E}">
        <p14:creationId xmlns:p14="http://schemas.microsoft.com/office/powerpoint/2010/main" val="345960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Insurance indemnity</a:t>
            </a:r>
          </a:p>
          <a:p>
            <a:pPr algn="just"/>
            <a:r>
              <a:rPr lang="en-US" dirty="0"/>
              <a:t>Amount that can be paid in a lump sum or gradually and which the insurance company provides in case of the occurrence and realization of an insured event</a:t>
            </a:r>
            <a:r>
              <a:rPr lang="cs-CZ" dirty="0"/>
              <a:t>.</a:t>
            </a:r>
          </a:p>
          <a:p>
            <a:pPr marL="0" indent="0" algn="just">
              <a:buNone/>
            </a:pPr>
            <a:endParaRPr lang="en-US" dirty="0"/>
          </a:p>
          <a:p>
            <a:pPr marL="0" indent="0" algn="just">
              <a:buNone/>
            </a:pPr>
            <a:r>
              <a:rPr lang="en-US" b="1" dirty="0"/>
              <a:t>Insurance Conditions</a:t>
            </a:r>
          </a:p>
          <a:p>
            <a:pPr algn="just"/>
            <a:r>
              <a:rPr lang="en-US" dirty="0"/>
              <a:t>Conditions which include, in particular, the definition of the origination, duration and termination of insurance, as well as insured events and conditions under which the insurer is not obliged to provide insurance indemnity. Furthermore, the method of determining the scope of insurance benefits and its maturity</a:t>
            </a:r>
            <a:r>
              <a:rPr lang="cs-CZ" dirty="0"/>
              <a:t>.</a:t>
            </a:r>
          </a:p>
        </p:txBody>
      </p:sp>
    </p:spTree>
    <p:extLst>
      <p:ext uri="{BB962C8B-B14F-4D97-AF65-F5344CB8AC3E}">
        <p14:creationId xmlns:p14="http://schemas.microsoft.com/office/powerpoint/2010/main" val="1026099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normAutofit/>
          </a:bodyPr>
          <a:lstStyle/>
          <a:p>
            <a:pPr marL="0" indent="0" algn="just">
              <a:buNone/>
            </a:pPr>
            <a:r>
              <a:rPr lang="en-US" b="1" dirty="0"/>
              <a:t>Insurance interest</a:t>
            </a:r>
          </a:p>
          <a:p>
            <a:pPr algn="just"/>
            <a:r>
              <a:rPr lang="en-US" dirty="0"/>
              <a:t>The insurance interest refers to the need for protection against the consequences of insured events. The insurance company is therefore obliged to secure the insurance interest. However, if the insurance interest has passed, the client has the right to cancel the insurance contract</a:t>
            </a:r>
            <a:r>
              <a:rPr lang="cs-CZ" dirty="0"/>
              <a:t>.</a:t>
            </a:r>
          </a:p>
          <a:p>
            <a:pPr marL="0" indent="0" algn="just">
              <a:buNone/>
            </a:pPr>
            <a:endParaRPr lang="en-US" dirty="0"/>
          </a:p>
          <a:p>
            <a:pPr marL="0" indent="0" algn="just">
              <a:buNone/>
            </a:pPr>
            <a:r>
              <a:rPr lang="en-US" b="1" dirty="0"/>
              <a:t>Insurance</a:t>
            </a:r>
          </a:p>
          <a:p>
            <a:pPr algn="just"/>
            <a:r>
              <a:rPr lang="en-US" dirty="0"/>
              <a:t>Insurance is used to compensate for the costs incurred in connection with the realization of an undesirable event on the subject of the Insurance</a:t>
            </a:r>
            <a:r>
              <a:rPr lang="cs-CZ" dirty="0"/>
              <a:t>.</a:t>
            </a:r>
          </a:p>
        </p:txBody>
      </p:sp>
    </p:spTree>
    <p:extLst>
      <p:ext uri="{BB962C8B-B14F-4D97-AF65-F5344CB8AC3E}">
        <p14:creationId xmlns:p14="http://schemas.microsoft.com/office/powerpoint/2010/main" val="97695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cs-CZ" b="1" dirty="0"/>
              <a:t>I</a:t>
            </a:r>
            <a:r>
              <a:rPr lang="en-US" b="1" dirty="0" err="1"/>
              <a:t>nsurance</a:t>
            </a:r>
            <a:endParaRPr lang="en-US" b="1" dirty="0"/>
          </a:p>
          <a:p>
            <a:pPr algn="just"/>
            <a:r>
              <a:rPr lang="en-US" dirty="0"/>
              <a:t>The insurance industry can be characterized as a specific economic field dealing with risk minimization in the areas of economic and non-economic human activities</a:t>
            </a:r>
            <a:r>
              <a:rPr lang="cs-CZ" dirty="0"/>
              <a:t>.</a:t>
            </a:r>
            <a:endParaRPr lang="en-US" dirty="0"/>
          </a:p>
          <a:p>
            <a:pPr marL="0" indent="0" algn="just">
              <a:buNone/>
            </a:pPr>
            <a:r>
              <a:rPr lang="en-US" b="1" dirty="0"/>
              <a:t>Lockout</a:t>
            </a:r>
          </a:p>
          <a:p>
            <a:pPr algn="just"/>
            <a:r>
              <a:rPr lang="en-US" dirty="0"/>
              <a:t>These are cases or situations specified in the insurance conditions in which the insurance company is not obliged to pay the insurance indemnity</a:t>
            </a:r>
            <a:r>
              <a:rPr lang="cs-CZ" dirty="0"/>
              <a:t>.</a:t>
            </a:r>
          </a:p>
        </p:txBody>
      </p:sp>
    </p:spTree>
    <p:extLst>
      <p:ext uri="{BB962C8B-B14F-4D97-AF65-F5344CB8AC3E}">
        <p14:creationId xmlns:p14="http://schemas.microsoft.com/office/powerpoint/2010/main" val="879679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r>
              <a:rPr lang="cs-CZ" dirty="0"/>
              <a:t> – Basic Terminology</a:t>
            </a:r>
          </a:p>
        </p:txBody>
      </p:sp>
      <p:sp>
        <p:nvSpPr>
          <p:cNvPr id="3" name="Zástupný symbol pro obsah 2"/>
          <p:cNvSpPr>
            <a:spLocks noGrp="1"/>
          </p:cNvSpPr>
          <p:nvPr>
            <p:ph idx="1"/>
          </p:nvPr>
        </p:nvSpPr>
        <p:spPr/>
        <p:txBody>
          <a:bodyPr/>
          <a:lstStyle/>
          <a:p>
            <a:pPr marL="0" indent="0" algn="just">
              <a:buNone/>
            </a:pPr>
            <a:r>
              <a:rPr lang="en-US" b="1" dirty="0"/>
              <a:t>Reinsurance insurance</a:t>
            </a:r>
          </a:p>
          <a:p>
            <a:pPr algn="just"/>
            <a:r>
              <a:rPr lang="en-US" dirty="0"/>
              <a:t>This is a transfer of part of the risk that the insurer transfers from the insured to another subject of insurance, known as a reinsurer (insurance of insurance companies). The reinsurer has no contractual relationship with the insured. It is only the insurer's protection in the case of major insured events, where it usually participates in the payment of insurance indemnity</a:t>
            </a:r>
            <a:r>
              <a:rPr lang="cs-CZ" dirty="0"/>
              <a:t>.</a:t>
            </a:r>
          </a:p>
        </p:txBody>
      </p:sp>
    </p:spTree>
    <p:extLst>
      <p:ext uri="{BB962C8B-B14F-4D97-AF65-F5344CB8AC3E}">
        <p14:creationId xmlns:p14="http://schemas.microsoft.com/office/powerpoint/2010/main" val="3873239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 </a:t>
            </a:r>
            <a:r>
              <a:rPr lang="cs-CZ" dirty="0"/>
              <a:t>T</a:t>
            </a:r>
            <a:r>
              <a:rPr lang="en-US" dirty="0" err="1"/>
              <a:t>hreats</a:t>
            </a:r>
            <a:r>
              <a:rPr lang="en-US" dirty="0"/>
              <a:t> and their </a:t>
            </a:r>
            <a:r>
              <a:rPr lang="cs-CZ" dirty="0"/>
              <a:t>I</a:t>
            </a:r>
            <a:r>
              <a:rPr lang="en-US" dirty="0" err="1"/>
              <a:t>mpact</a:t>
            </a:r>
            <a:r>
              <a:rPr lang="en-US" dirty="0"/>
              <a:t> on the </a:t>
            </a:r>
            <a:r>
              <a:rPr lang="cs-CZ" dirty="0"/>
              <a:t>Information E</a:t>
            </a:r>
            <a:r>
              <a:rPr lang="en-US" dirty="0" err="1"/>
              <a:t>nvironment</a:t>
            </a:r>
            <a:endParaRPr lang="cs-CZ" dirty="0"/>
          </a:p>
        </p:txBody>
      </p:sp>
      <p:sp>
        <p:nvSpPr>
          <p:cNvPr id="3" name="Zástupný symbol pro obsah 2"/>
          <p:cNvSpPr>
            <a:spLocks noGrp="1"/>
          </p:cNvSpPr>
          <p:nvPr>
            <p:ph idx="1"/>
          </p:nvPr>
        </p:nvSpPr>
        <p:spPr/>
        <p:txBody>
          <a:bodyPr/>
          <a:lstStyle/>
          <a:p>
            <a:pPr algn="just"/>
            <a:r>
              <a:rPr lang="en-US" dirty="0" smtClean="0"/>
              <a:t>The </a:t>
            </a:r>
            <a:r>
              <a:rPr lang="en-US" dirty="0"/>
              <a:t>effects of cyber threats can disrupt the </a:t>
            </a:r>
            <a:r>
              <a:rPr lang="en-US" dirty="0" err="1"/>
              <a:t>organisation's</a:t>
            </a:r>
            <a:r>
              <a:rPr lang="en-US" dirty="0"/>
              <a:t> function in different areas of management</a:t>
            </a:r>
            <a:r>
              <a:rPr lang="en-US" dirty="0" smtClean="0"/>
              <a:t>.</a:t>
            </a:r>
            <a:endParaRPr lang="cs-CZ" dirty="0" smtClean="0"/>
          </a:p>
          <a:p>
            <a:pPr marL="0" indent="0" algn="just">
              <a:buNone/>
            </a:pPr>
            <a:endParaRPr lang="cs-CZ" dirty="0"/>
          </a:p>
          <a:p>
            <a:pPr algn="just"/>
            <a:r>
              <a:rPr lang="en-US" dirty="0"/>
              <a:t>These areas </a:t>
            </a:r>
            <a:r>
              <a:rPr lang="cs-CZ" dirty="0" smtClean="0"/>
              <a:t>in Insurance </a:t>
            </a:r>
            <a:r>
              <a:rPr lang="cs-CZ" dirty="0" err="1" smtClean="0"/>
              <a:t>industry</a:t>
            </a:r>
            <a:r>
              <a:rPr lang="cs-CZ" dirty="0" smtClean="0"/>
              <a:t> </a:t>
            </a:r>
            <a:r>
              <a:rPr lang="en-US" dirty="0" smtClean="0"/>
              <a:t>may </a:t>
            </a:r>
            <a:r>
              <a:rPr lang="en-US" dirty="0"/>
              <a:t>be both technical and </a:t>
            </a:r>
            <a:r>
              <a:rPr lang="en-US" dirty="0" smtClean="0"/>
              <a:t>non-technical</a:t>
            </a:r>
            <a:r>
              <a:rPr lang="cs-CZ" dirty="0" smtClean="0"/>
              <a:t> </a:t>
            </a:r>
            <a:r>
              <a:rPr lang="cs-CZ" dirty="0" err="1" smtClean="0"/>
              <a:t>character</a:t>
            </a:r>
            <a:r>
              <a:rPr lang="en-US" dirty="0" smtClean="0"/>
              <a:t>.</a:t>
            </a:r>
            <a:endParaRPr lang="cs-CZ" dirty="0"/>
          </a:p>
        </p:txBody>
      </p:sp>
    </p:spTree>
    <p:extLst>
      <p:ext uri="{BB962C8B-B14F-4D97-AF65-F5344CB8AC3E}">
        <p14:creationId xmlns:p14="http://schemas.microsoft.com/office/powerpoint/2010/main" val="185446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algn="just"/>
            <a:r>
              <a:rPr lang="en-US" dirty="0"/>
              <a:t>The essence of the insurance is to create reserves from the financial contributions of those interested in insurance, which serve to cover the needs or compensation of damages incurred by the insured due to incidents. </a:t>
            </a:r>
            <a:endParaRPr lang="cs-CZ" dirty="0"/>
          </a:p>
          <a:p>
            <a:pPr marL="0" indent="0" algn="just">
              <a:buNone/>
            </a:pPr>
            <a:endParaRPr lang="cs-CZ" dirty="0"/>
          </a:p>
          <a:p>
            <a:pPr algn="just"/>
            <a:r>
              <a:rPr lang="en-US" dirty="0"/>
              <a:t>The basic purpose of insurance is to compensate for the costs associated with the restoration of the organization's activities and the establishment of a steady state. </a:t>
            </a:r>
            <a:endParaRPr lang="cs-CZ" dirty="0"/>
          </a:p>
        </p:txBody>
      </p:sp>
    </p:spTree>
    <p:extLst>
      <p:ext uri="{BB962C8B-B14F-4D97-AF65-F5344CB8AC3E}">
        <p14:creationId xmlns:p14="http://schemas.microsoft.com/office/powerpoint/2010/main" val="3238977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 </a:t>
            </a:r>
            <a:r>
              <a:rPr lang="cs-CZ" dirty="0"/>
              <a:t>T</a:t>
            </a:r>
            <a:r>
              <a:rPr lang="en-US" dirty="0" err="1"/>
              <a:t>hreats</a:t>
            </a:r>
            <a:r>
              <a:rPr lang="en-US" dirty="0"/>
              <a:t> and their </a:t>
            </a:r>
            <a:r>
              <a:rPr lang="cs-CZ" dirty="0"/>
              <a:t>I</a:t>
            </a:r>
            <a:r>
              <a:rPr lang="en-US" dirty="0" err="1"/>
              <a:t>mpact</a:t>
            </a:r>
            <a:r>
              <a:rPr lang="en-US" dirty="0"/>
              <a:t> on the </a:t>
            </a:r>
            <a:r>
              <a:rPr lang="cs-CZ" dirty="0"/>
              <a:t>Information E</a:t>
            </a:r>
            <a:r>
              <a:rPr lang="en-US" dirty="0" err="1"/>
              <a:t>nvironment</a:t>
            </a:r>
            <a:endParaRPr lang="cs-CZ" dirty="0"/>
          </a:p>
        </p:txBody>
      </p:sp>
      <p:sp>
        <p:nvSpPr>
          <p:cNvPr id="3" name="Zástupný symbol pro obsah 2"/>
          <p:cNvSpPr>
            <a:spLocks noGrp="1"/>
          </p:cNvSpPr>
          <p:nvPr>
            <p:ph idx="1"/>
          </p:nvPr>
        </p:nvSpPr>
        <p:spPr/>
        <p:txBody>
          <a:bodyPr/>
          <a:lstStyle/>
          <a:p>
            <a:pPr algn="just"/>
            <a:r>
              <a:rPr lang="en-US" dirty="0"/>
              <a:t>These elements include hardware, reputation, manufacturing equipment, selected segments of a computer network. </a:t>
            </a:r>
            <a:endParaRPr lang="cs-CZ" dirty="0"/>
          </a:p>
          <a:p>
            <a:pPr algn="just"/>
            <a:r>
              <a:rPr lang="en-US" dirty="0"/>
              <a:t>If one of the cyber threats is realized, the impact on the organization and its functioning can be long-term.</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6318" y="3498446"/>
            <a:ext cx="3333750" cy="2305050"/>
          </a:xfrm>
          <a:prstGeom prst="rect">
            <a:avLst/>
          </a:prstGeom>
        </p:spPr>
      </p:pic>
    </p:spTree>
    <p:extLst>
      <p:ext uri="{BB962C8B-B14F-4D97-AF65-F5344CB8AC3E}">
        <p14:creationId xmlns:p14="http://schemas.microsoft.com/office/powerpoint/2010/main" val="1485322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 </a:t>
            </a:r>
            <a:r>
              <a:rPr lang="cs-CZ" dirty="0"/>
              <a:t>T</a:t>
            </a:r>
            <a:r>
              <a:rPr lang="en-US" dirty="0" err="1"/>
              <a:t>hreats</a:t>
            </a:r>
            <a:r>
              <a:rPr lang="en-US" dirty="0"/>
              <a:t> and their </a:t>
            </a:r>
            <a:r>
              <a:rPr lang="cs-CZ" dirty="0"/>
              <a:t>I</a:t>
            </a:r>
            <a:r>
              <a:rPr lang="en-US" dirty="0" err="1"/>
              <a:t>mpact</a:t>
            </a:r>
            <a:r>
              <a:rPr lang="en-US" dirty="0"/>
              <a:t> on the </a:t>
            </a:r>
            <a:r>
              <a:rPr lang="cs-CZ" dirty="0"/>
              <a:t>Information E</a:t>
            </a:r>
            <a:r>
              <a:rPr lang="en-US" dirty="0" err="1"/>
              <a:t>nvironment</a:t>
            </a:r>
            <a:endParaRPr lang="cs-CZ" dirty="0"/>
          </a:p>
        </p:txBody>
      </p:sp>
      <p:sp>
        <p:nvSpPr>
          <p:cNvPr id="3" name="Zástupný symbol pro obsah 2"/>
          <p:cNvSpPr>
            <a:spLocks noGrp="1"/>
          </p:cNvSpPr>
          <p:nvPr>
            <p:ph idx="1"/>
          </p:nvPr>
        </p:nvSpPr>
        <p:spPr/>
        <p:txBody>
          <a:bodyPr/>
          <a:lstStyle/>
          <a:p>
            <a:pPr algn="just"/>
            <a:r>
              <a:rPr lang="en-US" dirty="0"/>
              <a:t>Such impacts include, for example, restoring the reputation of the organization. </a:t>
            </a:r>
            <a:endParaRPr lang="cs-CZ" dirty="0"/>
          </a:p>
          <a:p>
            <a:pPr marL="0" indent="0" algn="just">
              <a:buNone/>
            </a:pPr>
            <a:endParaRPr lang="cs-CZ" dirty="0"/>
          </a:p>
          <a:p>
            <a:pPr algn="just"/>
            <a:r>
              <a:rPr lang="en-US" dirty="0"/>
              <a:t>If this vulnerable element is compromised, recovery and remediation can take a very long time. </a:t>
            </a:r>
            <a:endParaRPr lang="cs-CZ" dirty="0"/>
          </a:p>
          <a:p>
            <a:pPr marL="0" indent="0" algn="just">
              <a:buNone/>
            </a:pPr>
            <a:endParaRPr lang="cs-CZ" dirty="0"/>
          </a:p>
          <a:p>
            <a:pPr algn="just"/>
            <a:r>
              <a:rPr lang="en-US" dirty="0"/>
              <a:t>Possible manifestations of damage to the reputation of the organization include, for example, disruption of relationships with customers, customers, suppliers or employees.</a:t>
            </a:r>
            <a:endParaRPr lang="cs-CZ" dirty="0"/>
          </a:p>
        </p:txBody>
      </p:sp>
    </p:spTree>
    <p:extLst>
      <p:ext uri="{BB962C8B-B14F-4D97-AF65-F5344CB8AC3E}">
        <p14:creationId xmlns:p14="http://schemas.microsoft.com/office/powerpoint/2010/main" val="2550392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 </a:t>
            </a:r>
            <a:r>
              <a:rPr lang="cs-CZ" dirty="0"/>
              <a:t>T</a:t>
            </a:r>
            <a:r>
              <a:rPr lang="en-US" dirty="0" err="1"/>
              <a:t>hreats</a:t>
            </a:r>
            <a:r>
              <a:rPr lang="en-US" dirty="0"/>
              <a:t> and their </a:t>
            </a:r>
            <a:r>
              <a:rPr lang="cs-CZ" dirty="0"/>
              <a:t>I</a:t>
            </a:r>
            <a:r>
              <a:rPr lang="en-US" dirty="0" err="1"/>
              <a:t>mpact</a:t>
            </a:r>
            <a:r>
              <a:rPr lang="en-US" dirty="0"/>
              <a:t> on the </a:t>
            </a:r>
            <a:r>
              <a:rPr lang="cs-CZ" dirty="0"/>
              <a:t>Information E</a:t>
            </a:r>
            <a:r>
              <a:rPr lang="en-US" dirty="0" err="1"/>
              <a:t>nvironment</a:t>
            </a:r>
            <a:endParaRPr lang="cs-CZ" dirty="0"/>
          </a:p>
        </p:txBody>
      </p:sp>
      <p:sp>
        <p:nvSpPr>
          <p:cNvPr id="3" name="Zástupný symbol pro obsah 2"/>
          <p:cNvSpPr>
            <a:spLocks noGrp="1"/>
          </p:cNvSpPr>
          <p:nvPr>
            <p:ph idx="1"/>
          </p:nvPr>
        </p:nvSpPr>
        <p:spPr/>
        <p:txBody>
          <a:bodyPr/>
          <a:lstStyle/>
          <a:p>
            <a:pPr algn="just"/>
            <a:r>
              <a:rPr lang="en-US" dirty="0"/>
              <a:t>Other elements that can be disrupted and whose restoration or reconstruction can be very costly and long-term include data. </a:t>
            </a:r>
            <a:endParaRPr lang="cs-CZ" dirty="0"/>
          </a:p>
          <a:p>
            <a:pPr algn="just"/>
            <a:r>
              <a:rPr lang="en-US" dirty="0"/>
              <a:t>From a cyber security perspective, it is the most valuable asset and its value is very difficult to determine. </a:t>
            </a:r>
            <a:endParaRPr lang="cs-CZ" dirty="0"/>
          </a:p>
          <a:p>
            <a:pPr algn="just"/>
            <a:r>
              <a:rPr lang="en-US" dirty="0"/>
              <a:t>If sensitive data is copied or deleted, the organization can be severely damaged not only at the particular point in time when the data has been misused, but also in future business developments.</a:t>
            </a:r>
            <a:endParaRPr lang="cs-CZ" dirty="0"/>
          </a:p>
          <a:p>
            <a:pPr algn="just"/>
            <a:r>
              <a:rPr lang="en-US" dirty="0"/>
              <a:t>To determine the insured value, it is therefore necessary to define possible cyber threats and determine their possible impacts on different areas of the organization in relation to the provision of basic functions.</a:t>
            </a:r>
            <a:endParaRPr lang="cs-CZ" dirty="0"/>
          </a:p>
        </p:txBody>
      </p:sp>
    </p:spTree>
    <p:extLst>
      <p:ext uri="{BB962C8B-B14F-4D97-AF65-F5344CB8AC3E}">
        <p14:creationId xmlns:p14="http://schemas.microsoft.com/office/powerpoint/2010/main" val="3184832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500" dirty="0"/>
              <a:t/>
            </a:r>
            <a:br>
              <a:rPr lang="cs-CZ" sz="3500" dirty="0"/>
            </a:br>
            <a:r>
              <a:rPr lang="en-US" sz="3500" dirty="0"/>
              <a:t>Insurance of </a:t>
            </a:r>
            <a:r>
              <a:rPr lang="cs-CZ" sz="3500" dirty="0"/>
              <a:t>O</a:t>
            </a:r>
            <a:r>
              <a:rPr lang="en-US" sz="3500" dirty="0" err="1"/>
              <a:t>rganizations</a:t>
            </a:r>
            <a:r>
              <a:rPr lang="en-US" sz="3500" dirty="0"/>
              <a:t> </a:t>
            </a:r>
            <a:r>
              <a:rPr lang="cs-CZ" sz="3500" dirty="0"/>
              <a:t>a</a:t>
            </a:r>
            <a:r>
              <a:rPr lang="en-US" sz="3500" dirty="0" err="1"/>
              <a:t>gainst</a:t>
            </a:r>
            <a:r>
              <a:rPr lang="en-US" sz="3500" dirty="0"/>
              <a:t> </a:t>
            </a:r>
            <a:r>
              <a:rPr lang="cs-CZ" sz="3500" dirty="0"/>
              <a:t>C</a:t>
            </a:r>
            <a:r>
              <a:rPr lang="en-US" sz="3500" dirty="0" err="1"/>
              <a:t>yber</a:t>
            </a:r>
            <a:r>
              <a:rPr lang="en-US" sz="3500" dirty="0"/>
              <a:t> </a:t>
            </a:r>
            <a:r>
              <a:rPr lang="cs-CZ" sz="3500" dirty="0"/>
              <a:t>T</a:t>
            </a:r>
            <a:r>
              <a:rPr lang="en-US" sz="3500" dirty="0" err="1"/>
              <a:t>hreats</a:t>
            </a:r>
            <a:r>
              <a:rPr lang="en-US" sz="3500" dirty="0"/>
              <a:t> – </a:t>
            </a:r>
            <a:r>
              <a:rPr lang="cs-CZ" sz="3500" dirty="0"/>
              <a:t>C</a:t>
            </a:r>
            <a:r>
              <a:rPr lang="en-US" sz="3500" dirty="0" err="1"/>
              <a:t>haracteristics</a:t>
            </a:r>
            <a:r>
              <a:rPr lang="cs-CZ" sz="3500" dirty="0"/>
              <a:t> of Insurance</a:t>
            </a:r>
            <a:br>
              <a:rPr lang="cs-CZ" sz="3500" dirty="0"/>
            </a:br>
            <a:endParaRPr lang="cs-CZ" sz="3500" dirty="0"/>
          </a:p>
        </p:txBody>
      </p:sp>
      <p:sp>
        <p:nvSpPr>
          <p:cNvPr id="3" name="Zástupný symbol pro obsah 2"/>
          <p:cNvSpPr>
            <a:spLocks noGrp="1"/>
          </p:cNvSpPr>
          <p:nvPr>
            <p:ph idx="1"/>
          </p:nvPr>
        </p:nvSpPr>
        <p:spPr/>
        <p:txBody>
          <a:bodyPr/>
          <a:lstStyle/>
          <a:p>
            <a:pPr algn="just"/>
            <a:r>
              <a:rPr lang="en-US" dirty="0"/>
              <a:t>Cyber attacks are no longer targeted solely at Internet companies. </a:t>
            </a:r>
            <a:endParaRPr lang="cs-CZ" dirty="0"/>
          </a:p>
          <a:p>
            <a:pPr algn="just"/>
            <a:endParaRPr lang="cs-CZ" dirty="0"/>
          </a:p>
          <a:p>
            <a:pPr algn="just"/>
            <a:r>
              <a:rPr lang="en-US" dirty="0"/>
              <a:t>Basically, anyone working with data is at risk. </a:t>
            </a:r>
            <a:endParaRPr lang="cs-CZ" dirty="0"/>
          </a:p>
          <a:p>
            <a:pPr marL="0" indent="0" algn="just">
              <a:buNone/>
            </a:pPr>
            <a:endParaRPr lang="cs-CZ" dirty="0"/>
          </a:p>
          <a:p>
            <a:pPr algn="just"/>
            <a:r>
              <a:rPr lang="en-US" dirty="0"/>
              <a:t>The importance of cyber security for business success is comparable to physical security. </a:t>
            </a:r>
            <a:endParaRPr lang="cs-CZ" dirty="0"/>
          </a:p>
          <a:p>
            <a:pPr marL="0" indent="0" algn="just">
              <a:buNone/>
            </a:pPr>
            <a:endParaRPr lang="cs-CZ" dirty="0"/>
          </a:p>
          <a:p>
            <a:pPr algn="just"/>
            <a:r>
              <a:rPr lang="en-US" dirty="0"/>
              <a:t>While companies can insure against theft or damage, the situation is more complicated in the case of their own customer data</a:t>
            </a:r>
            <a:r>
              <a:rPr lang="cs-CZ" dirty="0"/>
              <a:t>.</a:t>
            </a:r>
          </a:p>
        </p:txBody>
      </p:sp>
    </p:spTree>
    <p:extLst>
      <p:ext uri="{BB962C8B-B14F-4D97-AF65-F5344CB8AC3E}">
        <p14:creationId xmlns:p14="http://schemas.microsoft.com/office/powerpoint/2010/main" val="776404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500" dirty="0"/>
              <a:t>Insurance of </a:t>
            </a:r>
            <a:r>
              <a:rPr lang="cs-CZ" sz="3500" dirty="0"/>
              <a:t>O</a:t>
            </a:r>
            <a:r>
              <a:rPr lang="en-US" sz="3500" dirty="0" err="1"/>
              <a:t>rganizations</a:t>
            </a:r>
            <a:r>
              <a:rPr lang="en-US" sz="3500" dirty="0"/>
              <a:t> </a:t>
            </a:r>
            <a:r>
              <a:rPr lang="cs-CZ" sz="3500" dirty="0"/>
              <a:t>a</a:t>
            </a:r>
            <a:r>
              <a:rPr lang="en-US" sz="3500" dirty="0" err="1"/>
              <a:t>gainst</a:t>
            </a:r>
            <a:r>
              <a:rPr lang="en-US" sz="3500" dirty="0"/>
              <a:t> </a:t>
            </a:r>
            <a:r>
              <a:rPr lang="cs-CZ" sz="3500" dirty="0"/>
              <a:t>C</a:t>
            </a:r>
            <a:r>
              <a:rPr lang="en-US" sz="3500" dirty="0" err="1"/>
              <a:t>yber</a:t>
            </a:r>
            <a:r>
              <a:rPr lang="en-US" sz="3500" dirty="0"/>
              <a:t> </a:t>
            </a:r>
            <a:r>
              <a:rPr lang="cs-CZ" sz="3500" dirty="0"/>
              <a:t>T</a:t>
            </a:r>
            <a:r>
              <a:rPr lang="en-US" sz="3500" dirty="0" err="1"/>
              <a:t>hreats</a:t>
            </a:r>
            <a:r>
              <a:rPr lang="en-US" sz="3500" dirty="0"/>
              <a:t> – </a:t>
            </a:r>
            <a:r>
              <a:rPr lang="cs-CZ" sz="3500" dirty="0"/>
              <a:t>C</a:t>
            </a:r>
            <a:r>
              <a:rPr lang="en-US" sz="3500" dirty="0" err="1"/>
              <a:t>haracteristics</a:t>
            </a:r>
            <a:r>
              <a:rPr lang="cs-CZ" sz="3500" dirty="0"/>
              <a:t> of Insurance</a:t>
            </a:r>
            <a:endParaRPr lang="cs-CZ" dirty="0"/>
          </a:p>
        </p:txBody>
      </p:sp>
      <p:sp>
        <p:nvSpPr>
          <p:cNvPr id="3" name="Zástupný symbol pro obsah 2"/>
          <p:cNvSpPr>
            <a:spLocks noGrp="1"/>
          </p:cNvSpPr>
          <p:nvPr>
            <p:ph idx="1"/>
          </p:nvPr>
        </p:nvSpPr>
        <p:spPr/>
        <p:txBody>
          <a:bodyPr/>
          <a:lstStyle/>
          <a:p>
            <a:pPr algn="just"/>
            <a:r>
              <a:rPr lang="en-US" dirty="0"/>
              <a:t>In the Czech Republic, the product related to cyber threat insurance was not offered until 2013. </a:t>
            </a:r>
            <a:endParaRPr lang="cs-CZ" dirty="0"/>
          </a:p>
          <a:p>
            <a:pPr algn="just"/>
            <a:r>
              <a:rPr lang="en-US" dirty="0"/>
              <a:t>Since 2013 it has been offered by a branch of the American insurance company AIG in Prague in the form of a Cyber Edge product. </a:t>
            </a:r>
            <a:endParaRPr lang="cs-CZ" dirty="0"/>
          </a:p>
          <a:p>
            <a:pPr algn="just"/>
            <a:r>
              <a:rPr lang="en-US" dirty="0"/>
              <a:t>With the validity of the GDPR (General Data Protection Regulation) legislation, this type of insurance for small and medium-sized organizations (so-called SMEs) has been increasing in the Czech Republic. </a:t>
            </a:r>
            <a:endParaRPr lang="cs-CZ" dirty="0"/>
          </a:p>
          <a:p>
            <a:pPr algn="just"/>
            <a:r>
              <a:rPr lang="en-US" dirty="0" err="1"/>
              <a:t>Renomia</a:t>
            </a:r>
            <a:r>
              <a:rPr lang="en-US" dirty="0"/>
              <a:t> or </a:t>
            </a:r>
            <a:r>
              <a:rPr lang="en-US" dirty="0" err="1"/>
              <a:t>Kooperativa</a:t>
            </a:r>
            <a:r>
              <a:rPr lang="cs-CZ" dirty="0"/>
              <a:t> </a:t>
            </a:r>
            <a:r>
              <a:rPr lang="en-US" dirty="0"/>
              <a:t>are also among the insurance companies that have this type of insurance product on the domestic market in their portfolio.</a:t>
            </a:r>
            <a:endParaRPr lang="cs-CZ" dirty="0"/>
          </a:p>
        </p:txBody>
      </p:sp>
    </p:spTree>
    <p:extLst>
      <p:ext uri="{BB962C8B-B14F-4D97-AF65-F5344CB8AC3E}">
        <p14:creationId xmlns:p14="http://schemas.microsoft.com/office/powerpoint/2010/main" val="3163177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500" dirty="0"/>
              <a:t>Insurance of </a:t>
            </a:r>
            <a:r>
              <a:rPr lang="cs-CZ" sz="3500" dirty="0"/>
              <a:t>O</a:t>
            </a:r>
            <a:r>
              <a:rPr lang="en-US" sz="3500" dirty="0" err="1"/>
              <a:t>rganizations</a:t>
            </a:r>
            <a:r>
              <a:rPr lang="en-US" sz="3500" dirty="0"/>
              <a:t> </a:t>
            </a:r>
            <a:r>
              <a:rPr lang="cs-CZ" sz="3500" dirty="0"/>
              <a:t>a</a:t>
            </a:r>
            <a:r>
              <a:rPr lang="en-US" sz="3500" dirty="0" err="1"/>
              <a:t>gainst</a:t>
            </a:r>
            <a:r>
              <a:rPr lang="en-US" sz="3500" dirty="0"/>
              <a:t> </a:t>
            </a:r>
            <a:r>
              <a:rPr lang="cs-CZ" sz="3500" dirty="0"/>
              <a:t>C</a:t>
            </a:r>
            <a:r>
              <a:rPr lang="en-US" sz="3500" dirty="0" err="1"/>
              <a:t>yber</a:t>
            </a:r>
            <a:r>
              <a:rPr lang="en-US" sz="3500" dirty="0"/>
              <a:t> </a:t>
            </a:r>
            <a:r>
              <a:rPr lang="cs-CZ" sz="3500" dirty="0"/>
              <a:t>T</a:t>
            </a:r>
            <a:r>
              <a:rPr lang="en-US" sz="3500" dirty="0" err="1"/>
              <a:t>hreats</a:t>
            </a:r>
            <a:r>
              <a:rPr lang="en-US" sz="3500" dirty="0"/>
              <a:t> – </a:t>
            </a:r>
            <a:r>
              <a:rPr lang="cs-CZ" sz="3500" dirty="0"/>
              <a:t>C</a:t>
            </a:r>
            <a:r>
              <a:rPr lang="en-US" sz="3500" dirty="0" err="1"/>
              <a:t>haracteristics</a:t>
            </a:r>
            <a:r>
              <a:rPr lang="cs-CZ" sz="3500" dirty="0"/>
              <a:t> of Insurance</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But abroad, the situation is different. </a:t>
            </a:r>
            <a:endParaRPr lang="cs-CZ" dirty="0"/>
          </a:p>
          <a:p>
            <a:pPr algn="just"/>
            <a:r>
              <a:rPr lang="en-US" dirty="0"/>
              <a:t>In the US, Germany and the UK, the number of insurance products offered is higher, as are the number of companies that purchase it. </a:t>
            </a:r>
            <a:endParaRPr lang="cs-CZ" dirty="0"/>
          </a:p>
          <a:p>
            <a:pPr algn="just"/>
            <a:r>
              <a:rPr lang="en-US" dirty="0"/>
              <a:t>A relatively big problem is the disproportion of the amounts in which insurance coverage is paid. </a:t>
            </a:r>
            <a:endParaRPr lang="cs-CZ" dirty="0"/>
          </a:p>
          <a:p>
            <a:pPr algn="just"/>
            <a:r>
              <a:rPr lang="en-US" dirty="0"/>
              <a:t>Altogether, this amount in the US is $ 2.45 billion, or 68.2 billion crowns. </a:t>
            </a:r>
            <a:endParaRPr lang="cs-CZ" dirty="0"/>
          </a:p>
          <a:p>
            <a:pPr algn="just"/>
            <a:r>
              <a:rPr lang="en-US" dirty="0"/>
              <a:t>However, even this amount is in fact insufficient. </a:t>
            </a:r>
            <a:endParaRPr lang="cs-CZ" dirty="0"/>
          </a:p>
          <a:p>
            <a:pPr algn="just"/>
            <a:r>
              <a:rPr lang="en-US" dirty="0"/>
              <a:t>According to PWC, American companies account for 90% of the premium. </a:t>
            </a:r>
            <a:endParaRPr lang="cs-CZ" dirty="0"/>
          </a:p>
          <a:p>
            <a:pPr algn="just"/>
            <a:r>
              <a:rPr lang="en-US" dirty="0"/>
              <a:t>At the same time, only a third of US companies have insurance against damage</a:t>
            </a:r>
            <a:r>
              <a:rPr lang="cs-CZ" dirty="0"/>
              <a:t>.</a:t>
            </a:r>
          </a:p>
        </p:txBody>
      </p:sp>
    </p:spTree>
    <p:extLst>
      <p:ext uri="{BB962C8B-B14F-4D97-AF65-F5344CB8AC3E}">
        <p14:creationId xmlns:p14="http://schemas.microsoft.com/office/powerpoint/2010/main" val="2953570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500" dirty="0"/>
              <a:t>Scope of </a:t>
            </a:r>
            <a:r>
              <a:rPr lang="cs-CZ" sz="3500" dirty="0"/>
              <a:t>C</a:t>
            </a:r>
            <a:r>
              <a:rPr lang="en-US" sz="3500" dirty="0"/>
              <a:t>overage and </a:t>
            </a:r>
            <a:r>
              <a:rPr lang="cs-CZ" sz="3500" dirty="0"/>
              <a:t>C</a:t>
            </a:r>
            <a:r>
              <a:rPr lang="en-US" sz="3500" dirty="0" err="1"/>
              <a:t>ompensation</a:t>
            </a:r>
            <a:r>
              <a:rPr lang="en-US" sz="3500" dirty="0"/>
              <a:t> for </a:t>
            </a:r>
            <a:r>
              <a:rPr lang="cs-CZ" sz="3500" dirty="0"/>
              <a:t>I</a:t>
            </a:r>
            <a:r>
              <a:rPr lang="en-US" sz="3500" dirty="0" err="1"/>
              <a:t>nsurance</a:t>
            </a:r>
            <a:r>
              <a:rPr lang="en-US" sz="3500" dirty="0"/>
              <a:t> against </a:t>
            </a:r>
            <a:r>
              <a:rPr lang="cs-CZ" sz="3500" dirty="0"/>
              <a:t>C</a:t>
            </a:r>
            <a:r>
              <a:rPr lang="en-US" sz="3500" dirty="0" err="1"/>
              <a:t>yber</a:t>
            </a:r>
            <a:r>
              <a:rPr lang="en-US" sz="3500" dirty="0"/>
              <a:t> </a:t>
            </a:r>
            <a:r>
              <a:rPr lang="cs-CZ" sz="3500" dirty="0"/>
              <a:t>T</a:t>
            </a:r>
            <a:r>
              <a:rPr lang="en-US" sz="3500" dirty="0" err="1"/>
              <a:t>hreats</a:t>
            </a:r>
            <a:endParaRPr lang="cs-CZ" sz="3500" dirty="0"/>
          </a:p>
        </p:txBody>
      </p:sp>
      <p:sp>
        <p:nvSpPr>
          <p:cNvPr id="3" name="Zástupný symbol pro obsah 2"/>
          <p:cNvSpPr>
            <a:spLocks noGrp="1"/>
          </p:cNvSpPr>
          <p:nvPr>
            <p:ph idx="1"/>
          </p:nvPr>
        </p:nvSpPr>
        <p:spPr/>
        <p:txBody>
          <a:bodyPr/>
          <a:lstStyle/>
          <a:p>
            <a:pPr algn="just"/>
            <a:r>
              <a:rPr lang="en-US" dirty="0"/>
              <a:t>In essence, cyber threat insurance is a combination of property insurance (</a:t>
            </a:r>
            <a:r>
              <a:rPr lang="en-US" dirty="0" err="1"/>
              <a:t>i</a:t>
            </a:r>
            <a:r>
              <a:rPr lang="cs-CZ" dirty="0"/>
              <a:t>.</a:t>
            </a:r>
            <a:r>
              <a:rPr lang="en-US" dirty="0"/>
              <a:t>e</a:t>
            </a:r>
            <a:r>
              <a:rPr lang="cs-CZ" dirty="0"/>
              <a:t>.</a:t>
            </a:r>
            <a:r>
              <a:rPr lang="en-US" dirty="0"/>
              <a:t> the provision of indemnity for damage caused to the insured) and liability insurance, where damages to third parties are paid.</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6032" y="3304266"/>
            <a:ext cx="4648124" cy="2737496"/>
          </a:xfrm>
          <a:prstGeom prst="rect">
            <a:avLst/>
          </a:prstGeom>
        </p:spPr>
      </p:pic>
    </p:spTree>
    <p:extLst>
      <p:ext uri="{BB962C8B-B14F-4D97-AF65-F5344CB8AC3E}">
        <p14:creationId xmlns:p14="http://schemas.microsoft.com/office/powerpoint/2010/main" val="658807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500" dirty="0"/>
              <a:t>Scope of </a:t>
            </a:r>
            <a:r>
              <a:rPr lang="cs-CZ" sz="3500" dirty="0"/>
              <a:t>C</a:t>
            </a:r>
            <a:r>
              <a:rPr lang="en-US" sz="3500" dirty="0"/>
              <a:t>overage and </a:t>
            </a:r>
            <a:r>
              <a:rPr lang="cs-CZ" sz="3500" dirty="0"/>
              <a:t>C</a:t>
            </a:r>
            <a:r>
              <a:rPr lang="en-US" sz="3500" dirty="0" err="1"/>
              <a:t>ompensation</a:t>
            </a:r>
            <a:r>
              <a:rPr lang="en-US" sz="3500" dirty="0"/>
              <a:t> for </a:t>
            </a:r>
            <a:r>
              <a:rPr lang="cs-CZ" sz="3500" dirty="0"/>
              <a:t>I</a:t>
            </a:r>
            <a:r>
              <a:rPr lang="en-US" sz="3500" dirty="0" err="1"/>
              <a:t>nsurance</a:t>
            </a:r>
            <a:r>
              <a:rPr lang="en-US" sz="3500" dirty="0"/>
              <a:t> against </a:t>
            </a:r>
            <a:r>
              <a:rPr lang="cs-CZ" sz="3500" dirty="0"/>
              <a:t>C</a:t>
            </a:r>
            <a:r>
              <a:rPr lang="en-US" sz="3500" dirty="0" err="1"/>
              <a:t>yber</a:t>
            </a:r>
            <a:r>
              <a:rPr lang="en-US" sz="3500" dirty="0"/>
              <a:t> </a:t>
            </a:r>
            <a:r>
              <a:rPr lang="cs-CZ" sz="3500" dirty="0"/>
              <a:t>T</a:t>
            </a:r>
            <a:r>
              <a:rPr lang="en-US" sz="3500" dirty="0" err="1"/>
              <a:t>hreats</a:t>
            </a:r>
            <a:endParaRPr lang="cs-CZ" dirty="0"/>
          </a:p>
        </p:txBody>
      </p:sp>
      <p:sp>
        <p:nvSpPr>
          <p:cNvPr id="3" name="Zástupný symbol pro obsah 2"/>
          <p:cNvSpPr>
            <a:spLocks noGrp="1"/>
          </p:cNvSpPr>
          <p:nvPr>
            <p:ph idx="1"/>
          </p:nvPr>
        </p:nvSpPr>
        <p:spPr/>
        <p:txBody>
          <a:bodyPr/>
          <a:lstStyle/>
          <a:p>
            <a:pPr marL="0" indent="0" algn="just">
              <a:buNone/>
            </a:pPr>
            <a:r>
              <a:rPr lang="en-US" dirty="0"/>
              <a:t>The insurance provides insurance protection against</a:t>
            </a:r>
            <a:r>
              <a:rPr lang="cs-CZ" dirty="0"/>
              <a:t>:</a:t>
            </a:r>
          </a:p>
          <a:p>
            <a:pPr marL="0" indent="0" algn="just">
              <a:buNone/>
            </a:pPr>
            <a:endParaRPr lang="en-US" dirty="0"/>
          </a:p>
          <a:p>
            <a:pPr algn="just"/>
            <a:r>
              <a:rPr lang="en-US" dirty="0"/>
              <a:t>leakage of personal data, information and data from the company's information system, whether accidental or negligent;</a:t>
            </a:r>
            <a:endParaRPr lang="cs-CZ" dirty="0"/>
          </a:p>
          <a:p>
            <a:pPr marL="0" indent="0" algn="just">
              <a:buNone/>
            </a:pPr>
            <a:endParaRPr lang="en-US" dirty="0"/>
          </a:p>
          <a:p>
            <a:pPr algn="just"/>
            <a:r>
              <a:rPr lang="en-US" dirty="0"/>
              <a:t>targeted attack of the information system by third parties or employees in order to gain access to sensitive Information</a:t>
            </a:r>
            <a:r>
              <a:rPr lang="cs-CZ" dirty="0"/>
              <a:t>.</a:t>
            </a:r>
          </a:p>
        </p:txBody>
      </p:sp>
    </p:spTree>
    <p:extLst>
      <p:ext uri="{BB962C8B-B14F-4D97-AF65-F5344CB8AC3E}">
        <p14:creationId xmlns:p14="http://schemas.microsoft.com/office/powerpoint/2010/main" val="427785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500" dirty="0"/>
              <a:t>Scope of </a:t>
            </a:r>
            <a:r>
              <a:rPr lang="cs-CZ" sz="3500" dirty="0"/>
              <a:t>C</a:t>
            </a:r>
            <a:r>
              <a:rPr lang="en-US" sz="3500" dirty="0"/>
              <a:t>overage and </a:t>
            </a:r>
            <a:r>
              <a:rPr lang="cs-CZ" sz="3500" dirty="0"/>
              <a:t>C</a:t>
            </a:r>
            <a:r>
              <a:rPr lang="en-US" sz="3500" dirty="0" err="1"/>
              <a:t>ompensation</a:t>
            </a:r>
            <a:r>
              <a:rPr lang="en-US" sz="3500" dirty="0"/>
              <a:t> for </a:t>
            </a:r>
            <a:r>
              <a:rPr lang="cs-CZ" sz="3500" dirty="0"/>
              <a:t>I</a:t>
            </a:r>
            <a:r>
              <a:rPr lang="en-US" sz="3500" dirty="0" err="1"/>
              <a:t>nsurance</a:t>
            </a:r>
            <a:r>
              <a:rPr lang="en-US" sz="3500" dirty="0"/>
              <a:t> against </a:t>
            </a:r>
            <a:r>
              <a:rPr lang="cs-CZ" sz="3500" dirty="0"/>
              <a:t>C</a:t>
            </a:r>
            <a:r>
              <a:rPr lang="en-US" sz="3500" dirty="0" err="1"/>
              <a:t>yber</a:t>
            </a:r>
            <a:r>
              <a:rPr lang="en-US" sz="3500" dirty="0"/>
              <a:t> </a:t>
            </a:r>
            <a:r>
              <a:rPr lang="cs-CZ" sz="3500" dirty="0"/>
              <a:t>T</a:t>
            </a:r>
            <a:r>
              <a:rPr lang="en-US" sz="3500" dirty="0" err="1"/>
              <a:t>hreats</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US" dirty="0"/>
              <a:t>Current insurance products are set up to cover the following damages:</a:t>
            </a:r>
          </a:p>
          <a:p>
            <a:pPr algn="just"/>
            <a:r>
              <a:rPr lang="en-US" dirty="0"/>
              <a:t>damage to the insured caused by the leakage of sensitive corporate data and information,</a:t>
            </a:r>
          </a:p>
          <a:p>
            <a:pPr algn="just"/>
            <a:r>
              <a:rPr lang="en-US" dirty="0"/>
              <a:t>the insured's costs of notifying the leak of personal data, information and data to supervisory authorities and the public, and communicating with the affected clients to protect the company's reputation;</a:t>
            </a:r>
          </a:p>
          <a:p>
            <a:pPr algn="just"/>
            <a:r>
              <a:rPr lang="en-US" dirty="0"/>
              <a:t>the insured's costs of identifying the leakage of personal data and information, ensuring the normal operation of the company's information system and implementing measures to remedy the deficiencies that caused the leak,</a:t>
            </a:r>
          </a:p>
          <a:p>
            <a:pPr algn="just"/>
            <a:r>
              <a:rPr lang="en-US" dirty="0"/>
              <a:t>third party damage in connection with the leak,</a:t>
            </a:r>
          </a:p>
          <a:p>
            <a:pPr algn="just"/>
            <a:r>
              <a:rPr lang="en-US" dirty="0"/>
              <a:t>costs of the insured for dealing with supervisory authorities and fines imposed by them;</a:t>
            </a:r>
          </a:p>
          <a:p>
            <a:pPr algn="just"/>
            <a:r>
              <a:rPr lang="en-US" dirty="0"/>
              <a:t>loss of the insured's profits as a result of web or network services and the leakage of personal data and data</a:t>
            </a:r>
            <a:r>
              <a:rPr lang="cs-CZ" dirty="0"/>
              <a:t>.</a:t>
            </a:r>
          </a:p>
        </p:txBody>
      </p:sp>
    </p:spTree>
    <p:extLst>
      <p:ext uri="{BB962C8B-B14F-4D97-AF65-F5344CB8AC3E}">
        <p14:creationId xmlns:p14="http://schemas.microsoft.com/office/powerpoint/2010/main" val="1368544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Possibilities to </a:t>
            </a:r>
            <a:r>
              <a:rPr lang="cs-CZ" dirty="0"/>
              <a:t>A</a:t>
            </a:r>
            <a:r>
              <a:rPr lang="en-US" dirty="0" err="1"/>
              <a:t>rrange</a:t>
            </a:r>
            <a:r>
              <a:rPr lang="en-US" dirty="0"/>
              <a:t> </a:t>
            </a:r>
            <a:r>
              <a:rPr lang="cs-CZ" dirty="0"/>
              <a:t>I</a:t>
            </a:r>
            <a:r>
              <a:rPr lang="en-US" dirty="0" err="1"/>
              <a:t>nsurance</a:t>
            </a:r>
            <a:r>
              <a:rPr lang="en-US" dirty="0"/>
              <a:t> against </a:t>
            </a:r>
            <a:r>
              <a:rPr lang="cs-CZ" dirty="0"/>
              <a:t>C</a:t>
            </a:r>
            <a:r>
              <a:rPr lang="en-US" dirty="0" err="1"/>
              <a:t>yber</a:t>
            </a:r>
            <a:r>
              <a:rPr lang="en-US" dirty="0"/>
              <a:t> </a:t>
            </a:r>
            <a:r>
              <a:rPr lang="cs-CZ" dirty="0"/>
              <a:t>T</a:t>
            </a:r>
            <a:r>
              <a:rPr lang="en-US" dirty="0" err="1"/>
              <a:t>hreats</a:t>
            </a:r>
            <a:endParaRPr lang="cs-CZ" dirty="0"/>
          </a:p>
        </p:txBody>
      </p:sp>
      <p:sp>
        <p:nvSpPr>
          <p:cNvPr id="3" name="Zástupný symbol pro obsah 2"/>
          <p:cNvSpPr>
            <a:spLocks noGrp="1"/>
          </p:cNvSpPr>
          <p:nvPr>
            <p:ph idx="1"/>
          </p:nvPr>
        </p:nvSpPr>
        <p:spPr/>
        <p:txBody>
          <a:bodyPr/>
          <a:lstStyle/>
          <a:p>
            <a:pPr algn="just"/>
            <a:r>
              <a:rPr lang="en-US" dirty="0"/>
              <a:t>Insurance against cyber threats is covered by an insurance contract, as well as other types of insurance, in which conditions and scope of insurance coverage are set. </a:t>
            </a:r>
            <a:endParaRPr lang="cs-CZ" dirty="0"/>
          </a:p>
          <a:p>
            <a:pPr algn="just"/>
            <a:r>
              <a:rPr lang="en-US" dirty="0"/>
              <a:t>According to the policyholder's wish, it is possible to negotiate a contractual arrangement that differs from the insurance conditions so that the insurance coverage responds to a specific situation and its needs. </a:t>
            </a:r>
            <a:endParaRPr lang="cs-CZ" dirty="0"/>
          </a:p>
          <a:p>
            <a:pPr algn="just"/>
            <a:r>
              <a:rPr lang="en-US" dirty="0"/>
              <a:t>Of course, when it comes to arranging insurance, it is crucial to recognize the threats that those interested in cyber threat insurance may encounter</a:t>
            </a:r>
            <a:r>
              <a:rPr lang="cs-CZ" dirty="0"/>
              <a:t>.</a:t>
            </a:r>
          </a:p>
        </p:txBody>
      </p:sp>
    </p:spTree>
    <p:extLst>
      <p:ext uri="{BB962C8B-B14F-4D97-AF65-F5344CB8AC3E}">
        <p14:creationId xmlns:p14="http://schemas.microsoft.com/office/powerpoint/2010/main" val="3085946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algn="just"/>
            <a:r>
              <a:rPr lang="en-US" dirty="0"/>
              <a:t>As such, the insurance does not affect the risk of the occurrence of the event or any damage, and only applies to previously agreed undesirable events that may occur with a certain probability. </a:t>
            </a:r>
            <a:endParaRPr lang="cs-CZ" dirty="0"/>
          </a:p>
          <a:p>
            <a:pPr marL="0" indent="0" algn="just">
              <a:buNone/>
            </a:pPr>
            <a:endParaRPr lang="cs-CZ" dirty="0"/>
          </a:p>
          <a:p>
            <a:pPr algn="just"/>
            <a:r>
              <a:rPr lang="en-US" dirty="0"/>
              <a:t>These events are defined in the insurance contract concluded between the insurer and the policyholder. </a:t>
            </a:r>
            <a:endParaRPr lang="cs-CZ" dirty="0"/>
          </a:p>
          <a:p>
            <a:pPr marL="0" indent="0" algn="just">
              <a:buNone/>
            </a:pPr>
            <a:endParaRPr lang="cs-CZ" dirty="0"/>
          </a:p>
          <a:p>
            <a:pPr algn="just"/>
            <a:r>
              <a:rPr lang="en-US" dirty="0"/>
              <a:t>Common forms of insurance may cover, for example, business risks, natural disasters, illness, death, as well as expenditure on necessary health care in old age, etc.</a:t>
            </a:r>
            <a:endParaRPr lang="cs-CZ" dirty="0"/>
          </a:p>
        </p:txBody>
      </p:sp>
    </p:spTree>
    <p:extLst>
      <p:ext uri="{BB962C8B-B14F-4D97-AF65-F5344CB8AC3E}">
        <p14:creationId xmlns:p14="http://schemas.microsoft.com/office/powerpoint/2010/main" val="1028547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Possibilities to </a:t>
            </a:r>
            <a:r>
              <a:rPr lang="cs-CZ" dirty="0"/>
              <a:t>A</a:t>
            </a:r>
            <a:r>
              <a:rPr lang="en-US" dirty="0" err="1"/>
              <a:t>rrange</a:t>
            </a:r>
            <a:r>
              <a:rPr lang="en-US" dirty="0"/>
              <a:t> </a:t>
            </a:r>
            <a:r>
              <a:rPr lang="cs-CZ" dirty="0"/>
              <a:t>I</a:t>
            </a:r>
            <a:r>
              <a:rPr lang="en-US" dirty="0" err="1"/>
              <a:t>nsurance</a:t>
            </a:r>
            <a:r>
              <a:rPr lang="en-US" dirty="0"/>
              <a:t> against </a:t>
            </a:r>
            <a:r>
              <a:rPr lang="cs-CZ" dirty="0"/>
              <a:t>C</a:t>
            </a:r>
            <a:r>
              <a:rPr lang="en-US" dirty="0" err="1"/>
              <a:t>yber</a:t>
            </a:r>
            <a:r>
              <a:rPr lang="en-US" dirty="0"/>
              <a:t> </a:t>
            </a:r>
            <a:r>
              <a:rPr lang="cs-CZ" dirty="0"/>
              <a:t>T</a:t>
            </a:r>
            <a:r>
              <a:rPr lang="en-US" dirty="0" err="1"/>
              <a:t>hreats</a:t>
            </a:r>
            <a:endParaRPr lang="cs-CZ" dirty="0"/>
          </a:p>
        </p:txBody>
      </p:sp>
      <p:sp>
        <p:nvSpPr>
          <p:cNvPr id="3" name="Zástupný symbol pro obsah 2"/>
          <p:cNvSpPr>
            <a:spLocks noGrp="1"/>
          </p:cNvSpPr>
          <p:nvPr>
            <p:ph idx="1"/>
          </p:nvPr>
        </p:nvSpPr>
        <p:spPr/>
        <p:txBody>
          <a:bodyPr/>
          <a:lstStyle/>
          <a:p>
            <a:pPr algn="just"/>
            <a:r>
              <a:rPr lang="en-US" dirty="0"/>
              <a:t>A very important role is played by the insurer questionnaire, which is filled in by the insurance applicant. </a:t>
            </a:r>
            <a:endParaRPr lang="cs-CZ" dirty="0"/>
          </a:p>
          <a:p>
            <a:pPr marL="0" indent="0" algn="just">
              <a:buNone/>
            </a:pPr>
            <a:endParaRPr lang="cs-CZ" dirty="0"/>
          </a:p>
          <a:p>
            <a:pPr algn="just"/>
            <a:r>
              <a:rPr lang="en-US" dirty="0"/>
              <a:t>The questionnaire provides information on the policyholder's field of activity, the data and the types of data that the company works with and collects about its clients. </a:t>
            </a:r>
            <a:endParaRPr lang="cs-CZ" dirty="0"/>
          </a:p>
          <a:p>
            <a:pPr marL="0" indent="0" algn="just">
              <a:buNone/>
            </a:pPr>
            <a:endParaRPr lang="cs-CZ" dirty="0"/>
          </a:p>
          <a:p>
            <a:pPr algn="just"/>
            <a:r>
              <a:rPr lang="en-US" dirty="0"/>
              <a:t>The insurer also works closely with an IT company that contributes to clarifying certain specifics on the part of the insurance applicant</a:t>
            </a:r>
            <a:r>
              <a:rPr lang="cs-CZ" dirty="0"/>
              <a:t>.</a:t>
            </a:r>
          </a:p>
        </p:txBody>
      </p:sp>
    </p:spTree>
    <p:extLst>
      <p:ext uri="{BB962C8B-B14F-4D97-AF65-F5344CB8AC3E}">
        <p14:creationId xmlns:p14="http://schemas.microsoft.com/office/powerpoint/2010/main" val="634582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Possibilities to </a:t>
            </a:r>
            <a:r>
              <a:rPr lang="cs-CZ" dirty="0"/>
              <a:t>A</a:t>
            </a:r>
            <a:r>
              <a:rPr lang="en-US" dirty="0" err="1"/>
              <a:t>rrange</a:t>
            </a:r>
            <a:r>
              <a:rPr lang="en-US" dirty="0"/>
              <a:t> </a:t>
            </a:r>
            <a:r>
              <a:rPr lang="cs-CZ" dirty="0"/>
              <a:t>I</a:t>
            </a:r>
            <a:r>
              <a:rPr lang="en-US" dirty="0" err="1"/>
              <a:t>nsurance</a:t>
            </a:r>
            <a:r>
              <a:rPr lang="en-US" dirty="0"/>
              <a:t> against </a:t>
            </a:r>
            <a:r>
              <a:rPr lang="cs-CZ" dirty="0"/>
              <a:t>C</a:t>
            </a:r>
            <a:r>
              <a:rPr lang="en-US" dirty="0" err="1"/>
              <a:t>yber</a:t>
            </a:r>
            <a:r>
              <a:rPr lang="en-US" dirty="0"/>
              <a:t> </a:t>
            </a:r>
            <a:r>
              <a:rPr lang="cs-CZ" dirty="0"/>
              <a:t>T</a:t>
            </a:r>
            <a:r>
              <a:rPr lang="en-US" dirty="0" err="1"/>
              <a:t>hreats</a:t>
            </a:r>
            <a:endParaRPr lang="cs-CZ" dirty="0"/>
          </a:p>
        </p:txBody>
      </p:sp>
      <p:sp>
        <p:nvSpPr>
          <p:cNvPr id="3" name="Zástupný symbol pro obsah 2"/>
          <p:cNvSpPr>
            <a:spLocks noGrp="1"/>
          </p:cNvSpPr>
          <p:nvPr>
            <p:ph idx="1"/>
          </p:nvPr>
        </p:nvSpPr>
        <p:spPr/>
        <p:txBody>
          <a:bodyPr/>
          <a:lstStyle/>
          <a:p>
            <a:pPr algn="just"/>
            <a:r>
              <a:rPr lang="en-US" dirty="0"/>
              <a:t>Insuring society against cyber threats is currently very risky. </a:t>
            </a:r>
            <a:endParaRPr lang="cs-CZ" dirty="0"/>
          </a:p>
          <a:p>
            <a:pPr marL="0" indent="0" algn="just">
              <a:buNone/>
            </a:pPr>
            <a:endParaRPr lang="cs-CZ" dirty="0"/>
          </a:p>
          <a:p>
            <a:pPr algn="just"/>
            <a:r>
              <a:rPr lang="en-US" dirty="0"/>
              <a:t>While, according to insurance companies and their standards, the potential damage incurred is comparable to major natural disasters, the incidence of cyber incidents is much higher in this case. </a:t>
            </a:r>
            <a:endParaRPr lang="cs-CZ" dirty="0"/>
          </a:p>
          <a:p>
            <a:pPr marL="0" indent="0" algn="just">
              <a:buNone/>
            </a:pPr>
            <a:endParaRPr lang="cs-CZ" dirty="0"/>
          </a:p>
          <a:p>
            <a:pPr algn="just"/>
            <a:r>
              <a:rPr lang="en-US" dirty="0"/>
              <a:t>In the Czech Republic, insurance companies are afraid of this fact, so there is not so much offer of this type of insurance on the market.</a:t>
            </a:r>
            <a:endParaRPr lang="cs-CZ" dirty="0"/>
          </a:p>
        </p:txBody>
      </p:sp>
    </p:spTree>
    <p:extLst>
      <p:ext uri="{BB962C8B-B14F-4D97-AF65-F5344CB8AC3E}">
        <p14:creationId xmlns:p14="http://schemas.microsoft.com/office/powerpoint/2010/main" val="3870085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Possibilities to </a:t>
            </a:r>
            <a:r>
              <a:rPr lang="cs-CZ" dirty="0"/>
              <a:t>A</a:t>
            </a:r>
            <a:r>
              <a:rPr lang="en-US" dirty="0" err="1"/>
              <a:t>rrange</a:t>
            </a:r>
            <a:r>
              <a:rPr lang="en-US" dirty="0"/>
              <a:t> </a:t>
            </a:r>
            <a:r>
              <a:rPr lang="cs-CZ" dirty="0"/>
              <a:t>I</a:t>
            </a:r>
            <a:r>
              <a:rPr lang="en-US" dirty="0" err="1"/>
              <a:t>nsurance</a:t>
            </a:r>
            <a:r>
              <a:rPr lang="en-US" dirty="0"/>
              <a:t> against </a:t>
            </a:r>
            <a:r>
              <a:rPr lang="cs-CZ" dirty="0"/>
              <a:t>C</a:t>
            </a:r>
            <a:r>
              <a:rPr lang="en-US" dirty="0" err="1"/>
              <a:t>yber</a:t>
            </a:r>
            <a:r>
              <a:rPr lang="en-US" dirty="0"/>
              <a:t> </a:t>
            </a:r>
            <a:r>
              <a:rPr lang="cs-CZ" dirty="0"/>
              <a:t>T</a:t>
            </a:r>
            <a:r>
              <a:rPr lang="en-US" dirty="0" err="1"/>
              <a:t>hreats</a:t>
            </a:r>
            <a:endParaRPr lang="cs-CZ" dirty="0"/>
          </a:p>
        </p:txBody>
      </p:sp>
      <p:sp>
        <p:nvSpPr>
          <p:cNvPr id="3" name="Zástupný symbol pro obsah 2"/>
          <p:cNvSpPr>
            <a:spLocks noGrp="1"/>
          </p:cNvSpPr>
          <p:nvPr>
            <p:ph idx="1"/>
          </p:nvPr>
        </p:nvSpPr>
        <p:spPr/>
        <p:txBody>
          <a:bodyPr/>
          <a:lstStyle/>
          <a:p>
            <a:pPr algn="just"/>
            <a:r>
              <a:rPr lang="en-US" dirty="0"/>
              <a:t>On the other hand, it can be said that there is a certain interest from companies, but this usually only happens after a media case has been published linked to data leakage or misuse. </a:t>
            </a:r>
            <a:endParaRPr lang="cs-CZ" dirty="0"/>
          </a:p>
          <a:p>
            <a:pPr marL="0" indent="0" algn="just">
              <a:buNone/>
            </a:pPr>
            <a:endParaRPr lang="cs-CZ" dirty="0"/>
          </a:p>
          <a:p>
            <a:pPr algn="just"/>
            <a:r>
              <a:rPr lang="en-US" dirty="0"/>
              <a:t>Organizations realize that there is a threat in the form of targeted cyber attack, but most of the time, under pressure from other operations, they postpone this fact indefinitely. </a:t>
            </a:r>
            <a:endParaRPr lang="cs-CZ" dirty="0"/>
          </a:p>
          <a:p>
            <a:pPr marL="0" indent="0" algn="just">
              <a:buNone/>
            </a:pPr>
            <a:endParaRPr lang="cs-CZ" dirty="0"/>
          </a:p>
          <a:p>
            <a:pPr algn="just"/>
            <a:r>
              <a:rPr lang="en-US" dirty="0"/>
              <a:t>They usually deal with the area only when a serious security problem occurs</a:t>
            </a:r>
            <a:r>
              <a:rPr lang="cs-CZ" dirty="0"/>
              <a:t>.</a:t>
            </a:r>
          </a:p>
        </p:txBody>
      </p:sp>
    </p:spTree>
    <p:extLst>
      <p:ext uri="{BB962C8B-B14F-4D97-AF65-F5344CB8AC3E}">
        <p14:creationId xmlns:p14="http://schemas.microsoft.com/office/powerpoint/2010/main" val="1761697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Characteristics</a:t>
            </a:r>
            <a:r>
              <a:rPr lang="cs-CZ" dirty="0"/>
              <a:t> of </a:t>
            </a:r>
            <a:r>
              <a:rPr lang="cs-CZ" dirty="0" err="1"/>
              <a:t>Insured</a:t>
            </a:r>
            <a:r>
              <a:rPr lang="cs-CZ" dirty="0"/>
              <a:t> </a:t>
            </a:r>
            <a:r>
              <a:rPr lang="cs-CZ" dirty="0" err="1"/>
              <a:t>Entities</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Insurance against cyber threats can be provided to any organization, regardless of its business or operation. </a:t>
            </a:r>
            <a:endParaRPr lang="cs-CZ" dirty="0"/>
          </a:p>
          <a:p>
            <a:pPr marL="0" indent="0" algn="just">
              <a:buNone/>
            </a:pPr>
            <a:endParaRPr lang="cs-CZ" dirty="0"/>
          </a:p>
          <a:p>
            <a:pPr algn="just"/>
            <a:r>
              <a:rPr lang="en-US" dirty="0"/>
              <a:t>Thus, both the manufacturing company and, for example, the university or the regional authority can insure their data. </a:t>
            </a:r>
            <a:endParaRPr lang="cs-CZ" dirty="0"/>
          </a:p>
          <a:p>
            <a:pPr algn="just"/>
            <a:endParaRPr lang="cs-CZ" dirty="0"/>
          </a:p>
          <a:p>
            <a:pPr algn="just"/>
            <a:r>
              <a:rPr lang="en-US" dirty="0"/>
              <a:t>It is important to note that insurance against cyber threats covers third-party data insurance. </a:t>
            </a:r>
            <a:endParaRPr lang="cs-CZ" dirty="0"/>
          </a:p>
          <a:p>
            <a:pPr marL="0" indent="0" algn="just">
              <a:buNone/>
            </a:pPr>
            <a:endParaRPr lang="cs-CZ" dirty="0"/>
          </a:p>
          <a:p>
            <a:pPr algn="just"/>
            <a:r>
              <a:rPr lang="en-US" dirty="0"/>
              <a:t>This means that data relating to, for example, personal data about customers or students can be insured, not the organization's "know-how</a:t>
            </a:r>
            <a:r>
              <a:rPr lang="cs-CZ" dirty="0"/>
              <a:t>.</a:t>
            </a:r>
          </a:p>
        </p:txBody>
      </p:sp>
    </p:spTree>
    <p:extLst>
      <p:ext uri="{BB962C8B-B14F-4D97-AF65-F5344CB8AC3E}">
        <p14:creationId xmlns:p14="http://schemas.microsoft.com/office/powerpoint/2010/main" val="3233312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Characteristics</a:t>
            </a:r>
            <a:r>
              <a:rPr lang="cs-CZ" dirty="0"/>
              <a:t> of </a:t>
            </a:r>
            <a:r>
              <a:rPr lang="cs-CZ" dirty="0" err="1"/>
              <a:t>Insured</a:t>
            </a:r>
            <a:r>
              <a:rPr lang="cs-CZ" dirty="0"/>
              <a:t> </a:t>
            </a:r>
            <a:r>
              <a:rPr lang="cs-CZ" dirty="0" err="1"/>
              <a:t>Entities</a:t>
            </a:r>
            <a:endParaRPr lang="cs-CZ" dirty="0"/>
          </a:p>
        </p:txBody>
      </p:sp>
      <p:pic>
        <p:nvPicPr>
          <p:cNvPr id="3074" name="Picture 2" descr="https://www.marketoracle.co.uk/images/2015/July/Top-10-Sectors-Breached.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52259" y="1884880"/>
            <a:ext cx="5239481" cy="3962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613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algn="just"/>
            <a:r>
              <a:rPr lang="en-US" b="1" dirty="0"/>
              <a:t>Breakdown of insurance</a:t>
            </a:r>
          </a:p>
          <a:p>
            <a:pPr marL="0" indent="0" algn="just">
              <a:buNone/>
            </a:pPr>
            <a:r>
              <a:rPr lang="en-US" dirty="0"/>
              <a:t>The professional literature most often lists the following breakdown of insurance:</a:t>
            </a:r>
          </a:p>
          <a:p>
            <a:pPr algn="just"/>
            <a:r>
              <a:rPr lang="en-US" dirty="0"/>
              <a:t>compulsory insurance,</a:t>
            </a:r>
          </a:p>
          <a:p>
            <a:pPr algn="just"/>
            <a:r>
              <a:rPr lang="en-US" dirty="0"/>
              <a:t>non-compulsory insurance (which can be subdivided into life and non-life insurance).</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7308" y="4257903"/>
            <a:ext cx="2668802" cy="1783859"/>
          </a:xfrm>
          <a:prstGeom prst="rect">
            <a:avLst/>
          </a:prstGeom>
        </p:spPr>
      </p:pic>
    </p:spTree>
    <p:extLst>
      <p:ext uri="{BB962C8B-B14F-4D97-AF65-F5344CB8AC3E}">
        <p14:creationId xmlns:p14="http://schemas.microsoft.com/office/powerpoint/2010/main" val="231016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normAutofit fontScale="92500"/>
          </a:bodyPr>
          <a:lstStyle/>
          <a:p>
            <a:pPr marL="0" indent="0" algn="just">
              <a:buNone/>
            </a:pPr>
            <a:r>
              <a:rPr lang="en-US" b="1" dirty="0"/>
              <a:t>Compulsory insurance</a:t>
            </a:r>
          </a:p>
          <a:p>
            <a:pPr algn="just"/>
            <a:r>
              <a:rPr lang="en-US" dirty="0"/>
              <a:t>By law, this insurance is imposed on companies and persons obliged to take part in a defined type of insurance. </a:t>
            </a:r>
            <a:endParaRPr lang="cs-CZ" dirty="0"/>
          </a:p>
          <a:p>
            <a:pPr algn="just"/>
            <a:r>
              <a:rPr lang="en-US" dirty="0"/>
              <a:t>Mandatory participation in insurance is primarily aimed at ensuring social security of people and securing against damage caused by other persons in the operation of motor vehicles</a:t>
            </a:r>
            <a:r>
              <a:rPr lang="cs-CZ" dirty="0"/>
              <a:t>.</a:t>
            </a:r>
          </a:p>
          <a:p>
            <a:pPr marL="0" indent="0" algn="just">
              <a:buNone/>
            </a:pPr>
            <a:r>
              <a:rPr lang="en-US" dirty="0"/>
              <a:t>This category includes:</a:t>
            </a:r>
          </a:p>
          <a:p>
            <a:pPr algn="just"/>
            <a:r>
              <a:rPr lang="en-US" dirty="0"/>
              <a:t>statutory health insurance for persons according to the Health Insurance Act,</a:t>
            </a:r>
          </a:p>
          <a:p>
            <a:pPr algn="just"/>
            <a:r>
              <a:rPr lang="en-US" dirty="0"/>
              <a:t>statutory insurance for accidents at work and occupational diseases,</a:t>
            </a:r>
          </a:p>
          <a:p>
            <a:pPr algn="just"/>
            <a:r>
              <a:rPr lang="en-US" dirty="0"/>
              <a:t>statutory motor third party liability insurance,</a:t>
            </a:r>
          </a:p>
          <a:p>
            <a:pPr algn="just"/>
            <a:r>
              <a:rPr lang="en-US" dirty="0"/>
              <a:t>statutory social insurance of persons under the Social Insurance Act.</a:t>
            </a:r>
            <a:endParaRPr lang="cs-CZ" dirty="0"/>
          </a:p>
        </p:txBody>
      </p:sp>
    </p:spTree>
    <p:extLst>
      <p:ext uri="{BB962C8B-B14F-4D97-AF65-F5344CB8AC3E}">
        <p14:creationId xmlns:p14="http://schemas.microsoft.com/office/powerpoint/2010/main" val="3931120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algn="just"/>
            <a:r>
              <a:rPr lang="en-US" b="1" dirty="0"/>
              <a:t>Optional insurance</a:t>
            </a:r>
          </a:p>
          <a:p>
            <a:pPr marL="0" indent="0" algn="just">
              <a:buNone/>
            </a:pPr>
            <a:r>
              <a:rPr lang="en-US" dirty="0"/>
              <a:t>This insurance is not compulsory and can be divided into:</a:t>
            </a:r>
          </a:p>
          <a:p>
            <a:pPr algn="just"/>
            <a:r>
              <a:rPr lang="en-US" dirty="0"/>
              <a:t>life insurance,</a:t>
            </a:r>
          </a:p>
          <a:p>
            <a:pPr algn="just"/>
            <a:r>
              <a:rPr lang="en-US" dirty="0"/>
              <a:t>non-life insurance.</a:t>
            </a:r>
            <a:endParaRPr lang="cs-CZ" dirty="0"/>
          </a:p>
          <a:p>
            <a:pPr marL="0" indent="0" algn="just">
              <a:buNone/>
            </a:pPr>
            <a:endParaRPr lang="cs-CZ" dirty="0"/>
          </a:p>
          <a:p>
            <a:pPr algn="just"/>
            <a:r>
              <a:rPr lang="en-US" b="1" dirty="0"/>
              <a:t>Life insurance</a:t>
            </a:r>
          </a:p>
          <a:p>
            <a:pPr marL="0" indent="0" algn="just">
              <a:buNone/>
            </a:pPr>
            <a:r>
              <a:rPr lang="en-US" dirty="0"/>
              <a:t>This type of insurance is always arranged for natural persons in order to protect these persons and family members against the risks of serious injuries, their permanent consequences, serious illnesses or deaths.</a:t>
            </a:r>
            <a:endParaRPr lang="cs-CZ" dirty="0"/>
          </a:p>
        </p:txBody>
      </p:sp>
    </p:spTree>
    <p:extLst>
      <p:ext uri="{BB962C8B-B14F-4D97-AF65-F5344CB8AC3E}">
        <p14:creationId xmlns:p14="http://schemas.microsoft.com/office/powerpoint/2010/main" val="1856463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marL="0" indent="0" algn="just">
              <a:buNone/>
            </a:pPr>
            <a:r>
              <a:rPr lang="en-US" dirty="0"/>
              <a:t>Types of life insurance include:</a:t>
            </a:r>
          </a:p>
          <a:p>
            <a:pPr algn="just"/>
            <a:r>
              <a:rPr lang="en-US" dirty="0"/>
              <a:t>accident insurance,</a:t>
            </a:r>
          </a:p>
          <a:p>
            <a:pPr algn="just"/>
            <a:r>
              <a:rPr lang="en-US" dirty="0"/>
              <a:t>hospital stay insurance,</a:t>
            </a:r>
          </a:p>
          <a:p>
            <a:pPr algn="just"/>
            <a:r>
              <a:rPr lang="en-US" dirty="0"/>
              <a:t>major illness insurance,</a:t>
            </a:r>
          </a:p>
          <a:p>
            <a:pPr algn="just"/>
            <a:r>
              <a:rPr lang="en-US" dirty="0"/>
              <a:t>pension insurance, etc.</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5457" y="3866227"/>
            <a:ext cx="3870962" cy="2269028"/>
          </a:xfrm>
          <a:prstGeom prst="rect">
            <a:avLst/>
          </a:prstGeom>
        </p:spPr>
      </p:pic>
    </p:spTree>
    <p:extLst>
      <p:ext uri="{BB962C8B-B14F-4D97-AF65-F5344CB8AC3E}">
        <p14:creationId xmlns:p14="http://schemas.microsoft.com/office/powerpoint/2010/main" val="2498067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sp>
        <p:nvSpPr>
          <p:cNvPr id="3" name="Zástupný symbol pro obsah 2"/>
          <p:cNvSpPr>
            <a:spLocks noGrp="1"/>
          </p:cNvSpPr>
          <p:nvPr>
            <p:ph idx="1"/>
          </p:nvPr>
        </p:nvSpPr>
        <p:spPr/>
        <p:txBody>
          <a:bodyPr/>
          <a:lstStyle/>
          <a:p>
            <a:pPr marL="0" indent="0" algn="just">
              <a:buNone/>
            </a:pPr>
            <a:r>
              <a:rPr lang="en-US" dirty="0"/>
              <a:t>These are mainly insurance of movable and immovable property. This category includes, for example:</a:t>
            </a:r>
          </a:p>
          <a:p>
            <a:pPr algn="just"/>
            <a:r>
              <a:rPr lang="en-US" dirty="0"/>
              <a:t>travel insurance (outpatient medical treatment, etc.),</a:t>
            </a:r>
          </a:p>
          <a:p>
            <a:pPr algn="just"/>
            <a:r>
              <a:rPr lang="en-US" dirty="0"/>
              <a:t>property insurance (family house, apartment building, garage, etc.),</a:t>
            </a:r>
          </a:p>
          <a:p>
            <a:pPr algn="just"/>
            <a:r>
              <a:rPr lang="en-US" dirty="0"/>
              <a:t>household insurance (</a:t>
            </a:r>
            <a:r>
              <a:rPr lang="en-US" dirty="0" err="1"/>
              <a:t>jewelery</a:t>
            </a:r>
            <a:r>
              <a:rPr lang="en-US" dirty="0"/>
              <a:t>, valuables, securities, electronics, etc.),</a:t>
            </a:r>
          </a:p>
          <a:p>
            <a:pPr algn="just"/>
            <a:r>
              <a:rPr lang="en-US" dirty="0"/>
              <a:t>insurance against business interruption,</a:t>
            </a:r>
          </a:p>
          <a:p>
            <a:pPr algn="just"/>
            <a:r>
              <a:rPr lang="en-US" dirty="0"/>
              <a:t>business risk insurance,</a:t>
            </a:r>
          </a:p>
          <a:p>
            <a:pPr algn="just"/>
            <a:r>
              <a:rPr lang="en-US" dirty="0"/>
              <a:t>cyber risk insurance,</a:t>
            </a:r>
          </a:p>
          <a:p>
            <a:pPr algn="just"/>
            <a:r>
              <a:rPr lang="en-US" dirty="0"/>
              <a:t>liability insurance.</a:t>
            </a:r>
            <a:endParaRPr lang="cs-CZ" dirty="0"/>
          </a:p>
        </p:txBody>
      </p:sp>
    </p:spTree>
    <p:extLst>
      <p:ext uri="{BB962C8B-B14F-4D97-AF65-F5344CB8AC3E}">
        <p14:creationId xmlns:p14="http://schemas.microsoft.com/office/powerpoint/2010/main" val="26177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Insurance as a </a:t>
            </a:r>
            <a:r>
              <a:rPr lang="cs-CZ" dirty="0"/>
              <a:t>W</a:t>
            </a:r>
            <a:r>
              <a:rPr lang="en-US" dirty="0"/>
              <a:t>ay of </a:t>
            </a:r>
            <a:r>
              <a:rPr lang="cs-CZ" dirty="0"/>
              <a:t>P</a:t>
            </a:r>
            <a:r>
              <a:rPr lang="en-US" dirty="0" err="1"/>
              <a:t>rotection</a:t>
            </a:r>
            <a:r>
              <a:rPr lang="en-US" dirty="0"/>
              <a:t> and its </a:t>
            </a:r>
            <a:r>
              <a:rPr lang="cs-CZ" dirty="0"/>
              <a:t>E</a:t>
            </a:r>
            <a:r>
              <a:rPr lang="en-US" dirty="0" err="1"/>
              <a:t>ssence</a:t>
            </a:r>
            <a:endParaRPr lang="cs-CZ" dirty="0"/>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82526" y="2626822"/>
            <a:ext cx="6378948" cy="2535383"/>
          </a:xfrm>
        </p:spPr>
      </p:pic>
    </p:spTree>
    <p:extLst>
      <p:ext uri="{BB962C8B-B14F-4D97-AF65-F5344CB8AC3E}">
        <p14:creationId xmlns:p14="http://schemas.microsoft.com/office/powerpoint/2010/main" val="17165219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967</TotalTime>
  <Words>2714</Words>
  <Application>Microsoft Office PowerPoint</Application>
  <PresentationFormat>Předvádění na obrazovce (4:3)</PresentationFormat>
  <Paragraphs>194</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35</vt:i4>
      </vt:variant>
    </vt:vector>
  </HeadingPairs>
  <TitlesOfParts>
    <vt:vector size="40" baseType="lpstr">
      <vt:lpstr>Arial</vt:lpstr>
      <vt:lpstr>Calibri</vt:lpstr>
      <vt:lpstr>Calibri Light</vt:lpstr>
      <vt:lpstr>Motiv Office</vt:lpstr>
      <vt:lpstr>Office Theme</vt:lpstr>
      <vt:lpstr>Cyber Risk Insurance</vt:lpstr>
      <vt:lpstr>Insurance as a Way of Protection and its Essence</vt:lpstr>
      <vt:lpstr>Insurance as a Way of Protection and its Essence</vt:lpstr>
      <vt:lpstr>Insurance as a Way of Protection and its Essence</vt:lpstr>
      <vt:lpstr>Insurance as a Way of Protection and its Essence</vt:lpstr>
      <vt:lpstr>Insurance as a Way of Protection and its Essence</vt:lpstr>
      <vt:lpstr>Insurance as a Way of Protection and its Essence</vt:lpstr>
      <vt:lpstr>Insurance as a Way of Protection and its Essence</vt:lpstr>
      <vt:lpstr>Insurance as a Way of Protection and its Essence</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Insurance as a Way of Protection and its Essence – Basic Terminology</vt:lpstr>
      <vt:lpstr>Cyber Threats and their Impact on the Information Environment</vt:lpstr>
      <vt:lpstr>Cyber Threats and their Impact on the Information Environment</vt:lpstr>
      <vt:lpstr>Cyber Threats and their Impact on the Information Environment</vt:lpstr>
      <vt:lpstr>Cyber Threats and their Impact on the Information Environment</vt:lpstr>
      <vt:lpstr> Insurance of Organizations against Cyber Threats – Characteristics of Insurance </vt:lpstr>
      <vt:lpstr>Insurance of Organizations against Cyber Threats – Characteristics of Insurance</vt:lpstr>
      <vt:lpstr>Insurance of Organizations against Cyber Threats – Characteristics of Insurance</vt:lpstr>
      <vt:lpstr>Scope of Coverage and Compensation for Insurance against Cyber Threats</vt:lpstr>
      <vt:lpstr>Scope of Coverage and Compensation for Insurance against Cyber Threats</vt:lpstr>
      <vt:lpstr>Scope of Coverage and Compensation for Insurance against Cyber Threats</vt:lpstr>
      <vt:lpstr>Possibilities to Arrange Insurance against Cyber Threats</vt:lpstr>
      <vt:lpstr>Possibilities to Arrange Insurance against Cyber Threats</vt:lpstr>
      <vt:lpstr>Possibilities to Arrange Insurance against Cyber Threats</vt:lpstr>
      <vt:lpstr>Possibilities to Arrange Insurance against Cyber Threats</vt:lpstr>
      <vt:lpstr>Characteristics of Insured Entities</vt:lpstr>
      <vt:lpstr>Characteristics of Insured Entities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88</cp:revision>
  <dcterms:created xsi:type="dcterms:W3CDTF">2019-01-16T11:53:31Z</dcterms:created>
  <dcterms:modified xsi:type="dcterms:W3CDTF">2020-10-19T09:53:39Z</dcterms:modified>
</cp:coreProperties>
</file>