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91" r:id="rId31"/>
    <p:sldId id="292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342" y="9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0001" y="365036"/>
            <a:ext cx="10758347" cy="132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D0010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D0010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D0010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23825"/>
          </a:xfrm>
          <a:custGeom>
            <a:avLst/>
            <a:gdLst/>
            <a:ahLst/>
            <a:cxnLst/>
            <a:rect l="l" t="t" r="r" b="b"/>
            <a:pathLst>
              <a:path w="12192000" h="123825">
                <a:moveTo>
                  <a:pt x="12191758" y="0"/>
                </a:moveTo>
                <a:lnTo>
                  <a:pt x="0" y="0"/>
                </a:lnTo>
                <a:lnTo>
                  <a:pt x="0" y="123469"/>
                </a:lnTo>
                <a:lnTo>
                  <a:pt x="12191758" y="123469"/>
                </a:lnTo>
                <a:close/>
              </a:path>
            </a:pathLst>
          </a:custGeom>
          <a:solidFill>
            <a:srgbClr val="CE1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963279" y="6308636"/>
            <a:ext cx="101879" cy="137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96121" y="6308636"/>
            <a:ext cx="110883" cy="137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243365" y="6306477"/>
            <a:ext cx="101879" cy="141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370441" y="6308636"/>
            <a:ext cx="183959" cy="137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583204" y="6308089"/>
            <a:ext cx="80645" cy="138430"/>
          </a:xfrm>
          <a:custGeom>
            <a:avLst/>
            <a:gdLst/>
            <a:ahLst/>
            <a:cxnLst/>
            <a:rect l="l" t="t" r="r" b="b"/>
            <a:pathLst>
              <a:path w="80645" h="138429">
                <a:moveTo>
                  <a:pt x="80276" y="115570"/>
                </a:moveTo>
                <a:lnTo>
                  <a:pt x="25552" y="115570"/>
                </a:lnTo>
                <a:lnTo>
                  <a:pt x="25552" y="0"/>
                </a:lnTo>
                <a:lnTo>
                  <a:pt x="0" y="0"/>
                </a:lnTo>
                <a:lnTo>
                  <a:pt x="0" y="115570"/>
                </a:lnTo>
                <a:lnTo>
                  <a:pt x="0" y="138430"/>
                </a:lnTo>
                <a:lnTo>
                  <a:pt x="80276" y="138430"/>
                </a:lnTo>
                <a:lnTo>
                  <a:pt x="80276" y="115570"/>
                </a:lnTo>
                <a:close/>
              </a:path>
            </a:pathLst>
          </a:custGeom>
          <a:solidFill>
            <a:srgbClr val="2F3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694443" y="6308636"/>
            <a:ext cx="83515" cy="137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814318" y="6308636"/>
            <a:ext cx="94322" cy="137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943198" y="6306477"/>
            <a:ext cx="92887" cy="1414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074237" y="6308636"/>
            <a:ext cx="81724" cy="137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246677" y="6308636"/>
            <a:ext cx="80276" cy="137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357916" y="6306477"/>
            <a:ext cx="97917" cy="1414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497959" y="6308636"/>
            <a:ext cx="103682" cy="1375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676166" y="6308090"/>
            <a:ext cx="221615" cy="139065"/>
          </a:xfrm>
          <a:custGeom>
            <a:avLst/>
            <a:gdLst/>
            <a:ahLst/>
            <a:cxnLst/>
            <a:rect l="l" t="t" r="r" b="b"/>
            <a:pathLst>
              <a:path w="221615" h="139064">
                <a:moveTo>
                  <a:pt x="96113" y="0"/>
                </a:moveTo>
                <a:lnTo>
                  <a:pt x="0" y="0"/>
                </a:lnTo>
                <a:lnTo>
                  <a:pt x="0" y="16510"/>
                </a:lnTo>
                <a:lnTo>
                  <a:pt x="39954" y="16510"/>
                </a:lnTo>
                <a:lnTo>
                  <a:pt x="39954" y="138430"/>
                </a:lnTo>
                <a:lnTo>
                  <a:pt x="56159" y="138430"/>
                </a:lnTo>
                <a:lnTo>
                  <a:pt x="56159" y="16510"/>
                </a:lnTo>
                <a:lnTo>
                  <a:pt x="96113" y="16510"/>
                </a:lnTo>
                <a:lnTo>
                  <a:pt x="96113" y="0"/>
                </a:lnTo>
                <a:close/>
              </a:path>
              <a:path w="221615" h="139064">
                <a:moveTo>
                  <a:pt x="221399" y="0"/>
                </a:moveTo>
                <a:lnTo>
                  <a:pt x="205193" y="0"/>
                </a:lnTo>
                <a:lnTo>
                  <a:pt x="205193" y="59690"/>
                </a:lnTo>
                <a:lnTo>
                  <a:pt x="145072" y="59690"/>
                </a:lnTo>
                <a:lnTo>
                  <a:pt x="145072" y="0"/>
                </a:lnTo>
                <a:lnTo>
                  <a:pt x="128866" y="0"/>
                </a:lnTo>
                <a:lnTo>
                  <a:pt x="128866" y="138442"/>
                </a:lnTo>
                <a:lnTo>
                  <a:pt x="145072" y="138442"/>
                </a:lnTo>
                <a:lnTo>
                  <a:pt x="145072" y="77470"/>
                </a:lnTo>
                <a:lnTo>
                  <a:pt x="205193" y="77470"/>
                </a:lnTo>
                <a:lnTo>
                  <a:pt x="205193" y="138442"/>
                </a:lnTo>
                <a:lnTo>
                  <a:pt x="221399" y="138442"/>
                </a:lnTo>
                <a:lnTo>
                  <a:pt x="221399" y="77470"/>
                </a:lnTo>
                <a:lnTo>
                  <a:pt x="221399" y="59690"/>
                </a:lnTo>
                <a:lnTo>
                  <a:pt x="221399" y="0"/>
                </a:lnTo>
                <a:close/>
              </a:path>
            </a:pathLst>
          </a:custGeom>
          <a:solidFill>
            <a:srgbClr val="2F3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943285" y="6308636"/>
            <a:ext cx="79921" cy="1375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115726" y="6308636"/>
            <a:ext cx="80276" cy="1375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230559" y="6308636"/>
            <a:ext cx="94322" cy="1393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355845" y="6308090"/>
            <a:ext cx="98425" cy="138430"/>
          </a:xfrm>
          <a:custGeom>
            <a:avLst/>
            <a:gdLst/>
            <a:ahLst/>
            <a:cxnLst/>
            <a:rect l="l" t="t" r="r" b="b"/>
            <a:pathLst>
              <a:path w="98425" h="138429">
                <a:moveTo>
                  <a:pt x="98272" y="0"/>
                </a:moveTo>
                <a:lnTo>
                  <a:pt x="0" y="0"/>
                </a:lnTo>
                <a:lnTo>
                  <a:pt x="0" y="16510"/>
                </a:lnTo>
                <a:lnTo>
                  <a:pt x="39954" y="16510"/>
                </a:lnTo>
                <a:lnTo>
                  <a:pt x="39954" y="138430"/>
                </a:lnTo>
                <a:lnTo>
                  <a:pt x="56159" y="138430"/>
                </a:lnTo>
                <a:lnTo>
                  <a:pt x="56159" y="16510"/>
                </a:lnTo>
                <a:lnTo>
                  <a:pt x="98272" y="16510"/>
                </a:lnTo>
                <a:lnTo>
                  <a:pt x="98272" y="0"/>
                </a:lnTo>
                <a:close/>
              </a:path>
            </a:pathLst>
          </a:custGeom>
          <a:solidFill>
            <a:srgbClr val="2F3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1483276" y="6308636"/>
            <a:ext cx="96126" cy="1393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1622963" y="6308636"/>
            <a:ext cx="103670" cy="1375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759400" y="6308636"/>
            <a:ext cx="79921" cy="1375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994522" y="6289916"/>
            <a:ext cx="165595" cy="1638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183524" y="6289916"/>
            <a:ext cx="118071" cy="1656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327161" y="6288125"/>
            <a:ext cx="240118" cy="16739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678164" y="6269405"/>
            <a:ext cx="181432" cy="2102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720001" y="365036"/>
            <a:ext cx="10751820" cy="1325245"/>
          </a:xfrm>
          <a:custGeom>
            <a:avLst/>
            <a:gdLst/>
            <a:ahLst/>
            <a:cxnLst/>
            <a:rect l="l" t="t" r="r" b="b"/>
            <a:pathLst>
              <a:path w="10751820" h="1325245">
                <a:moveTo>
                  <a:pt x="10751756" y="0"/>
                </a:moveTo>
                <a:lnTo>
                  <a:pt x="0" y="0"/>
                </a:lnTo>
                <a:lnTo>
                  <a:pt x="0" y="1325168"/>
                </a:lnTo>
                <a:lnTo>
                  <a:pt x="10751756" y="1325168"/>
                </a:lnTo>
                <a:close/>
              </a:path>
            </a:pathLst>
          </a:custGeom>
          <a:solidFill>
            <a:srgbClr val="F7E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D0010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23825"/>
          </a:xfrm>
          <a:custGeom>
            <a:avLst/>
            <a:gdLst/>
            <a:ahLst/>
            <a:cxnLst/>
            <a:rect l="l" t="t" r="r" b="b"/>
            <a:pathLst>
              <a:path w="12192000" h="123825">
                <a:moveTo>
                  <a:pt x="12191758" y="0"/>
                </a:moveTo>
                <a:lnTo>
                  <a:pt x="0" y="0"/>
                </a:lnTo>
                <a:lnTo>
                  <a:pt x="0" y="123469"/>
                </a:lnTo>
                <a:lnTo>
                  <a:pt x="12191758" y="123469"/>
                </a:lnTo>
                <a:close/>
              </a:path>
            </a:pathLst>
          </a:custGeom>
          <a:solidFill>
            <a:srgbClr val="CE1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963279" y="6308636"/>
            <a:ext cx="101879" cy="137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96121" y="6308636"/>
            <a:ext cx="110883" cy="137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243365" y="6306477"/>
            <a:ext cx="101879" cy="1414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370441" y="6308636"/>
            <a:ext cx="183959" cy="137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583204" y="6308089"/>
            <a:ext cx="80645" cy="138430"/>
          </a:xfrm>
          <a:custGeom>
            <a:avLst/>
            <a:gdLst/>
            <a:ahLst/>
            <a:cxnLst/>
            <a:rect l="l" t="t" r="r" b="b"/>
            <a:pathLst>
              <a:path w="80645" h="138429">
                <a:moveTo>
                  <a:pt x="80276" y="115570"/>
                </a:moveTo>
                <a:lnTo>
                  <a:pt x="25552" y="115570"/>
                </a:lnTo>
                <a:lnTo>
                  <a:pt x="25552" y="0"/>
                </a:lnTo>
                <a:lnTo>
                  <a:pt x="0" y="0"/>
                </a:lnTo>
                <a:lnTo>
                  <a:pt x="0" y="115570"/>
                </a:lnTo>
                <a:lnTo>
                  <a:pt x="0" y="138430"/>
                </a:lnTo>
                <a:lnTo>
                  <a:pt x="80276" y="138430"/>
                </a:lnTo>
                <a:lnTo>
                  <a:pt x="80276" y="115570"/>
                </a:lnTo>
                <a:close/>
              </a:path>
            </a:pathLst>
          </a:custGeom>
          <a:solidFill>
            <a:srgbClr val="2F3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694443" y="6308636"/>
            <a:ext cx="83515" cy="1375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814318" y="6308636"/>
            <a:ext cx="94322" cy="1375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943198" y="6306477"/>
            <a:ext cx="92887" cy="1414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074237" y="6308636"/>
            <a:ext cx="81724" cy="1375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246677" y="6308636"/>
            <a:ext cx="80276" cy="1375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357916" y="6306477"/>
            <a:ext cx="97917" cy="1414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497959" y="6308636"/>
            <a:ext cx="103682" cy="1375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676166" y="6308090"/>
            <a:ext cx="221615" cy="139065"/>
          </a:xfrm>
          <a:custGeom>
            <a:avLst/>
            <a:gdLst/>
            <a:ahLst/>
            <a:cxnLst/>
            <a:rect l="l" t="t" r="r" b="b"/>
            <a:pathLst>
              <a:path w="221615" h="139064">
                <a:moveTo>
                  <a:pt x="96113" y="0"/>
                </a:moveTo>
                <a:lnTo>
                  <a:pt x="0" y="0"/>
                </a:lnTo>
                <a:lnTo>
                  <a:pt x="0" y="16510"/>
                </a:lnTo>
                <a:lnTo>
                  <a:pt x="39954" y="16510"/>
                </a:lnTo>
                <a:lnTo>
                  <a:pt x="39954" y="138430"/>
                </a:lnTo>
                <a:lnTo>
                  <a:pt x="56159" y="138430"/>
                </a:lnTo>
                <a:lnTo>
                  <a:pt x="56159" y="16510"/>
                </a:lnTo>
                <a:lnTo>
                  <a:pt x="96113" y="16510"/>
                </a:lnTo>
                <a:lnTo>
                  <a:pt x="96113" y="0"/>
                </a:lnTo>
                <a:close/>
              </a:path>
              <a:path w="221615" h="139064">
                <a:moveTo>
                  <a:pt x="221399" y="0"/>
                </a:moveTo>
                <a:lnTo>
                  <a:pt x="205193" y="0"/>
                </a:lnTo>
                <a:lnTo>
                  <a:pt x="205193" y="59690"/>
                </a:lnTo>
                <a:lnTo>
                  <a:pt x="145072" y="59690"/>
                </a:lnTo>
                <a:lnTo>
                  <a:pt x="145072" y="0"/>
                </a:lnTo>
                <a:lnTo>
                  <a:pt x="128866" y="0"/>
                </a:lnTo>
                <a:lnTo>
                  <a:pt x="128866" y="138442"/>
                </a:lnTo>
                <a:lnTo>
                  <a:pt x="145072" y="138442"/>
                </a:lnTo>
                <a:lnTo>
                  <a:pt x="145072" y="77470"/>
                </a:lnTo>
                <a:lnTo>
                  <a:pt x="205193" y="77470"/>
                </a:lnTo>
                <a:lnTo>
                  <a:pt x="205193" y="138442"/>
                </a:lnTo>
                <a:lnTo>
                  <a:pt x="221399" y="138442"/>
                </a:lnTo>
                <a:lnTo>
                  <a:pt x="221399" y="77470"/>
                </a:lnTo>
                <a:lnTo>
                  <a:pt x="221399" y="59690"/>
                </a:lnTo>
                <a:lnTo>
                  <a:pt x="221399" y="0"/>
                </a:lnTo>
                <a:close/>
              </a:path>
            </a:pathLst>
          </a:custGeom>
          <a:solidFill>
            <a:srgbClr val="2F3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943285" y="6308636"/>
            <a:ext cx="79921" cy="1375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115726" y="6308636"/>
            <a:ext cx="80276" cy="1375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1230559" y="6308636"/>
            <a:ext cx="94322" cy="1393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355845" y="6308090"/>
            <a:ext cx="98425" cy="138430"/>
          </a:xfrm>
          <a:custGeom>
            <a:avLst/>
            <a:gdLst/>
            <a:ahLst/>
            <a:cxnLst/>
            <a:rect l="l" t="t" r="r" b="b"/>
            <a:pathLst>
              <a:path w="98425" h="138429">
                <a:moveTo>
                  <a:pt x="98272" y="0"/>
                </a:moveTo>
                <a:lnTo>
                  <a:pt x="0" y="0"/>
                </a:lnTo>
                <a:lnTo>
                  <a:pt x="0" y="16510"/>
                </a:lnTo>
                <a:lnTo>
                  <a:pt x="39954" y="16510"/>
                </a:lnTo>
                <a:lnTo>
                  <a:pt x="39954" y="138430"/>
                </a:lnTo>
                <a:lnTo>
                  <a:pt x="56159" y="138430"/>
                </a:lnTo>
                <a:lnTo>
                  <a:pt x="56159" y="16510"/>
                </a:lnTo>
                <a:lnTo>
                  <a:pt x="98272" y="16510"/>
                </a:lnTo>
                <a:lnTo>
                  <a:pt x="98272" y="0"/>
                </a:lnTo>
                <a:close/>
              </a:path>
            </a:pathLst>
          </a:custGeom>
          <a:solidFill>
            <a:srgbClr val="2F3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1483276" y="6308636"/>
            <a:ext cx="96126" cy="1393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1622963" y="6308636"/>
            <a:ext cx="103670" cy="1375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759400" y="6308636"/>
            <a:ext cx="79921" cy="13752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994522" y="6289916"/>
            <a:ext cx="165595" cy="1638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183524" y="6289916"/>
            <a:ext cx="118071" cy="1656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327161" y="6288125"/>
            <a:ext cx="240118" cy="16739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678164" y="6269405"/>
            <a:ext cx="181432" cy="2102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001" y="365036"/>
            <a:ext cx="10758347" cy="132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D0010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741" y="1858213"/>
            <a:ext cx="10528935" cy="4240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6343" y="6212687"/>
            <a:ext cx="3079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lobalsecurity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nisa.europa.eu/topics/national-cyber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113" cy="6857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43222" y="4416600"/>
            <a:ext cx="3773170" cy="117792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R="59690" algn="ctr">
              <a:lnSpc>
                <a:spcPct val="100000"/>
              </a:lnSpc>
              <a:spcBef>
                <a:spcPts val="975"/>
              </a:spcBef>
            </a:pPr>
            <a:r>
              <a:rPr sz="2800" b="1" spc="-10" dirty="0">
                <a:latin typeface="Carlito"/>
                <a:cs typeface="Carlito"/>
              </a:rPr>
              <a:t>Lecture</a:t>
            </a:r>
            <a:r>
              <a:rPr sz="2800" b="1" spc="-1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I</a:t>
            </a:r>
            <a:r>
              <a:rPr lang="cs-CZ" sz="2800" b="1" spc="-5" dirty="0">
                <a:latin typeface="Carlito"/>
                <a:cs typeface="Carlito"/>
              </a:rPr>
              <a:t>V</a:t>
            </a:r>
            <a:endParaRPr sz="2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cs-CZ" sz="3200" b="1" u="heavy" spc="-5" dirty="0">
                <a:solidFill>
                  <a:srgbClr val="6B0B01"/>
                </a:solidFill>
                <a:uFill>
                  <a:solidFill>
                    <a:srgbClr val="6B0B01"/>
                  </a:solidFill>
                </a:uFill>
                <a:latin typeface="Arial"/>
                <a:cs typeface="Arial"/>
              </a:rPr>
              <a:t>Lukáš Pavlík Ph.D.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9436" y="1666443"/>
            <a:ext cx="5094605" cy="365125"/>
          </a:xfrm>
          <a:custGeom>
            <a:avLst/>
            <a:gdLst/>
            <a:ahLst/>
            <a:cxnLst/>
            <a:rect l="l" t="t" r="r" b="b"/>
            <a:pathLst>
              <a:path w="5094605" h="365125">
                <a:moveTo>
                  <a:pt x="5094363" y="0"/>
                </a:moveTo>
                <a:lnTo>
                  <a:pt x="0" y="0"/>
                </a:lnTo>
                <a:lnTo>
                  <a:pt x="0" y="364680"/>
                </a:lnTo>
                <a:lnTo>
                  <a:pt x="5094363" y="364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9436" y="1666443"/>
            <a:ext cx="5094605" cy="3651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55"/>
              </a:spcBef>
            </a:pPr>
            <a:r>
              <a:rPr sz="1800" spc="210" dirty="0">
                <a:latin typeface="Arial"/>
                <a:cs typeface="Arial"/>
              </a:rPr>
              <a:t>Moravian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170" dirty="0">
                <a:latin typeface="Arial"/>
                <a:cs typeface="Arial"/>
              </a:rPr>
              <a:t>Business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305" dirty="0">
                <a:latin typeface="Arial"/>
                <a:cs typeface="Arial"/>
              </a:rPr>
              <a:t>College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280" dirty="0">
                <a:latin typeface="Arial"/>
                <a:cs typeface="Arial"/>
              </a:rPr>
              <a:t>Olomouc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1923" y="2123643"/>
            <a:ext cx="10277475" cy="2413635"/>
          </a:xfrm>
          <a:custGeom>
            <a:avLst/>
            <a:gdLst/>
            <a:ahLst/>
            <a:cxnLst/>
            <a:rect l="l" t="t" r="r" b="b"/>
            <a:pathLst>
              <a:path w="10277475" h="2413635">
                <a:moveTo>
                  <a:pt x="10277271" y="0"/>
                </a:moveTo>
                <a:lnTo>
                  <a:pt x="0" y="0"/>
                </a:lnTo>
                <a:lnTo>
                  <a:pt x="0" y="2413431"/>
                </a:lnTo>
                <a:lnTo>
                  <a:pt x="10277271" y="2413431"/>
                </a:lnTo>
                <a:close/>
              </a:path>
            </a:pathLst>
          </a:custGeom>
          <a:solidFill>
            <a:srgbClr val="F7E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1923" y="2123643"/>
            <a:ext cx="10277475" cy="2101729"/>
          </a:xfrm>
          <a:prstGeom prst="rect">
            <a:avLst/>
          </a:prstGeom>
          <a:ln w="47519">
            <a:solidFill>
              <a:srgbClr val="FF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728595" marR="2733040" algn="ctr">
              <a:lnSpc>
                <a:spcPct val="101299"/>
              </a:lnSpc>
            </a:pPr>
            <a:r>
              <a:rPr sz="2650" b="1" spc="10" dirty="0">
                <a:solidFill>
                  <a:srgbClr val="BF0000"/>
                </a:solidFill>
                <a:latin typeface="Carlito"/>
                <a:cs typeface="Carlito"/>
              </a:rPr>
              <a:t>The </a:t>
            </a:r>
            <a:r>
              <a:rPr sz="2650" b="1" dirty="0">
                <a:solidFill>
                  <a:srgbClr val="BF0000"/>
                </a:solidFill>
                <a:latin typeface="Carlito"/>
                <a:cs typeface="Carlito"/>
              </a:rPr>
              <a:t>Strategic Partnership </a:t>
            </a:r>
            <a:r>
              <a:rPr sz="2650" b="1" spc="5" dirty="0">
                <a:solidFill>
                  <a:srgbClr val="BF0000"/>
                </a:solidFill>
                <a:latin typeface="Carlito"/>
                <a:cs typeface="Carlito"/>
              </a:rPr>
              <a:t>Project -  </a:t>
            </a:r>
            <a:r>
              <a:rPr sz="2650" b="1" spc="10" dirty="0">
                <a:solidFill>
                  <a:srgbClr val="BF0000"/>
                </a:solidFill>
                <a:latin typeface="Carlito"/>
                <a:cs typeface="Carlito"/>
              </a:rPr>
              <a:t>Cyber security</a:t>
            </a:r>
            <a:r>
              <a:rPr sz="2650" b="1" spc="-5" dirty="0">
                <a:solidFill>
                  <a:srgbClr val="BF0000"/>
                </a:solidFill>
                <a:latin typeface="Carlito"/>
                <a:cs typeface="Carlito"/>
              </a:rPr>
              <a:t> </a:t>
            </a:r>
            <a:r>
              <a:rPr sz="2650" b="1" spc="15" dirty="0">
                <a:solidFill>
                  <a:srgbClr val="BF0000"/>
                </a:solidFill>
                <a:latin typeface="Carlito"/>
                <a:cs typeface="Carlito"/>
              </a:rPr>
              <a:t>202</a:t>
            </a:r>
            <a:r>
              <a:rPr lang="cs-CZ" sz="2650" b="1" spc="15" dirty="0">
                <a:solidFill>
                  <a:srgbClr val="BF0000"/>
                </a:solidFill>
                <a:latin typeface="Carlito"/>
                <a:cs typeface="Carlito"/>
              </a:rPr>
              <a:t>2</a:t>
            </a:r>
            <a:endParaRPr sz="2650" dirty="0">
              <a:latin typeface="Carlito"/>
              <a:cs typeface="Carlito"/>
            </a:endParaRPr>
          </a:p>
          <a:p>
            <a:pPr marL="3245485" marR="3298190" indent="57150" algn="ctr">
              <a:lnSpc>
                <a:spcPct val="100000"/>
              </a:lnSpc>
              <a:spcBef>
                <a:spcPts val="2350"/>
              </a:spcBef>
            </a:pPr>
            <a:r>
              <a:rPr sz="1950" b="1" spc="-5" dirty="0">
                <a:solidFill>
                  <a:srgbClr val="BF0000"/>
                </a:solidFill>
                <a:latin typeface="Carlito"/>
                <a:cs typeface="Carlito"/>
              </a:rPr>
              <a:t>Theresianische </a:t>
            </a:r>
            <a:r>
              <a:rPr sz="1950" b="1" spc="-10" dirty="0">
                <a:solidFill>
                  <a:srgbClr val="BF0000"/>
                </a:solidFill>
                <a:latin typeface="Carlito"/>
                <a:cs typeface="Carlito"/>
              </a:rPr>
              <a:t>Militarakademie  </a:t>
            </a:r>
            <a:r>
              <a:rPr sz="1950" b="1" spc="-15" dirty="0">
                <a:solidFill>
                  <a:srgbClr val="BF0000"/>
                </a:solidFill>
                <a:latin typeface="Carlito"/>
                <a:cs typeface="Carlito"/>
              </a:rPr>
              <a:t>Moravian </a:t>
            </a:r>
            <a:r>
              <a:rPr sz="1950" b="1" spc="-5" dirty="0">
                <a:solidFill>
                  <a:srgbClr val="BF0000"/>
                </a:solidFill>
                <a:latin typeface="Carlito"/>
                <a:cs typeface="Carlito"/>
              </a:rPr>
              <a:t>Business College</a:t>
            </a:r>
            <a:r>
              <a:rPr sz="1950" b="1" spc="-10" dirty="0">
                <a:solidFill>
                  <a:srgbClr val="BF0000"/>
                </a:solidFill>
                <a:latin typeface="Carlito"/>
                <a:cs typeface="Carlito"/>
              </a:rPr>
              <a:t> </a:t>
            </a:r>
            <a:r>
              <a:rPr sz="1950" b="1" dirty="0">
                <a:solidFill>
                  <a:srgbClr val="BF0000"/>
                </a:solidFill>
                <a:latin typeface="Carlito"/>
                <a:cs typeface="Carlito"/>
              </a:rPr>
              <a:t>Olomouc</a:t>
            </a:r>
            <a:endParaRPr sz="195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55" dirty="0">
                <a:solidFill>
                  <a:srgbClr val="CE1E27"/>
                </a:solidFill>
                <a:latin typeface="Carlito"/>
                <a:cs typeface="Carlito"/>
              </a:rPr>
              <a:t>Technology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377694"/>
            <a:ext cx="10579735" cy="16897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3350" spc="-204" dirty="0">
                <a:solidFill>
                  <a:srgbClr val="303030"/>
                </a:solidFill>
                <a:latin typeface="Arial"/>
                <a:cs typeface="Arial"/>
              </a:rPr>
              <a:t>Technology </a:t>
            </a:r>
            <a:r>
              <a:rPr sz="3350" spc="-190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3350" spc="-4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3350" spc="-10" dirty="0">
                <a:solidFill>
                  <a:srgbClr val="303030"/>
                </a:solidFill>
                <a:latin typeface="Arial"/>
                <a:cs typeface="Arial"/>
              </a:rPr>
              <a:t>third </a:t>
            </a:r>
            <a:r>
              <a:rPr sz="3350" spc="-110" dirty="0">
                <a:solidFill>
                  <a:srgbClr val="303030"/>
                </a:solidFill>
                <a:latin typeface="Arial"/>
                <a:cs typeface="Arial"/>
              </a:rPr>
              <a:t>component </a:t>
            </a:r>
            <a:r>
              <a:rPr sz="3350" spc="-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3350" spc="-100" dirty="0">
                <a:solidFill>
                  <a:srgbClr val="303030"/>
                </a:solidFill>
                <a:latin typeface="Arial"/>
                <a:cs typeface="Arial"/>
              </a:rPr>
              <a:t>enterprise </a:t>
            </a:r>
            <a:r>
              <a:rPr sz="3350" spc="-65" dirty="0">
                <a:solidFill>
                  <a:srgbClr val="303030"/>
                </a:solidFill>
                <a:latin typeface="Arial"/>
                <a:cs typeface="Arial"/>
              </a:rPr>
              <a:t>information  </a:t>
            </a:r>
            <a:r>
              <a:rPr sz="3350" spc="-114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3350" spc="-1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350" spc="-135" dirty="0">
                <a:solidFill>
                  <a:srgbClr val="303030"/>
                </a:solidFill>
                <a:latin typeface="Arial"/>
                <a:cs typeface="Arial"/>
              </a:rPr>
              <a:t>program</a:t>
            </a:r>
            <a:endParaRPr sz="3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3350" spc="-204" dirty="0">
                <a:solidFill>
                  <a:srgbClr val="303030"/>
                </a:solidFill>
                <a:latin typeface="Arial"/>
                <a:cs typeface="Arial"/>
              </a:rPr>
              <a:t>Technology </a:t>
            </a:r>
            <a:r>
              <a:rPr sz="3350" spc="-18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3350" spc="-110" dirty="0">
                <a:solidFill>
                  <a:srgbClr val="303030"/>
                </a:solidFill>
                <a:latin typeface="Arial"/>
                <a:cs typeface="Arial"/>
              </a:rPr>
              <a:t>effective</a:t>
            </a:r>
            <a:r>
              <a:rPr sz="3350" spc="-1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350" spc="5" dirty="0">
                <a:solidFill>
                  <a:srgbClr val="303030"/>
                </a:solidFill>
                <a:latin typeface="Arial"/>
                <a:cs typeface="Arial"/>
              </a:rPr>
              <a:t>if:</a:t>
            </a:r>
            <a:endParaRPr sz="33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5358142"/>
            <a:ext cx="28003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5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4161853"/>
            <a:ext cx="10581005" cy="16903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07060" marR="5080" indent="-594360">
              <a:lnSpc>
                <a:spcPct val="101000"/>
              </a:lnSpc>
              <a:spcBef>
                <a:spcPts val="85"/>
              </a:spcBef>
              <a:buClr>
                <a:srgbClr val="CE1E27"/>
              </a:buClr>
              <a:buSzPct val="74626"/>
              <a:buFont typeface="Wingdings"/>
              <a:buChar char=""/>
              <a:tabLst>
                <a:tab pos="606425" algn="l"/>
                <a:tab pos="607060" algn="l"/>
                <a:tab pos="2496185" algn="l"/>
                <a:tab pos="5429885" algn="l"/>
                <a:tab pos="6263640" algn="l"/>
                <a:tab pos="8265159" algn="l"/>
                <a:tab pos="8709660" algn="l"/>
                <a:tab pos="9342120" algn="l"/>
              </a:tabLst>
            </a:pPr>
            <a:r>
              <a:rPr sz="3350" spc="-59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3350" spc="-1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3350" spc="-12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3350" spc="-37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3350" spc="-1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3350" spc="-9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3350" spc="-1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3350" spc="-14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3350" spc="-5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3350" dirty="0">
                <a:solidFill>
                  <a:srgbClr val="303030"/>
                </a:solidFill>
                <a:latin typeface="Arial"/>
                <a:cs typeface="Arial"/>
              </a:rPr>
              <a:t>	i</a:t>
            </a:r>
            <a:r>
              <a:rPr sz="3350" spc="-12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3350" spc="-10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3350" spc="-1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3350" spc="-13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3350" spc="-19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3350" spc="-2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3350" spc="-14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3350" spc="13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3350" spc="-30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3350" spc="8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3350" spc="7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3350" spc="-1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3350" spc="-10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3350" dirty="0">
                <a:solidFill>
                  <a:srgbClr val="303030"/>
                </a:solidFill>
                <a:latin typeface="Arial"/>
                <a:cs typeface="Arial"/>
              </a:rPr>
              <a:t>	</a:t>
            </a:r>
            <a:r>
              <a:rPr sz="3350" spc="-20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3350" spc="-18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3350" spc="-1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3350" dirty="0">
                <a:solidFill>
                  <a:srgbClr val="303030"/>
                </a:solidFill>
                <a:latin typeface="Arial"/>
                <a:cs typeface="Arial"/>
              </a:rPr>
              <a:t>	</a:t>
            </a:r>
            <a:r>
              <a:rPr sz="3350" spc="-30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3350" spc="-9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3350" spc="-27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335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3350" spc="-16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3350" spc="-15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3350" spc="-30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3350" spc="-27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3350" spc="-37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3350" dirty="0">
                <a:solidFill>
                  <a:srgbClr val="303030"/>
                </a:solidFill>
                <a:latin typeface="Arial"/>
                <a:cs typeface="Arial"/>
              </a:rPr>
              <a:t>	i</a:t>
            </a:r>
            <a:r>
              <a:rPr sz="3350" spc="-37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3350" dirty="0">
                <a:solidFill>
                  <a:srgbClr val="303030"/>
                </a:solidFill>
                <a:latin typeface="Arial"/>
                <a:cs typeface="Arial"/>
              </a:rPr>
              <a:t>	</a:t>
            </a:r>
            <a:r>
              <a:rPr sz="3350" spc="-10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3350" spc="-1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3350" dirty="0">
                <a:solidFill>
                  <a:srgbClr val="303030"/>
                </a:solidFill>
                <a:latin typeface="Arial"/>
                <a:cs typeface="Arial"/>
              </a:rPr>
              <a:t>	</a:t>
            </a:r>
            <a:r>
              <a:rPr sz="3350" spc="-28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3350" spc="-10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3350" spc="3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3350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3350" spc="-2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3350" spc="-30" dirty="0">
                <a:solidFill>
                  <a:srgbClr val="303030"/>
                </a:solidFill>
                <a:latin typeface="Arial"/>
                <a:cs typeface="Arial"/>
              </a:rPr>
              <a:t>ct  </a:t>
            </a:r>
            <a:r>
              <a:rPr sz="3350" spc="-16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3350" spc="-95" dirty="0">
                <a:solidFill>
                  <a:srgbClr val="303030"/>
                </a:solidFill>
                <a:latin typeface="Arial"/>
                <a:cs typeface="Arial"/>
              </a:rPr>
              <a:t>appropriate</a:t>
            </a:r>
            <a:r>
              <a:rPr sz="3350" spc="-1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350" spc="-130" dirty="0">
                <a:solidFill>
                  <a:srgbClr val="303030"/>
                </a:solidFill>
                <a:latin typeface="Arial"/>
                <a:cs typeface="Arial"/>
              </a:rPr>
              <a:t>level</a:t>
            </a:r>
            <a:endParaRPr sz="3350">
              <a:latin typeface="Arial"/>
              <a:cs typeface="Arial"/>
            </a:endParaRPr>
          </a:p>
          <a:p>
            <a:pPr marL="607060">
              <a:lnSpc>
                <a:spcPct val="100000"/>
              </a:lnSpc>
              <a:spcBef>
                <a:spcPts val="975"/>
              </a:spcBef>
            </a:pPr>
            <a:r>
              <a:rPr sz="3350" spc="-270" dirty="0">
                <a:solidFill>
                  <a:srgbClr val="303030"/>
                </a:solidFill>
                <a:latin typeface="Arial"/>
                <a:cs typeface="Arial"/>
              </a:rPr>
              <a:t>Processes </a:t>
            </a:r>
            <a:r>
              <a:rPr sz="3350" spc="-160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3350" spc="-175" dirty="0">
                <a:solidFill>
                  <a:srgbClr val="303030"/>
                </a:solidFill>
                <a:latin typeface="Arial"/>
                <a:cs typeface="Arial"/>
              </a:rPr>
              <a:t>designed </a:t>
            </a:r>
            <a:r>
              <a:rPr sz="3350" spc="-16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3350" spc="-135" dirty="0">
                <a:solidFill>
                  <a:srgbClr val="303030"/>
                </a:solidFill>
                <a:latin typeface="Arial"/>
                <a:cs typeface="Arial"/>
              </a:rPr>
              <a:t>set</a:t>
            </a:r>
            <a:r>
              <a:rPr sz="335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350" spc="-110" dirty="0">
                <a:solidFill>
                  <a:srgbClr val="303030"/>
                </a:solidFill>
                <a:latin typeface="Arial"/>
                <a:cs typeface="Arial"/>
              </a:rPr>
              <a:t>up</a:t>
            </a:r>
            <a:endParaRPr sz="3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5" dirty="0">
                <a:solidFill>
                  <a:srgbClr val="CE1E27"/>
                </a:solidFill>
                <a:latin typeface="Carlito"/>
                <a:cs typeface="Carlito"/>
              </a:rPr>
              <a:t>Security</a:t>
            </a:r>
            <a:r>
              <a:rPr sz="5500" b="0" spc="-15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5500" b="0" spc="-35" dirty="0">
                <a:solidFill>
                  <a:srgbClr val="CE1E27"/>
                </a:solidFill>
                <a:latin typeface="Carlito"/>
                <a:cs typeface="Carlito"/>
              </a:rPr>
              <a:t>program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7857"/>
            <a:ext cx="10589895" cy="400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 algn="just">
              <a:lnSpc>
                <a:spcPct val="100000"/>
              </a:lnSpc>
              <a:spcBef>
                <a:spcPts val="100"/>
              </a:spcBef>
            </a:pPr>
            <a:r>
              <a:rPr sz="3350" spc="-180" dirty="0">
                <a:solidFill>
                  <a:srgbClr val="303030"/>
                </a:solidFill>
                <a:latin typeface="Arial"/>
                <a:cs typeface="Arial"/>
              </a:rPr>
              <a:t>Developing </a:t>
            </a:r>
            <a:r>
              <a:rPr sz="3350" spc="-18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3350" spc="-125" dirty="0">
                <a:solidFill>
                  <a:srgbClr val="303030"/>
                </a:solidFill>
                <a:latin typeface="Arial"/>
                <a:cs typeface="Arial"/>
              </a:rPr>
              <a:t>maintaining </a:t>
            </a:r>
            <a:r>
              <a:rPr sz="3350" spc="-210" dirty="0">
                <a:solidFill>
                  <a:srgbClr val="303030"/>
                </a:solidFill>
                <a:latin typeface="Arial"/>
                <a:cs typeface="Arial"/>
              </a:rPr>
              <a:t>an </a:t>
            </a:r>
            <a:r>
              <a:rPr sz="3350" spc="-75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3350" spc="-12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3350" spc="-150" dirty="0">
                <a:solidFill>
                  <a:srgbClr val="303030"/>
                </a:solidFill>
                <a:latin typeface="Arial"/>
                <a:cs typeface="Arial"/>
              </a:rPr>
              <a:t>program  </a:t>
            </a:r>
            <a:r>
              <a:rPr sz="3350" spc="-19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3350" spc="-229" dirty="0">
                <a:solidFill>
                  <a:srgbClr val="303030"/>
                </a:solidFill>
                <a:latin typeface="Arial"/>
                <a:cs typeface="Arial"/>
              </a:rPr>
              <a:t>based </a:t>
            </a:r>
            <a:r>
              <a:rPr sz="3350" spc="-125" dirty="0">
                <a:solidFill>
                  <a:srgbClr val="303030"/>
                </a:solidFill>
                <a:latin typeface="Arial"/>
                <a:cs typeface="Arial"/>
              </a:rPr>
              <a:t>on </a:t>
            </a:r>
            <a:r>
              <a:rPr sz="3350" spc="-100" dirty="0">
                <a:solidFill>
                  <a:srgbClr val="303030"/>
                </a:solidFill>
                <a:latin typeface="Arial"/>
                <a:cs typeface="Arial"/>
              </a:rPr>
              <a:t>determining </a:t>
            </a:r>
            <a:r>
              <a:rPr sz="3350" spc="-3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3350" spc="-120" dirty="0">
                <a:solidFill>
                  <a:srgbClr val="303030"/>
                </a:solidFill>
                <a:latin typeface="Arial"/>
                <a:cs typeface="Arial"/>
              </a:rPr>
              <a:t>perimeters</a:t>
            </a:r>
            <a:r>
              <a:rPr sz="3350" spc="-4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350" spc="-60" dirty="0">
                <a:solidFill>
                  <a:srgbClr val="303030"/>
                </a:solidFill>
                <a:latin typeface="Arial"/>
                <a:cs typeface="Arial"/>
              </a:rPr>
              <a:t>too.</a:t>
            </a:r>
            <a:endParaRPr sz="33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40"/>
              </a:spcBef>
            </a:pPr>
            <a:r>
              <a:rPr sz="4450" spc="-175" dirty="0">
                <a:solidFill>
                  <a:srgbClr val="303030"/>
                </a:solidFill>
                <a:latin typeface="Arial"/>
                <a:cs typeface="Arial"/>
              </a:rPr>
              <a:t>Perimeter </a:t>
            </a:r>
            <a:r>
              <a:rPr sz="3350" spc="-290" dirty="0">
                <a:solidFill>
                  <a:srgbClr val="303030"/>
                </a:solidFill>
                <a:latin typeface="Arial"/>
                <a:cs typeface="Arial"/>
              </a:rPr>
              <a:t>= </a:t>
            </a:r>
            <a:r>
              <a:rPr sz="3350" spc="-60" dirty="0">
                <a:solidFill>
                  <a:srgbClr val="303030"/>
                </a:solidFill>
                <a:latin typeface="Arial"/>
                <a:cs typeface="Arial"/>
              </a:rPr>
              <a:t>definition </a:t>
            </a:r>
            <a:r>
              <a:rPr sz="3350" spc="-3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3350" spc="-90" dirty="0">
                <a:solidFill>
                  <a:srgbClr val="303030"/>
                </a:solidFill>
                <a:latin typeface="Arial"/>
                <a:cs typeface="Arial"/>
              </a:rPr>
              <a:t>digital </a:t>
            </a:r>
            <a:r>
              <a:rPr sz="3350" spc="-145" dirty="0">
                <a:solidFill>
                  <a:srgbClr val="303030"/>
                </a:solidFill>
                <a:latin typeface="Arial"/>
                <a:cs typeface="Arial"/>
              </a:rPr>
              <a:t>borders </a:t>
            </a:r>
            <a:r>
              <a:rPr sz="3350" spc="-125" dirty="0">
                <a:solidFill>
                  <a:srgbClr val="303030"/>
                </a:solidFill>
                <a:latin typeface="Arial"/>
                <a:cs typeface="Arial"/>
              </a:rPr>
              <a:t>between  </a:t>
            </a:r>
            <a:r>
              <a:rPr sz="3350" spc="-114" dirty="0">
                <a:solidFill>
                  <a:srgbClr val="303030"/>
                </a:solidFill>
                <a:latin typeface="Arial"/>
                <a:cs typeface="Arial"/>
              </a:rPr>
              <a:t>enterprise environment </a:t>
            </a:r>
            <a:r>
              <a:rPr sz="3350" spc="-18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3350" spc="-60" dirty="0">
                <a:solidFill>
                  <a:srgbClr val="303030"/>
                </a:solidFill>
                <a:latin typeface="Arial"/>
                <a:cs typeface="Arial"/>
              </a:rPr>
              <a:t>outer </a:t>
            </a:r>
            <a:r>
              <a:rPr sz="3350" spc="-105" dirty="0">
                <a:solidFill>
                  <a:srgbClr val="303030"/>
                </a:solidFill>
                <a:latin typeface="Arial"/>
                <a:cs typeface="Arial"/>
              </a:rPr>
              <a:t>electronic</a:t>
            </a:r>
            <a:r>
              <a:rPr sz="3350" spc="-4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350" spc="-100" dirty="0">
                <a:solidFill>
                  <a:srgbClr val="303030"/>
                </a:solidFill>
                <a:latin typeface="Arial"/>
                <a:cs typeface="Arial"/>
              </a:rPr>
              <a:t>word</a:t>
            </a:r>
            <a:endParaRPr sz="3350">
              <a:latin typeface="Arial"/>
              <a:cs typeface="Arial"/>
            </a:endParaRPr>
          </a:p>
          <a:p>
            <a:pPr marL="12700" marR="8890" algn="just">
              <a:lnSpc>
                <a:spcPct val="100000"/>
              </a:lnSpc>
              <a:spcBef>
                <a:spcPts val="919"/>
              </a:spcBef>
            </a:pPr>
            <a:r>
              <a:rPr sz="3350" spc="-170" dirty="0">
                <a:solidFill>
                  <a:srgbClr val="303030"/>
                </a:solidFill>
                <a:latin typeface="Arial"/>
                <a:cs typeface="Arial"/>
              </a:rPr>
              <a:t>Effective </a:t>
            </a:r>
            <a:r>
              <a:rPr sz="3350" spc="-105" dirty="0">
                <a:solidFill>
                  <a:srgbClr val="303030"/>
                </a:solidFill>
                <a:latin typeface="Arial"/>
                <a:cs typeface="Arial"/>
              </a:rPr>
              <a:t>architecture </a:t>
            </a:r>
            <a:r>
              <a:rPr sz="3350" spc="-35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3350" spc="-229" dirty="0">
                <a:solidFill>
                  <a:srgbClr val="303030"/>
                </a:solidFill>
                <a:latin typeface="Arial"/>
                <a:cs typeface="Arial"/>
              </a:rPr>
              <a:t>any </a:t>
            </a:r>
            <a:r>
              <a:rPr sz="3350" spc="-75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3350" spc="-12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3350" spc="-150" dirty="0">
                <a:solidFill>
                  <a:srgbClr val="303030"/>
                </a:solidFill>
                <a:latin typeface="Arial"/>
                <a:cs typeface="Arial"/>
              </a:rPr>
              <a:t>program </a:t>
            </a:r>
            <a:r>
              <a:rPr sz="3350" spc="-190" dirty="0">
                <a:solidFill>
                  <a:srgbClr val="303030"/>
                </a:solidFill>
                <a:latin typeface="Arial"/>
                <a:cs typeface="Arial"/>
              </a:rPr>
              <a:t>is  </a:t>
            </a:r>
            <a:r>
              <a:rPr sz="3350" spc="-229" dirty="0">
                <a:solidFill>
                  <a:srgbClr val="303030"/>
                </a:solidFill>
                <a:latin typeface="Arial"/>
                <a:cs typeface="Arial"/>
              </a:rPr>
              <a:t>based </a:t>
            </a:r>
            <a:r>
              <a:rPr sz="3350" spc="-125" dirty="0">
                <a:solidFill>
                  <a:srgbClr val="303030"/>
                </a:solidFill>
                <a:latin typeface="Arial"/>
                <a:cs typeface="Arial"/>
              </a:rPr>
              <a:t>on </a:t>
            </a:r>
            <a:r>
              <a:rPr sz="3350" spc="-155" dirty="0">
                <a:solidFill>
                  <a:srgbClr val="303030"/>
                </a:solidFill>
                <a:latin typeface="Arial"/>
                <a:cs typeface="Arial"/>
              </a:rPr>
              <a:t>layering </a:t>
            </a:r>
            <a:r>
              <a:rPr sz="3350" spc="-12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3350" spc="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3350" spc="-125" dirty="0">
                <a:solidFill>
                  <a:srgbClr val="303030"/>
                </a:solidFill>
                <a:latin typeface="Arial"/>
                <a:cs typeface="Arial"/>
              </a:rPr>
              <a:t>provide </a:t>
            </a:r>
            <a:r>
              <a:rPr sz="3350" spc="-60" dirty="0">
                <a:solidFill>
                  <a:srgbClr val="303030"/>
                </a:solidFill>
                <a:latin typeface="Arial"/>
                <a:cs typeface="Arial"/>
              </a:rPr>
              <a:t>multiple </a:t>
            </a:r>
            <a:r>
              <a:rPr sz="3350" spc="-180" dirty="0">
                <a:solidFill>
                  <a:srgbClr val="303030"/>
                </a:solidFill>
                <a:latin typeface="Arial"/>
                <a:cs typeface="Arial"/>
              </a:rPr>
              <a:t>levels </a:t>
            </a:r>
            <a:r>
              <a:rPr sz="3350" spc="-35" dirty="0">
                <a:solidFill>
                  <a:srgbClr val="303030"/>
                </a:solidFill>
                <a:latin typeface="Arial"/>
                <a:cs typeface="Arial"/>
              </a:rPr>
              <a:t>of  </a:t>
            </a:r>
            <a:r>
              <a:rPr sz="3350" spc="-185" dirty="0">
                <a:solidFill>
                  <a:srgbClr val="303030"/>
                </a:solidFill>
                <a:latin typeface="Arial"/>
                <a:cs typeface="Arial"/>
              </a:rPr>
              <a:t>defense.</a:t>
            </a:r>
            <a:endParaRPr sz="33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5" dirty="0">
                <a:solidFill>
                  <a:srgbClr val="CE1E27"/>
                </a:solidFill>
                <a:latin typeface="Carlito"/>
                <a:cs typeface="Carlito"/>
              </a:rPr>
              <a:t>Security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2203595"/>
            <a:ext cx="9748520" cy="364553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15"/>
              </a:spcBef>
              <a:tabLst>
                <a:tab pos="1724660" algn="l"/>
              </a:tabLst>
            </a:pPr>
            <a:r>
              <a:rPr sz="2900" spc="165" dirty="0">
                <a:solidFill>
                  <a:srgbClr val="303030"/>
                </a:solidFill>
                <a:latin typeface="Arial"/>
                <a:cs typeface="Arial"/>
              </a:rPr>
              <a:t>Security	</a:t>
            </a:r>
            <a:r>
              <a:rPr sz="290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29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900" spc="-90" dirty="0">
                <a:solidFill>
                  <a:srgbClr val="303030"/>
                </a:solidFill>
                <a:latin typeface="Arial"/>
                <a:cs typeface="Arial"/>
              </a:rPr>
              <a:t>vulnerabilities</a:t>
            </a:r>
            <a:endParaRPr sz="2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2900" spc="-225" dirty="0">
                <a:solidFill>
                  <a:srgbClr val="303030"/>
                </a:solidFill>
                <a:latin typeface="Arial"/>
                <a:cs typeface="Arial"/>
              </a:rPr>
              <a:t>Large </a:t>
            </a:r>
            <a:r>
              <a:rPr sz="2900" spc="-100" dirty="0">
                <a:solidFill>
                  <a:srgbClr val="303030"/>
                </a:solidFill>
                <a:latin typeface="Arial"/>
                <a:cs typeface="Arial"/>
              </a:rPr>
              <a:t>number </a:t>
            </a:r>
            <a:r>
              <a:rPr sz="2900" spc="-1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900" spc="-145" dirty="0">
                <a:solidFill>
                  <a:srgbClr val="303030"/>
                </a:solidFill>
                <a:latin typeface="Arial"/>
                <a:cs typeface="Arial"/>
              </a:rPr>
              <a:t>customized</a:t>
            </a:r>
            <a:r>
              <a:rPr sz="2900" spc="-2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900" spc="-130" dirty="0">
                <a:solidFill>
                  <a:srgbClr val="303030"/>
                </a:solidFill>
                <a:latin typeface="Arial"/>
                <a:cs typeface="Arial"/>
              </a:rPr>
              <a:t>settings</a:t>
            </a:r>
            <a:endParaRPr sz="2900">
              <a:latin typeface="Arial"/>
              <a:cs typeface="Arial"/>
            </a:endParaRPr>
          </a:p>
          <a:p>
            <a:pPr marL="402590" marR="60960" indent="-365125">
              <a:lnSpc>
                <a:spcPct val="100000"/>
              </a:lnSpc>
              <a:spcBef>
                <a:spcPts val="835"/>
              </a:spcBef>
              <a:buClr>
                <a:srgbClr val="CE1E27"/>
              </a:buClr>
              <a:buSzPct val="74137"/>
              <a:buFont typeface="Wingdings"/>
              <a:buChar char=""/>
              <a:tabLst>
                <a:tab pos="402590" algn="l"/>
                <a:tab pos="403225" algn="l"/>
              </a:tabLst>
            </a:pPr>
            <a:r>
              <a:rPr sz="2900" spc="-21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900" spc="-190" dirty="0">
                <a:solidFill>
                  <a:srgbClr val="303030"/>
                </a:solidFill>
                <a:latin typeface="Arial"/>
                <a:cs typeface="Arial"/>
              </a:rPr>
              <a:t>system </a:t>
            </a:r>
            <a:r>
              <a:rPr sz="2900" spc="-130" dirty="0">
                <a:solidFill>
                  <a:srgbClr val="303030"/>
                </a:solidFill>
                <a:latin typeface="Arial"/>
                <a:cs typeface="Arial"/>
              </a:rPr>
              <a:t>includes </a:t>
            </a:r>
            <a:r>
              <a:rPr sz="2900" spc="-140" dirty="0">
                <a:solidFill>
                  <a:srgbClr val="303030"/>
                </a:solidFill>
                <a:latin typeface="Arial"/>
                <a:cs typeface="Arial"/>
              </a:rPr>
              <a:t>thousands </a:t>
            </a:r>
            <a:r>
              <a:rPr sz="29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900" spc="-135" dirty="0">
                <a:solidFill>
                  <a:srgbClr val="303030"/>
                </a:solidFill>
                <a:latin typeface="Arial"/>
                <a:cs typeface="Arial"/>
              </a:rPr>
              <a:t>parameters </a:t>
            </a:r>
            <a:r>
              <a:rPr sz="2900" spc="-15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900" spc="-60" dirty="0">
                <a:solidFill>
                  <a:srgbClr val="303030"/>
                </a:solidFill>
                <a:latin typeface="Arial"/>
                <a:cs typeface="Arial"/>
              </a:rPr>
              <a:t>fine</a:t>
            </a:r>
            <a:r>
              <a:rPr sz="2900" spc="-2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900" spc="-130" dirty="0">
                <a:solidFill>
                  <a:srgbClr val="303030"/>
                </a:solidFill>
                <a:latin typeface="Arial"/>
                <a:cs typeface="Arial"/>
              </a:rPr>
              <a:t>settings  </a:t>
            </a:r>
            <a:r>
              <a:rPr sz="2900" spc="-100" dirty="0">
                <a:solidFill>
                  <a:srgbClr val="303030"/>
                </a:solidFill>
                <a:latin typeface="Arial"/>
                <a:cs typeface="Arial"/>
              </a:rPr>
              <a:t>including </a:t>
            </a:r>
            <a:r>
              <a:rPr sz="2900" spc="-145" dirty="0">
                <a:solidFill>
                  <a:srgbClr val="303030"/>
                </a:solidFill>
                <a:latin typeface="Arial"/>
                <a:cs typeface="Arial"/>
              </a:rPr>
              <a:t>segregation </a:t>
            </a:r>
            <a:r>
              <a:rPr sz="29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900" spc="-100" dirty="0">
                <a:solidFill>
                  <a:srgbClr val="303030"/>
                </a:solidFill>
                <a:latin typeface="Arial"/>
                <a:cs typeface="Arial"/>
              </a:rPr>
              <a:t>duties </a:t>
            </a:r>
            <a:r>
              <a:rPr sz="2900" spc="-25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900" spc="-120" dirty="0">
                <a:solidFill>
                  <a:srgbClr val="303030"/>
                </a:solidFill>
                <a:latin typeface="Arial"/>
                <a:cs typeface="Arial"/>
              </a:rPr>
              <a:t>transactions </a:t>
            </a:r>
            <a:r>
              <a:rPr sz="2900" spc="-155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900" spc="-5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900" spc="-125" dirty="0">
                <a:solidFill>
                  <a:srgbClr val="303030"/>
                </a:solidFill>
                <a:latin typeface="Arial"/>
                <a:cs typeface="Arial"/>
              </a:rPr>
              <a:t>tables.</a:t>
            </a:r>
            <a:endParaRPr sz="2900">
              <a:latin typeface="Arial"/>
              <a:cs typeface="Arial"/>
            </a:endParaRPr>
          </a:p>
          <a:p>
            <a:pPr marL="402590" indent="-365125">
              <a:lnSpc>
                <a:spcPct val="100000"/>
              </a:lnSpc>
              <a:spcBef>
                <a:spcPts val="830"/>
              </a:spcBef>
              <a:buClr>
                <a:srgbClr val="CE1E27"/>
              </a:buClr>
              <a:buSzPct val="74137"/>
              <a:buFont typeface="Wingdings"/>
              <a:buChar char=""/>
              <a:tabLst>
                <a:tab pos="402590" algn="l"/>
                <a:tab pos="403225" algn="l"/>
              </a:tabLst>
            </a:pPr>
            <a:r>
              <a:rPr sz="2900" spc="-4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900" spc="-10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900" spc="-135" dirty="0">
                <a:solidFill>
                  <a:srgbClr val="303030"/>
                </a:solidFill>
                <a:latin typeface="Arial"/>
                <a:cs typeface="Arial"/>
              </a:rPr>
              <a:t>parameters </a:t>
            </a:r>
            <a:r>
              <a:rPr sz="2900" spc="-145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900" spc="-120" dirty="0">
                <a:solidFill>
                  <a:srgbClr val="303030"/>
                </a:solidFill>
                <a:latin typeface="Arial"/>
                <a:cs typeface="Arial"/>
              </a:rPr>
              <a:t>set </a:t>
            </a:r>
            <a:r>
              <a:rPr sz="2900" spc="-25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900" spc="-135" dirty="0">
                <a:solidFill>
                  <a:srgbClr val="303030"/>
                </a:solidFill>
                <a:latin typeface="Arial"/>
                <a:cs typeface="Arial"/>
              </a:rPr>
              <a:t>every </a:t>
            </a:r>
            <a:r>
              <a:rPr sz="2900" spc="-145" dirty="0">
                <a:solidFill>
                  <a:srgbClr val="303030"/>
                </a:solidFill>
                <a:latin typeface="Arial"/>
                <a:cs typeface="Arial"/>
              </a:rPr>
              <a:t>single</a:t>
            </a:r>
            <a:r>
              <a:rPr sz="2900" spc="-50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900" spc="-175" dirty="0">
                <a:solidFill>
                  <a:srgbClr val="303030"/>
                </a:solidFill>
                <a:latin typeface="Arial"/>
                <a:cs typeface="Arial"/>
              </a:rPr>
              <a:t>system.</a:t>
            </a:r>
            <a:endParaRPr sz="2900">
              <a:latin typeface="Arial"/>
              <a:cs typeface="Arial"/>
            </a:endParaRPr>
          </a:p>
          <a:p>
            <a:pPr marL="402590" marR="30480" indent="-365125">
              <a:lnSpc>
                <a:spcPct val="100400"/>
              </a:lnSpc>
              <a:spcBef>
                <a:spcPts val="815"/>
              </a:spcBef>
              <a:buClr>
                <a:srgbClr val="CE1E27"/>
              </a:buClr>
              <a:buSzPct val="74137"/>
              <a:buFont typeface="Wingdings"/>
              <a:buChar char=""/>
              <a:tabLst>
                <a:tab pos="402590" algn="l"/>
                <a:tab pos="403225" algn="l"/>
              </a:tabLst>
            </a:pPr>
            <a:r>
              <a:rPr sz="2900" spc="-30" dirty="0">
                <a:solidFill>
                  <a:srgbClr val="303030"/>
                </a:solidFill>
                <a:latin typeface="Arial"/>
                <a:cs typeface="Arial"/>
              </a:rPr>
              <a:t>Military </a:t>
            </a:r>
            <a:r>
              <a:rPr sz="2900" spc="-190" dirty="0">
                <a:solidFill>
                  <a:srgbClr val="303030"/>
                </a:solidFill>
                <a:latin typeface="Arial"/>
                <a:cs typeface="Arial"/>
              </a:rPr>
              <a:t>system </a:t>
            </a:r>
            <a:r>
              <a:rPr sz="2900" spc="-130" dirty="0">
                <a:solidFill>
                  <a:srgbClr val="303030"/>
                </a:solidFill>
                <a:latin typeface="Arial"/>
                <a:cs typeface="Arial"/>
              </a:rPr>
              <a:t>settings </a:t>
            </a:r>
            <a:r>
              <a:rPr sz="2900" spc="-145" dirty="0">
                <a:solidFill>
                  <a:srgbClr val="303030"/>
                </a:solidFill>
                <a:latin typeface="Arial"/>
                <a:cs typeface="Arial"/>
              </a:rPr>
              <a:t>are customized according </a:t>
            </a:r>
            <a:r>
              <a:rPr sz="2900" spc="5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2900" spc="-19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900" spc="-60" dirty="0">
                <a:solidFill>
                  <a:srgbClr val="303030"/>
                </a:solidFill>
                <a:latin typeface="Arial"/>
                <a:cs typeface="Arial"/>
              </a:rPr>
              <a:t>battlefield  </a:t>
            </a:r>
            <a:r>
              <a:rPr sz="2900" spc="-100" dirty="0">
                <a:solidFill>
                  <a:srgbClr val="303030"/>
                </a:solidFill>
                <a:latin typeface="Arial"/>
                <a:cs typeface="Arial"/>
              </a:rPr>
              <a:t>requirements.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5" dirty="0">
                <a:solidFill>
                  <a:srgbClr val="CE1E27"/>
                </a:solidFill>
                <a:latin typeface="Carlito"/>
                <a:cs typeface="Carlito"/>
              </a:rPr>
              <a:t>Security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933" y="3726256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41933" y="1857857"/>
            <a:ext cx="9918065" cy="313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 marR="858519" indent="-497205">
              <a:lnSpc>
                <a:spcPct val="100000"/>
              </a:lnSpc>
              <a:spcBef>
                <a:spcPts val="1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509270" algn="l"/>
                <a:tab pos="509905" algn="l"/>
              </a:tabLst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Military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INFOSYS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integrate fielded and developmental  battlefield automation systems and communications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to 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functionally link strategic, operational, and tactical  headquarters.</a:t>
            </a:r>
            <a:endParaRPr sz="2800">
              <a:latin typeface="Arial"/>
              <a:cs typeface="Arial"/>
            </a:endParaRPr>
          </a:p>
          <a:p>
            <a:pPr marL="509270" marR="5080">
              <a:lnSpc>
                <a:spcPct val="100000"/>
              </a:lnSpc>
              <a:spcBef>
                <a:spcPts val="969"/>
              </a:spcBef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Following slide depicts the relationships of strategic,  operational, and tactical architectures that tie the distributed  elements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into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an integrated, interoperable,</a:t>
            </a:r>
            <a:r>
              <a:rPr sz="2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network.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365036"/>
            <a:ext cx="10751820" cy="1325245"/>
          </a:xfrm>
          <a:custGeom>
            <a:avLst/>
            <a:gdLst/>
            <a:ahLst/>
            <a:cxnLst/>
            <a:rect l="l" t="t" r="r" b="b"/>
            <a:pathLst>
              <a:path w="10751820" h="1325245">
                <a:moveTo>
                  <a:pt x="10751756" y="0"/>
                </a:moveTo>
                <a:lnTo>
                  <a:pt x="0" y="0"/>
                </a:lnTo>
                <a:lnTo>
                  <a:pt x="0" y="1325168"/>
                </a:lnTo>
                <a:lnTo>
                  <a:pt x="10751756" y="1325168"/>
                </a:lnTo>
                <a:close/>
              </a:path>
            </a:pathLst>
          </a:custGeom>
          <a:solidFill>
            <a:srgbClr val="F7E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5" dirty="0">
                <a:solidFill>
                  <a:srgbClr val="CE1E27"/>
                </a:solidFill>
                <a:latin typeface="Carlito"/>
                <a:cs typeface="Carlito"/>
              </a:rPr>
              <a:t>Security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285174"/>
            <a:ext cx="1747520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2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303030"/>
                </a:solidFill>
                <a:latin typeface="Arial"/>
                <a:cs typeface="Arial"/>
              </a:rPr>
              <a:t>Military </a:t>
            </a:r>
            <a:r>
              <a:rPr sz="1800" b="1" spc="30" dirty="0">
                <a:solidFill>
                  <a:srgbClr val="303030"/>
                </a:solidFill>
                <a:latin typeface="Arial"/>
                <a:cs typeface="Arial"/>
              </a:rPr>
              <a:t>IS  </a:t>
            </a:r>
            <a:r>
              <a:rPr sz="1800" b="1" spc="8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8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spc="4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spc="4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0960" y="1295641"/>
            <a:ext cx="7089838" cy="4753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04501" y="5537060"/>
            <a:ext cx="153035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latin typeface="Carlito"/>
                <a:cs typeface="Carlito"/>
              </a:rPr>
              <a:t>https: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rlito"/>
                <a:cs typeface="Carlito"/>
              </a:rPr>
              <a:t>//</a:t>
            </a:r>
            <a:r>
              <a:rPr sz="1100" spc="-5" dirty="0">
                <a:latin typeface="Carlito"/>
                <a:cs typeface="Carlito"/>
                <a:hlinkClick r:id="rId4"/>
              </a:rPr>
              <a:t>www.globalsecurity.org/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5" dirty="0">
                <a:solidFill>
                  <a:srgbClr val="CE1E27"/>
                </a:solidFill>
                <a:latin typeface="Carlito"/>
                <a:cs typeface="Carlito"/>
              </a:rPr>
              <a:t>Security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933" y="3726256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41933" y="1857857"/>
            <a:ext cx="9918065" cy="313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 marR="858519" indent="-497205">
              <a:lnSpc>
                <a:spcPct val="100000"/>
              </a:lnSpc>
              <a:spcBef>
                <a:spcPts val="1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509270" algn="l"/>
                <a:tab pos="509905" algn="l"/>
              </a:tabLst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Military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INFOSYS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integrate fielded and developmental  battlefield automation systems and communications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to 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functionally link strategic, operational, and tactical  headquarters.</a:t>
            </a:r>
            <a:endParaRPr sz="2800">
              <a:latin typeface="Arial"/>
              <a:cs typeface="Arial"/>
            </a:endParaRPr>
          </a:p>
          <a:p>
            <a:pPr marL="509270" marR="5080">
              <a:lnSpc>
                <a:spcPct val="100000"/>
              </a:lnSpc>
              <a:spcBef>
                <a:spcPts val="969"/>
              </a:spcBef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Following slide depicts the relationships of strategic,  operational, and tactical architectures that tie the distributed  elements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into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an integrated, interoperable,</a:t>
            </a:r>
            <a:r>
              <a:rPr sz="2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network.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5" dirty="0">
                <a:solidFill>
                  <a:srgbClr val="CE1E27"/>
                </a:solidFill>
                <a:latin typeface="Carlito"/>
                <a:cs typeface="Carlito"/>
              </a:rPr>
              <a:t>Security</a:t>
            </a:r>
            <a:r>
              <a:rPr sz="5500" b="0" spc="-15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5500" b="0" spc="-20" dirty="0">
                <a:solidFill>
                  <a:srgbClr val="CE1E27"/>
                </a:solidFill>
                <a:latin typeface="Carlito"/>
                <a:cs typeface="Carlito"/>
              </a:rPr>
              <a:t>vulnerabilities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933" y="1896021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41933" y="1857857"/>
            <a:ext cx="9045575" cy="1431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Military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INFOSYS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integrate fielded and developmental  battlefield automation systems and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with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sz="2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relates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Specificity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933" y="3389667"/>
            <a:ext cx="10470515" cy="130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 marR="5080" indent="-497205">
              <a:lnSpc>
                <a:spcPct val="100000"/>
              </a:lnSpc>
              <a:spcBef>
                <a:spcPts val="1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509270" algn="l"/>
                <a:tab pos="509905" algn="l"/>
              </a:tabLst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Resolvers of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SW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programs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have to check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and fix vulnerabilities  on the regular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basis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since hackers monitor weakneses </a:t>
            </a:r>
            <a:r>
              <a:rPr sz="2800" spc="5" dirty="0">
                <a:solidFill>
                  <a:srgbClr val="303030"/>
                </a:solidFill>
                <a:latin typeface="Arial"/>
                <a:cs typeface="Arial"/>
              </a:rPr>
              <a:t>of 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applications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find and exploit security</a:t>
            </a:r>
            <a:r>
              <a:rPr sz="2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issues.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5" dirty="0">
                <a:solidFill>
                  <a:srgbClr val="CE1E27"/>
                </a:solidFill>
                <a:latin typeface="Carlito"/>
                <a:cs typeface="Carlito"/>
              </a:rPr>
              <a:t>Security</a:t>
            </a:r>
            <a:r>
              <a:rPr sz="5500" b="0" spc="-15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5500" b="0" spc="-20" dirty="0">
                <a:solidFill>
                  <a:srgbClr val="CE1E27"/>
                </a:solidFill>
                <a:latin typeface="Carlito"/>
                <a:cs typeface="Carlito"/>
              </a:rPr>
              <a:t>vulnerabilities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933" y="2448610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41933" y="3002292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933" y="4407014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933" y="4959261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8745" y="2283589"/>
            <a:ext cx="9705975" cy="308991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Lack of competent</a:t>
            </a:r>
            <a:r>
              <a:rPr sz="2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specialists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„users“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running military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systems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have "lack“ of awareness  and do not be fully aware of actions taken towards global 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security".</a:t>
            </a:r>
            <a:endParaRPr sz="2800">
              <a:latin typeface="Arial"/>
              <a:cs typeface="Arial"/>
            </a:endParaRPr>
          </a:p>
          <a:p>
            <a:pPr marL="12700" marR="745490">
              <a:lnSpc>
                <a:spcPts val="4350"/>
              </a:lnSpc>
              <a:spcBef>
                <a:spcPts val="300"/>
              </a:spcBef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Global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security is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necessary phenomenom of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new „life“  See example on next slide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91CF4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Times New Roman"/>
              <a:cs typeface="Times New Roman"/>
            </a:endParaRPr>
          </a:p>
          <a:p>
            <a:pPr marL="1111250">
              <a:lnSpc>
                <a:spcPct val="100000"/>
              </a:lnSpc>
            </a:pPr>
            <a:r>
              <a:rPr sz="3200" b="0" spc="-10" dirty="0">
                <a:solidFill>
                  <a:srgbClr val="CE1E27"/>
                </a:solidFill>
                <a:latin typeface="Carlito"/>
                <a:cs typeface="Carlito"/>
              </a:rPr>
              <a:t>National </a:t>
            </a:r>
            <a:r>
              <a:rPr sz="3200" b="0" spc="-5" dirty="0">
                <a:solidFill>
                  <a:srgbClr val="CE1E27"/>
                </a:solidFill>
                <a:latin typeface="Carlito"/>
                <a:cs typeface="Carlito"/>
              </a:rPr>
              <a:t>and </a:t>
            </a:r>
            <a:r>
              <a:rPr sz="3200" b="0" spc="-15" dirty="0">
                <a:solidFill>
                  <a:srgbClr val="CE1E27"/>
                </a:solidFill>
                <a:latin typeface="Carlito"/>
                <a:cs typeface="Carlito"/>
              </a:rPr>
              <a:t>International </a:t>
            </a:r>
            <a:r>
              <a:rPr sz="3200" b="0" spc="-5" dirty="0">
                <a:solidFill>
                  <a:srgbClr val="CE1E27"/>
                </a:solidFill>
                <a:latin typeface="Carlito"/>
                <a:cs typeface="Carlito"/>
              </a:rPr>
              <a:t>Cyber Security</a:t>
            </a:r>
            <a:r>
              <a:rPr sz="3200" b="0" spc="-10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3200" b="0" spc="-15" dirty="0">
                <a:solidFill>
                  <a:srgbClr val="CE1E27"/>
                </a:solidFill>
                <a:latin typeface="Carlito"/>
                <a:cs typeface="Carlito"/>
              </a:rPr>
              <a:t>Strategies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0541" y="2928861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80541" y="3665423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0541" y="1859292"/>
            <a:ext cx="10289540" cy="211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2265">
              <a:lnSpc>
                <a:spcPct val="100000"/>
              </a:lnSpc>
              <a:spcBef>
                <a:spcPts val="1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53695" algn="l"/>
                <a:tab pos="354965" algn="l"/>
              </a:tabLst>
            </a:pP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Securing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network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systems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the European Union are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essential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to  keep the cyber economy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running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000" b="1" spc="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guarantee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prosperity of the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Member  States.</a:t>
            </a:r>
            <a:endParaRPr sz="2000">
              <a:latin typeface="Arial"/>
              <a:cs typeface="Arial"/>
            </a:endParaRPr>
          </a:p>
          <a:p>
            <a:pPr marL="354330" marR="357505">
              <a:lnSpc>
                <a:spcPct val="100000"/>
              </a:lnSpc>
              <a:spcBef>
                <a:spcPts val="1010"/>
              </a:spcBef>
            </a:pP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latest cyber security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strategy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of the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European Union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is titled Cybersecurity 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Strategy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the European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Union: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An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Open,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Safe and Secure</a:t>
            </a:r>
            <a:r>
              <a:rPr sz="2000" b="1" spc="-10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Cyberspace.</a:t>
            </a:r>
            <a:endParaRPr sz="2000">
              <a:latin typeface="Arial"/>
              <a:cs typeface="Arial"/>
            </a:endParaRPr>
          </a:p>
          <a:p>
            <a:pPr marL="354330">
              <a:lnSpc>
                <a:spcPct val="100000"/>
              </a:lnSpc>
              <a:spcBef>
                <a:spcPts val="1005"/>
              </a:spcBef>
            </a:pP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It was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issued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in 2013. (EU Cyber Security </a:t>
            </a:r>
            <a:r>
              <a:rPr sz="2000" b="1" spc="-15" dirty="0">
                <a:solidFill>
                  <a:srgbClr val="303030"/>
                </a:solidFill>
                <a:latin typeface="Arial"/>
                <a:cs typeface="Arial"/>
              </a:rPr>
              <a:t>Strategy,</a:t>
            </a:r>
            <a:r>
              <a:rPr sz="2000" b="1" spc="-9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2013.)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7741" y="4530140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7741" y="4963223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7741" y="5394858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37741" y="3943408"/>
            <a:ext cx="8195309" cy="175641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111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53695" algn="l"/>
                <a:tab pos="354965" algn="l"/>
              </a:tabLst>
            </a:pP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The main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objectives of the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strategy</a:t>
            </a:r>
            <a:r>
              <a:rPr sz="20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are:</a:t>
            </a:r>
            <a:endParaRPr sz="2000">
              <a:latin typeface="Arial"/>
              <a:cs typeface="Arial"/>
            </a:endParaRPr>
          </a:p>
          <a:p>
            <a:pPr marL="354330" marR="5080">
              <a:lnSpc>
                <a:spcPct val="141600"/>
              </a:lnSpc>
              <a:spcBef>
                <a:spcPts val="10"/>
              </a:spcBef>
            </a:pP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Increasing cyber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capabilities and cooperation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in the EU; 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Making the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EU a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strong player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in cyber</a:t>
            </a:r>
            <a:r>
              <a:rPr sz="20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security;</a:t>
            </a:r>
            <a:endParaRPr sz="2000">
              <a:latin typeface="Arial"/>
              <a:cs typeface="Arial"/>
            </a:endParaRPr>
          </a:p>
          <a:p>
            <a:pPr marL="354330">
              <a:lnSpc>
                <a:spcPct val="100000"/>
              </a:lnSpc>
              <a:spcBef>
                <a:spcPts val="1010"/>
              </a:spcBef>
            </a:pP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Mainstreaming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cyber security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000" b="1" dirty="0">
                <a:solidFill>
                  <a:srgbClr val="303030"/>
                </a:solidFill>
                <a:latin typeface="Arial"/>
                <a:cs typeface="Arial"/>
              </a:rPr>
              <a:t>EU</a:t>
            </a:r>
            <a:r>
              <a:rPr sz="20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03030"/>
                </a:solidFill>
                <a:latin typeface="Arial"/>
                <a:cs typeface="Arial"/>
              </a:rPr>
              <a:t>policies.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5" dirty="0">
                <a:solidFill>
                  <a:srgbClr val="CE1E27"/>
                </a:solidFill>
                <a:latin typeface="Carlito"/>
                <a:cs typeface="Carlito"/>
              </a:rPr>
              <a:t>EU</a:t>
            </a:r>
            <a:r>
              <a:rPr sz="6000" b="0" spc="-10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6000" b="0" spc="-15" dirty="0">
                <a:solidFill>
                  <a:srgbClr val="CE1E27"/>
                </a:solidFill>
                <a:latin typeface="Carlito"/>
                <a:cs typeface="Carlito"/>
              </a:rPr>
              <a:t>Countries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0457" y="1859305"/>
            <a:ext cx="9473565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JOINT </a:t>
            </a:r>
            <a:r>
              <a:rPr sz="1900" b="1" spc="-10" dirty="0">
                <a:solidFill>
                  <a:srgbClr val="303030"/>
                </a:solidFill>
                <a:latin typeface="Arial"/>
                <a:cs typeface="Arial"/>
              </a:rPr>
              <a:t>COMMUNICATION </a:t>
            </a:r>
            <a:r>
              <a:rPr sz="1900" b="1" spc="-2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EUROPEAN </a:t>
            </a:r>
            <a:r>
              <a:rPr sz="1900" b="1" spc="-30" dirty="0">
                <a:solidFill>
                  <a:srgbClr val="303030"/>
                </a:solidFill>
                <a:latin typeface="Arial"/>
                <a:cs typeface="Arial"/>
              </a:rPr>
              <a:t>PARLIAMENT,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COUNCIL,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THE 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EUROPEAN ECONOMIC AND SOCIAL COMMITTEE AND THE COMMITTEE OF</a:t>
            </a:r>
            <a:r>
              <a:rPr sz="1900" b="1" spc="-1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THE 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REGIONS</a:t>
            </a:r>
            <a:endParaRPr sz="1900">
              <a:latin typeface="Arial"/>
              <a:cs typeface="Arial"/>
            </a:endParaRPr>
          </a:p>
          <a:p>
            <a:pPr marL="79375">
              <a:lnSpc>
                <a:spcPct val="100000"/>
              </a:lnSpc>
              <a:spcBef>
                <a:spcPts val="944"/>
              </a:spcBef>
            </a:pPr>
            <a:r>
              <a:rPr sz="1900" b="1" dirty="0">
                <a:solidFill>
                  <a:srgbClr val="BF0000"/>
                </a:solidFill>
                <a:latin typeface="Arial"/>
                <a:cs typeface="Arial"/>
              </a:rPr>
              <a:t>In </a:t>
            </a:r>
            <a:r>
              <a:rPr sz="1900" b="1" spc="-5" dirty="0">
                <a:solidFill>
                  <a:srgbClr val="BF0000"/>
                </a:solidFill>
                <a:latin typeface="Arial"/>
                <a:cs typeface="Arial"/>
              </a:rPr>
              <a:t>Cybersecurity </a:t>
            </a:r>
            <a:r>
              <a:rPr sz="1900" b="1" dirty="0">
                <a:solidFill>
                  <a:srgbClr val="BF0000"/>
                </a:solidFill>
                <a:latin typeface="Arial"/>
                <a:cs typeface="Arial"/>
              </a:rPr>
              <a:t>Strategy </a:t>
            </a:r>
            <a:r>
              <a:rPr sz="1900" b="1" spc="-5" dirty="0">
                <a:solidFill>
                  <a:srgbClr val="BF0000"/>
                </a:solidFill>
                <a:latin typeface="Arial"/>
                <a:cs typeface="Arial"/>
              </a:rPr>
              <a:t>of </a:t>
            </a:r>
            <a:r>
              <a:rPr sz="1900" b="1" dirty="0">
                <a:solidFill>
                  <a:srgbClr val="BF0000"/>
                </a:solidFill>
                <a:latin typeface="Arial"/>
                <a:cs typeface="Arial"/>
              </a:rPr>
              <a:t>the </a:t>
            </a:r>
            <a:r>
              <a:rPr sz="1900" b="1" spc="-5" dirty="0">
                <a:solidFill>
                  <a:srgbClr val="BF0000"/>
                </a:solidFill>
                <a:latin typeface="Arial"/>
                <a:cs typeface="Arial"/>
              </a:rPr>
              <a:t>European Union</a:t>
            </a:r>
            <a:r>
              <a:rPr sz="190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BF0000"/>
                </a:solidFill>
                <a:latin typeface="Arial"/>
                <a:cs typeface="Arial"/>
              </a:rPr>
              <a:t>says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70457" y="4274896"/>
            <a:ext cx="168910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457" y="4974729"/>
            <a:ext cx="168910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0457" y="3258985"/>
            <a:ext cx="1039558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8455" marR="5080" indent="-326390">
              <a:lnSpc>
                <a:spcPct val="100200"/>
              </a:lnSpc>
              <a:spcBef>
                <a:spcPts val="95"/>
              </a:spcBef>
              <a:buClr>
                <a:srgbClr val="CE1E27"/>
              </a:buClr>
              <a:buSzPct val="73684"/>
              <a:buFont typeface="Wingdings"/>
              <a:buChar char=""/>
              <a:tabLst>
                <a:tab pos="338455" algn="l"/>
                <a:tab pos="339090" algn="l"/>
              </a:tabLst>
            </a:pP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Europe will remain vulnerable without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substantial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effort to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enhance public and private  capacities, resources and processes to prevent, detect and handle cyber security  incidents.</a:t>
            </a:r>
            <a:endParaRPr sz="1900">
              <a:latin typeface="Arial"/>
              <a:cs typeface="Arial"/>
            </a:endParaRPr>
          </a:p>
          <a:p>
            <a:pPr marL="338455" marR="824230">
              <a:lnSpc>
                <a:spcPct val="100000"/>
              </a:lnSpc>
              <a:spcBef>
                <a:spcPts val="950"/>
              </a:spcBef>
            </a:pP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This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is why the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Commission has developed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policy on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Network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and Information  Security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(NIS)</a:t>
            </a:r>
            <a:endParaRPr sz="1900">
              <a:latin typeface="Arial"/>
              <a:cs typeface="Arial"/>
            </a:endParaRPr>
          </a:p>
          <a:p>
            <a:pPr marL="338455" marR="53340">
              <a:lnSpc>
                <a:spcPct val="100299"/>
              </a:lnSpc>
              <a:spcBef>
                <a:spcPts val="940"/>
              </a:spcBef>
            </a:pP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The European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Network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and Information Security Agency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ENISA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was established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in a 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new Regulation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strengthen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ENISA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and modernise its mandate </a:t>
            </a:r>
            <a:r>
              <a:rPr sz="1900" b="1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1900" b="1" spc="-5" dirty="0">
                <a:solidFill>
                  <a:srgbClr val="303030"/>
                </a:solidFill>
                <a:latin typeface="Arial"/>
                <a:cs typeface="Arial"/>
              </a:rPr>
              <a:t>being negotiated by  Council and Parliament.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18986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495"/>
              </a:spcBef>
            </a:pPr>
            <a:r>
              <a:rPr sz="5500" b="0" spc="-10" dirty="0">
                <a:solidFill>
                  <a:srgbClr val="CE1E27"/>
                </a:solidFill>
                <a:latin typeface="Carlito"/>
                <a:cs typeface="Carlito"/>
              </a:rPr>
              <a:t>Block II </a:t>
            </a:r>
            <a:r>
              <a:rPr sz="5500" b="0" dirty="0">
                <a:solidFill>
                  <a:srgbClr val="CE1E27"/>
                </a:solidFill>
                <a:latin typeface="Carlito"/>
                <a:cs typeface="Carlito"/>
              </a:rPr>
              <a:t>-</a:t>
            </a:r>
            <a:r>
              <a:rPr sz="5500" b="0" spc="-30" dirty="0">
                <a:solidFill>
                  <a:srgbClr val="CE1E27"/>
                </a:solidFill>
                <a:latin typeface="Carlito"/>
                <a:cs typeface="Carlito"/>
              </a:rPr>
              <a:t> Contents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20001" y="1825561"/>
            <a:ext cx="10751820" cy="4081145"/>
          </a:xfrm>
          <a:prstGeom prst="rect">
            <a:avLst/>
          </a:prstGeom>
          <a:solidFill>
            <a:srgbClr val="FFF8E6"/>
          </a:solidFill>
        </p:spPr>
        <p:txBody>
          <a:bodyPr vert="horz" wrap="square" lIns="0" tIns="47625" rIns="0" bIns="0" rtlCol="0">
            <a:spAutoFit/>
          </a:bodyPr>
          <a:lstStyle/>
          <a:p>
            <a:pPr marL="494030" indent="-403225">
              <a:lnSpc>
                <a:spcPct val="100000"/>
              </a:lnSpc>
              <a:spcBef>
                <a:spcPts val="375"/>
              </a:spcBef>
              <a:buClr>
                <a:srgbClr val="CE1E27"/>
              </a:buClr>
              <a:buSzPct val="73809"/>
              <a:buAutoNum type="arabicPeriod"/>
              <a:tabLst>
                <a:tab pos="494030" algn="l"/>
                <a:tab pos="494665" algn="l"/>
                <a:tab pos="2607310" algn="l"/>
              </a:tabLst>
            </a:pPr>
            <a:r>
              <a:rPr sz="2100" spc="110" dirty="0">
                <a:solidFill>
                  <a:srgbClr val="303030"/>
                </a:solidFill>
                <a:latin typeface="Arial"/>
                <a:cs typeface="Arial"/>
              </a:rPr>
              <a:t>Military</a:t>
            </a:r>
            <a:r>
              <a:rPr sz="2100" spc="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303030"/>
                </a:solidFill>
                <a:latin typeface="Arial"/>
                <a:cs typeface="Arial"/>
              </a:rPr>
              <a:t>System	</a:t>
            </a:r>
            <a:r>
              <a:rPr sz="2100" spc="95" dirty="0">
                <a:solidFill>
                  <a:srgbClr val="303030"/>
                </a:solidFill>
                <a:latin typeface="Arial"/>
                <a:cs typeface="Arial"/>
              </a:rPr>
              <a:t>Global</a:t>
            </a:r>
            <a:r>
              <a:rPr sz="21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120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endParaRPr sz="2100">
              <a:latin typeface="Arial"/>
              <a:cs typeface="Arial"/>
            </a:endParaRPr>
          </a:p>
          <a:p>
            <a:pPr marL="543560" indent="-452755">
              <a:lnSpc>
                <a:spcPct val="100000"/>
              </a:lnSpc>
              <a:spcBef>
                <a:spcPts val="890"/>
              </a:spcBef>
              <a:buClr>
                <a:srgbClr val="CE1E27"/>
              </a:buClr>
              <a:buSzPct val="75510"/>
              <a:buAutoNum type="arabicPeriod"/>
              <a:tabLst>
                <a:tab pos="542925" algn="l"/>
                <a:tab pos="544195" algn="l"/>
              </a:tabLst>
            </a:pPr>
            <a:r>
              <a:rPr sz="2450" spc="110" dirty="0">
                <a:solidFill>
                  <a:srgbClr val="303030"/>
                </a:solidFill>
                <a:latin typeface="Arial"/>
                <a:cs typeface="Arial"/>
              </a:rPr>
              <a:t>National</a:t>
            </a:r>
            <a:r>
              <a:rPr sz="245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spc="13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45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spc="125" dirty="0">
                <a:solidFill>
                  <a:srgbClr val="303030"/>
                </a:solidFill>
                <a:latin typeface="Arial"/>
                <a:cs typeface="Arial"/>
              </a:rPr>
              <a:t>International</a:t>
            </a:r>
            <a:r>
              <a:rPr sz="245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spc="135" dirty="0">
                <a:solidFill>
                  <a:srgbClr val="303030"/>
                </a:solidFill>
                <a:latin typeface="Arial"/>
                <a:cs typeface="Arial"/>
              </a:rPr>
              <a:t>Cyber</a:t>
            </a:r>
            <a:r>
              <a:rPr sz="245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spc="140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245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spc="114" dirty="0">
                <a:solidFill>
                  <a:srgbClr val="303030"/>
                </a:solidFill>
                <a:latin typeface="Arial"/>
                <a:cs typeface="Arial"/>
              </a:rPr>
              <a:t>Strategies</a:t>
            </a:r>
            <a:endParaRPr sz="2450">
              <a:latin typeface="Arial"/>
              <a:cs typeface="Arial"/>
            </a:endParaRPr>
          </a:p>
          <a:p>
            <a:pPr marL="694690" lvl="1" indent="-201295">
              <a:lnSpc>
                <a:spcPct val="100000"/>
              </a:lnSpc>
              <a:spcBef>
                <a:spcPts val="890"/>
              </a:spcBef>
              <a:buClr>
                <a:srgbClr val="CE1E27"/>
              </a:buClr>
              <a:buSzPct val="73809"/>
              <a:buFont typeface="Wingdings"/>
              <a:buChar char=""/>
              <a:tabLst>
                <a:tab pos="695325" algn="l"/>
              </a:tabLst>
            </a:pPr>
            <a:r>
              <a:rPr sz="2100" spc="95" dirty="0">
                <a:solidFill>
                  <a:srgbClr val="303030"/>
                </a:solidFill>
                <a:latin typeface="Arial"/>
                <a:cs typeface="Arial"/>
              </a:rPr>
              <a:t>Fundamentals </a:t>
            </a:r>
            <a:r>
              <a:rPr sz="2100" spc="10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100" spc="114" dirty="0">
                <a:solidFill>
                  <a:srgbClr val="303030"/>
                </a:solidFill>
                <a:latin typeface="Arial"/>
                <a:cs typeface="Arial"/>
              </a:rPr>
              <a:t>Cyber</a:t>
            </a:r>
            <a:r>
              <a:rPr sz="2100" spc="-1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100" dirty="0">
                <a:solidFill>
                  <a:srgbClr val="303030"/>
                </a:solidFill>
                <a:latin typeface="Arial"/>
                <a:cs typeface="Arial"/>
              </a:rPr>
              <a:t>Strategies</a:t>
            </a:r>
            <a:endParaRPr sz="2100">
              <a:latin typeface="Arial"/>
              <a:cs typeface="Arial"/>
            </a:endParaRPr>
          </a:p>
          <a:p>
            <a:pPr marL="543560" indent="-452755">
              <a:lnSpc>
                <a:spcPct val="100000"/>
              </a:lnSpc>
              <a:spcBef>
                <a:spcPts val="880"/>
              </a:spcBef>
              <a:buClr>
                <a:srgbClr val="CE1E27"/>
              </a:buClr>
              <a:buSzPct val="75510"/>
              <a:buAutoNum type="arabicPeriod"/>
              <a:tabLst>
                <a:tab pos="542925" algn="l"/>
                <a:tab pos="544195" algn="l"/>
              </a:tabLst>
            </a:pPr>
            <a:r>
              <a:rPr sz="2450" spc="135" dirty="0">
                <a:solidFill>
                  <a:srgbClr val="303030"/>
                </a:solidFill>
                <a:latin typeface="Arial"/>
                <a:cs typeface="Arial"/>
              </a:rPr>
              <a:t>Cyber</a:t>
            </a:r>
            <a:r>
              <a:rPr sz="245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spc="140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2450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spc="110" dirty="0">
                <a:solidFill>
                  <a:srgbClr val="303030"/>
                </a:solidFill>
                <a:latin typeface="Arial"/>
                <a:cs typeface="Arial"/>
              </a:rPr>
              <a:t>Organizations</a:t>
            </a:r>
            <a:r>
              <a:rPr sz="245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spc="13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450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spc="125" dirty="0">
                <a:solidFill>
                  <a:srgbClr val="303030"/>
                </a:solidFill>
                <a:latin typeface="Arial"/>
                <a:cs typeface="Arial"/>
              </a:rPr>
              <a:t>Standards</a:t>
            </a:r>
            <a:endParaRPr sz="2450">
              <a:latin typeface="Arial"/>
              <a:cs typeface="Arial"/>
            </a:endParaRPr>
          </a:p>
          <a:p>
            <a:pPr marL="694690" lvl="1" indent="-201295">
              <a:lnSpc>
                <a:spcPct val="100000"/>
              </a:lnSpc>
              <a:spcBef>
                <a:spcPts val="900"/>
              </a:spcBef>
              <a:buClr>
                <a:srgbClr val="CE1E27"/>
              </a:buClr>
              <a:buSzPct val="73809"/>
              <a:buFont typeface="Wingdings"/>
              <a:buChar char=""/>
              <a:tabLst>
                <a:tab pos="695325" algn="l"/>
              </a:tabLst>
            </a:pPr>
            <a:r>
              <a:rPr sz="2100" spc="-35" dirty="0">
                <a:solidFill>
                  <a:srgbClr val="303030"/>
                </a:solidFill>
                <a:latin typeface="Arial"/>
                <a:cs typeface="Arial"/>
              </a:rPr>
              <a:t>CSERT, </a:t>
            </a:r>
            <a:r>
              <a:rPr sz="2100" spc="55" dirty="0">
                <a:solidFill>
                  <a:srgbClr val="303030"/>
                </a:solidFill>
                <a:latin typeface="Arial"/>
                <a:cs typeface="Arial"/>
              </a:rPr>
              <a:t>ENISA,</a:t>
            </a:r>
            <a:r>
              <a:rPr sz="2100" spc="-9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50" dirty="0">
                <a:solidFill>
                  <a:srgbClr val="303030"/>
                </a:solidFill>
                <a:latin typeface="Arial"/>
                <a:cs typeface="Arial"/>
              </a:rPr>
              <a:t>NIS</a:t>
            </a:r>
            <a:endParaRPr sz="2100">
              <a:latin typeface="Arial"/>
              <a:cs typeface="Arial"/>
            </a:endParaRPr>
          </a:p>
          <a:p>
            <a:pPr marL="543560" indent="-452755">
              <a:lnSpc>
                <a:spcPct val="100000"/>
              </a:lnSpc>
              <a:spcBef>
                <a:spcPts val="880"/>
              </a:spcBef>
              <a:buClr>
                <a:srgbClr val="CE1E27"/>
              </a:buClr>
              <a:buSzPct val="75510"/>
              <a:buAutoNum type="arabicPeriod"/>
              <a:tabLst>
                <a:tab pos="542925" algn="l"/>
                <a:tab pos="544195" algn="l"/>
              </a:tabLst>
            </a:pPr>
            <a:r>
              <a:rPr sz="2450" spc="130" dirty="0">
                <a:solidFill>
                  <a:srgbClr val="303030"/>
                </a:solidFill>
                <a:latin typeface="Arial"/>
                <a:cs typeface="Arial"/>
              </a:rPr>
              <a:t>International information </a:t>
            </a:r>
            <a:r>
              <a:rPr sz="2450" spc="155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2450" spc="-49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spc="140" dirty="0">
                <a:solidFill>
                  <a:srgbClr val="303030"/>
                </a:solidFill>
                <a:latin typeface="Arial"/>
                <a:cs typeface="Arial"/>
              </a:rPr>
              <a:t>standards</a:t>
            </a:r>
            <a:endParaRPr sz="2450">
              <a:latin typeface="Arial"/>
              <a:cs typeface="Arial"/>
            </a:endParaRPr>
          </a:p>
          <a:p>
            <a:pPr marL="694690" lvl="1" indent="-201295">
              <a:lnSpc>
                <a:spcPct val="100000"/>
              </a:lnSpc>
              <a:spcBef>
                <a:spcPts val="900"/>
              </a:spcBef>
              <a:buClr>
                <a:srgbClr val="CE1E27"/>
              </a:buClr>
              <a:buSzPct val="73809"/>
              <a:buFont typeface="Wingdings"/>
              <a:buChar char=""/>
              <a:tabLst>
                <a:tab pos="695325" algn="l"/>
              </a:tabLst>
            </a:pPr>
            <a:r>
              <a:rPr sz="2100" spc="75" dirty="0">
                <a:solidFill>
                  <a:srgbClr val="303030"/>
                </a:solidFill>
                <a:latin typeface="Arial"/>
                <a:cs typeface="Arial"/>
              </a:rPr>
              <a:t>CoBiT</a:t>
            </a:r>
            <a:endParaRPr sz="2100">
              <a:latin typeface="Arial"/>
              <a:cs typeface="Arial"/>
            </a:endParaRPr>
          </a:p>
          <a:p>
            <a:pPr marL="694690" lvl="1" indent="-201295">
              <a:lnSpc>
                <a:spcPct val="100000"/>
              </a:lnSpc>
              <a:spcBef>
                <a:spcPts val="890"/>
              </a:spcBef>
              <a:buClr>
                <a:srgbClr val="CE1E27"/>
              </a:buClr>
              <a:buSzPct val="73809"/>
              <a:buFont typeface="Wingdings"/>
              <a:buChar char=""/>
              <a:tabLst>
                <a:tab pos="695325" algn="l"/>
              </a:tabLst>
            </a:pPr>
            <a:r>
              <a:rPr sz="2100" spc="65" dirty="0">
                <a:solidFill>
                  <a:srgbClr val="303030"/>
                </a:solidFill>
                <a:latin typeface="Arial"/>
                <a:cs typeface="Arial"/>
              </a:rPr>
              <a:t>ITIL</a:t>
            </a:r>
            <a:endParaRPr sz="2100">
              <a:latin typeface="Arial"/>
              <a:cs typeface="Arial"/>
            </a:endParaRPr>
          </a:p>
          <a:p>
            <a:pPr marL="694690" lvl="1" indent="-201295">
              <a:lnSpc>
                <a:spcPct val="100000"/>
              </a:lnSpc>
              <a:spcBef>
                <a:spcPts val="890"/>
              </a:spcBef>
              <a:buClr>
                <a:srgbClr val="CE1E27"/>
              </a:buClr>
              <a:buSzPct val="73809"/>
              <a:buFont typeface="Wingdings"/>
              <a:buChar char=""/>
              <a:tabLst>
                <a:tab pos="695325" algn="l"/>
              </a:tabLst>
            </a:pPr>
            <a:r>
              <a:rPr sz="2100" spc="30" dirty="0">
                <a:solidFill>
                  <a:srgbClr val="303030"/>
                </a:solidFill>
                <a:latin typeface="Arial"/>
                <a:cs typeface="Arial"/>
              </a:rPr>
              <a:t>ISO</a:t>
            </a:r>
            <a:r>
              <a:rPr sz="21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110" dirty="0">
                <a:solidFill>
                  <a:srgbClr val="303030"/>
                </a:solidFill>
                <a:latin typeface="Arial"/>
                <a:cs typeface="Arial"/>
              </a:rPr>
              <a:t>series</a:t>
            </a:r>
            <a:r>
              <a:rPr sz="2100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105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2100" spc="1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85" dirty="0">
                <a:solidFill>
                  <a:srgbClr val="303030"/>
                </a:solidFill>
                <a:latin typeface="Arial"/>
                <a:cs typeface="Arial"/>
              </a:rPr>
              <a:t>27000</a:t>
            </a:r>
            <a:r>
              <a:rPr sz="21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200" dirty="0">
                <a:solidFill>
                  <a:srgbClr val="303030"/>
                </a:solidFill>
                <a:latin typeface="Arial"/>
                <a:cs typeface="Arial"/>
              </a:rPr>
              <a:t>&amp;</a:t>
            </a:r>
            <a:r>
              <a:rPr sz="21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45" dirty="0">
                <a:solidFill>
                  <a:srgbClr val="303030"/>
                </a:solidFill>
                <a:latin typeface="Arial"/>
                <a:cs typeface="Arial"/>
              </a:rPr>
              <a:t>NIST</a:t>
            </a:r>
            <a:r>
              <a:rPr sz="21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200" dirty="0">
                <a:solidFill>
                  <a:srgbClr val="303030"/>
                </a:solidFill>
                <a:latin typeface="Arial"/>
                <a:cs typeface="Arial"/>
              </a:rPr>
              <a:t>&amp;</a:t>
            </a:r>
            <a:r>
              <a:rPr sz="21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00" spc="60" dirty="0">
                <a:solidFill>
                  <a:srgbClr val="303030"/>
                </a:solidFill>
                <a:latin typeface="Arial"/>
                <a:cs typeface="Arial"/>
              </a:rPr>
              <a:t>DoD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165" dirty="0">
                <a:solidFill>
                  <a:srgbClr val="CE1E27"/>
                </a:solidFill>
                <a:latin typeface="Carlito"/>
                <a:cs typeface="Carlito"/>
              </a:rPr>
              <a:t>NATO</a:t>
            </a:r>
            <a:r>
              <a:rPr sz="6000" b="0" spc="-10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6000" b="0" spc="-20" dirty="0">
                <a:solidFill>
                  <a:srgbClr val="CE1E27"/>
                </a:solidFill>
                <a:latin typeface="Carlito"/>
                <a:cs typeface="Carlito"/>
              </a:rPr>
              <a:t>countries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7857"/>
            <a:ext cx="10338435" cy="3730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98525">
              <a:lnSpc>
                <a:spcPct val="100400"/>
              </a:lnSpc>
              <a:spcBef>
                <a:spcPts val="95"/>
              </a:spcBef>
              <a:tabLst>
                <a:tab pos="5514340" algn="l"/>
              </a:tabLst>
            </a:pPr>
            <a:r>
              <a:rPr sz="2450" b="1" spc="-50" dirty="0">
                <a:solidFill>
                  <a:srgbClr val="303030"/>
                </a:solidFill>
                <a:latin typeface="Arial"/>
                <a:cs typeface="Arial"/>
              </a:rPr>
              <a:t>NATO </a:t>
            </a:r>
            <a:r>
              <a:rPr sz="2450" b="1" spc="-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its </a:t>
            </a:r>
            <a:r>
              <a:rPr sz="2450" b="1" spc="5" dirty="0">
                <a:solidFill>
                  <a:srgbClr val="303030"/>
                </a:solidFill>
                <a:latin typeface="Arial"/>
                <a:cs typeface="Arial"/>
              </a:rPr>
              <a:t>Member </a:t>
            </a:r>
            <a:r>
              <a:rPr sz="2450" b="1" spc="-5" dirty="0">
                <a:solidFill>
                  <a:srgbClr val="303030"/>
                </a:solidFill>
                <a:latin typeface="Arial"/>
                <a:cs typeface="Arial"/>
              </a:rPr>
              <a:t>states</a:t>
            </a:r>
            <a:r>
              <a:rPr sz="2450" b="1" spc="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rely on	primary tasks of </a:t>
            </a:r>
            <a:r>
              <a:rPr sz="2450" b="1" spc="-5" dirty="0">
                <a:solidFill>
                  <a:srgbClr val="303030"/>
                </a:solidFill>
                <a:latin typeface="Arial"/>
                <a:cs typeface="Arial"/>
              </a:rPr>
              <a:t>collective  defence,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crisis management and cooperative</a:t>
            </a:r>
            <a:r>
              <a:rPr sz="2450" b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b="1" spc="-20" dirty="0">
                <a:solidFill>
                  <a:srgbClr val="303030"/>
                </a:solidFill>
                <a:latin typeface="Arial"/>
                <a:cs typeface="Arial"/>
              </a:rPr>
              <a:t>security.</a:t>
            </a:r>
            <a:endParaRPr sz="24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90"/>
              </a:spcBef>
            </a:pPr>
            <a:r>
              <a:rPr sz="2450" b="1" spc="-50" dirty="0">
                <a:solidFill>
                  <a:srgbClr val="303030"/>
                </a:solidFill>
                <a:latin typeface="Arial"/>
                <a:cs typeface="Arial"/>
              </a:rPr>
              <a:t>NATO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approved its </a:t>
            </a:r>
            <a:r>
              <a:rPr sz="2450" b="1" spc="-5" dirty="0">
                <a:solidFill>
                  <a:srgbClr val="303030"/>
                </a:solidFill>
                <a:latin typeface="Arial"/>
                <a:cs typeface="Arial"/>
              </a:rPr>
              <a:t>first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Policy on Cyber Defence in January 2008 </a:t>
            </a:r>
            <a:r>
              <a:rPr sz="2450" b="1" spc="-5" dirty="0">
                <a:solidFill>
                  <a:srgbClr val="303030"/>
                </a:solidFill>
                <a:latin typeface="Arial"/>
                <a:cs typeface="Arial"/>
              </a:rPr>
              <a:t>just 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after massive </a:t>
            </a:r>
            <a:r>
              <a:rPr sz="2450" b="1" spc="-5" dirty="0">
                <a:solidFill>
                  <a:srgbClr val="303030"/>
                </a:solidFill>
                <a:latin typeface="Arial"/>
                <a:cs typeface="Arial"/>
              </a:rPr>
              <a:t>cyber-attacks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happened against Estonia in spring</a:t>
            </a:r>
            <a:r>
              <a:rPr sz="2450" b="1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2007.</a:t>
            </a:r>
            <a:endParaRPr sz="2450">
              <a:latin typeface="Arial"/>
              <a:cs typeface="Arial"/>
            </a:endParaRPr>
          </a:p>
          <a:p>
            <a:pPr marL="12700" marR="238760">
              <a:lnSpc>
                <a:spcPct val="100400"/>
              </a:lnSpc>
              <a:spcBef>
                <a:spcPts val="880"/>
              </a:spcBef>
            </a:pP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In June </a:t>
            </a:r>
            <a:r>
              <a:rPr sz="2450" b="1" spc="-25" dirty="0">
                <a:solidFill>
                  <a:srgbClr val="303030"/>
                </a:solidFill>
                <a:latin typeface="Arial"/>
                <a:cs typeface="Arial"/>
              </a:rPr>
              <a:t>2011, </a:t>
            </a:r>
            <a:r>
              <a:rPr sz="2450" b="1" spc="-55" dirty="0">
                <a:solidFill>
                  <a:srgbClr val="303030"/>
                </a:solidFill>
                <a:latin typeface="Arial"/>
                <a:cs typeface="Arial"/>
              </a:rPr>
              <a:t>NATO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defence ministers approved </a:t>
            </a:r>
            <a:r>
              <a:rPr sz="2450" b="1" spc="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second </a:t>
            </a:r>
            <a:r>
              <a:rPr sz="2450" b="1" spc="-50" dirty="0">
                <a:solidFill>
                  <a:srgbClr val="303030"/>
                </a:solidFill>
                <a:latin typeface="Arial"/>
                <a:cs typeface="Arial"/>
              </a:rPr>
              <a:t>NATO 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Policy on Cyber Defence, titled Defending </a:t>
            </a:r>
            <a:r>
              <a:rPr sz="2450" b="1" spc="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Networks </a:t>
            </a:r>
            <a:r>
              <a:rPr sz="2450" b="1" spc="5" dirty="0">
                <a:solidFill>
                  <a:srgbClr val="303030"/>
                </a:solidFill>
                <a:latin typeface="Arial"/>
                <a:cs typeface="Arial"/>
              </a:rPr>
              <a:t>–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50" b="1" spc="-50" dirty="0">
                <a:solidFill>
                  <a:srgbClr val="303030"/>
                </a:solidFill>
                <a:latin typeface="Arial"/>
                <a:cs typeface="Arial"/>
              </a:rPr>
              <a:t>NATO 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Policy on Cyber Defence. </a:t>
            </a:r>
            <a:r>
              <a:rPr sz="2450" b="1" spc="-35" dirty="0">
                <a:solidFill>
                  <a:srgbClr val="303030"/>
                </a:solidFill>
                <a:latin typeface="Arial"/>
                <a:cs typeface="Arial"/>
              </a:rPr>
              <a:t>(NATO,</a:t>
            </a:r>
            <a:r>
              <a:rPr sz="2450" b="1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2016.)</a:t>
            </a:r>
            <a:endParaRPr sz="2450">
              <a:latin typeface="Arial"/>
              <a:cs typeface="Arial"/>
            </a:endParaRPr>
          </a:p>
          <a:p>
            <a:pPr marL="12700" marR="353060">
              <a:lnSpc>
                <a:spcPct val="100400"/>
              </a:lnSpc>
              <a:spcBef>
                <a:spcPts val="865"/>
              </a:spcBef>
            </a:pP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This policy set out </a:t>
            </a:r>
            <a:r>
              <a:rPr sz="2450" b="1" spc="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vision for coordinated efforts in cyber </a:t>
            </a:r>
            <a:r>
              <a:rPr sz="2450" b="1" spc="-5" dirty="0">
                <a:solidFill>
                  <a:srgbClr val="303030"/>
                </a:solidFill>
                <a:latin typeface="Arial"/>
                <a:cs typeface="Arial"/>
              </a:rPr>
              <a:t>defence 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throughout the</a:t>
            </a:r>
            <a:r>
              <a:rPr sz="2450" b="1" spc="-1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b="1" dirty="0">
                <a:solidFill>
                  <a:srgbClr val="303030"/>
                </a:solidFill>
                <a:latin typeface="Arial"/>
                <a:cs typeface="Arial"/>
              </a:rPr>
              <a:t>Alliance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165" dirty="0">
                <a:solidFill>
                  <a:srgbClr val="CE1E27"/>
                </a:solidFill>
                <a:latin typeface="Carlito"/>
                <a:cs typeface="Carlito"/>
              </a:rPr>
              <a:t>NATO</a:t>
            </a:r>
            <a:r>
              <a:rPr sz="6000" b="0" spc="-10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6000" b="0" spc="-20" dirty="0">
                <a:solidFill>
                  <a:srgbClr val="CE1E27"/>
                </a:solidFill>
                <a:latin typeface="Carlito"/>
                <a:cs typeface="Carlito"/>
              </a:rPr>
              <a:t>countries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339" y="2391372"/>
            <a:ext cx="214629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38339" y="2887815"/>
            <a:ext cx="214629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339" y="3385692"/>
            <a:ext cx="214629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339" y="4648212"/>
            <a:ext cx="214629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4020" y="2240825"/>
            <a:ext cx="10041255" cy="354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88060" algn="just">
              <a:lnSpc>
                <a:spcPct val="130700"/>
              </a:lnSpc>
              <a:spcBef>
                <a:spcPts val="95"/>
              </a:spcBef>
            </a:pP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Cyber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defense is part </a:t>
            </a: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500" spc="-40" dirty="0">
                <a:solidFill>
                  <a:srgbClr val="303030"/>
                </a:solidFill>
                <a:latin typeface="Arial"/>
                <a:cs typeface="Arial"/>
              </a:rPr>
              <a:t>NATO’s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core task of collective defense.  </a:t>
            </a:r>
            <a:r>
              <a:rPr sz="2500" spc="-50" dirty="0">
                <a:solidFill>
                  <a:srgbClr val="303030"/>
                </a:solidFill>
                <a:latin typeface="Arial"/>
                <a:cs typeface="Arial"/>
              </a:rPr>
              <a:t>NATO </a:t>
            </a:r>
            <a:r>
              <a:rPr sz="2500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responsible </a:t>
            </a:r>
            <a:r>
              <a:rPr sz="2500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the protection </a:t>
            </a: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500" dirty="0">
                <a:solidFill>
                  <a:srgbClr val="303030"/>
                </a:solidFill>
                <a:latin typeface="Arial"/>
                <a:cs typeface="Arial"/>
              </a:rPr>
              <a:t>its </a:t>
            </a: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own</a:t>
            </a:r>
            <a:r>
              <a:rPr sz="25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networks.</a:t>
            </a: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ct val="100499"/>
              </a:lnSpc>
              <a:spcBef>
                <a:spcPts val="895"/>
              </a:spcBef>
            </a:pPr>
            <a:r>
              <a:rPr sz="2500" spc="-50" dirty="0">
                <a:solidFill>
                  <a:srgbClr val="303030"/>
                </a:solidFill>
                <a:latin typeface="Arial"/>
                <a:cs typeface="Arial"/>
              </a:rPr>
              <a:t>NATO </a:t>
            </a:r>
            <a:r>
              <a:rPr sz="2500" dirty="0">
                <a:solidFill>
                  <a:srgbClr val="303030"/>
                </a:solidFill>
                <a:latin typeface="Arial"/>
                <a:cs typeface="Arial"/>
              </a:rPr>
              <a:t>reaffirmed its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defensive </a:t>
            </a: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mandate and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recognised cyberspace as  </a:t>
            </a: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a domain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of operations </a:t>
            </a: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which </a:t>
            </a:r>
            <a:r>
              <a:rPr sz="2500" spc="-50" dirty="0">
                <a:solidFill>
                  <a:srgbClr val="303030"/>
                </a:solidFill>
                <a:latin typeface="Arial"/>
                <a:cs typeface="Arial"/>
              </a:rPr>
              <a:t>NATO </a:t>
            </a: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must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defend </a:t>
            </a:r>
            <a:r>
              <a:rPr sz="2500" dirty="0">
                <a:solidFill>
                  <a:srgbClr val="303030"/>
                </a:solidFill>
                <a:latin typeface="Arial"/>
                <a:cs typeface="Arial"/>
              </a:rPr>
              <a:t>itself </a:t>
            </a: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2500" dirty="0">
                <a:solidFill>
                  <a:srgbClr val="303030"/>
                </a:solidFill>
                <a:latin typeface="Arial"/>
                <a:cs typeface="Arial"/>
              </a:rPr>
              <a:t>effectively  </a:t>
            </a: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it does in the </a:t>
            </a:r>
            <a:r>
              <a:rPr sz="2500" spc="-30" dirty="0">
                <a:solidFill>
                  <a:srgbClr val="303030"/>
                </a:solidFill>
                <a:latin typeface="Arial"/>
                <a:cs typeface="Arial"/>
              </a:rPr>
              <a:t>air,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on land </a:t>
            </a: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and at</a:t>
            </a:r>
            <a:r>
              <a:rPr sz="25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sea.</a:t>
            </a:r>
            <a:endParaRPr sz="2500">
              <a:latin typeface="Arial"/>
              <a:cs typeface="Arial"/>
            </a:endParaRPr>
          </a:p>
          <a:p>
            <a:pPr marL="12700" marR="378460" algn="just">
              <a:lnSpc>
                <a:spcPct val="100499"/>
              </a:lnSpc>
              <a:spcBef>
                <a:spcPts val="905"/>
              </a:spcBef>
            </a:pP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Member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states are </a:t>
            </a: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and remain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responsible for the protection of </a:t>
            </a:r>
            <a:r>
              <a:rPr sz="2500" dirty="0">
                <a:solidFill>
                  <a:srgbClr val="303030"/>
                </a:solidFill>
                <a:latin typeface="Arial"/>
                <a:cs typeface="Arial"/>
              </a:rPr>
              <a:t>their 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national networks, which need to be </a:t>
            </a: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compatible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with those of </a:t>
            </a:r>
            <a:r>
              <a:rPr sz="2500" spc="-50" dirty="0">
                <a:solidFill>
                  <a:srgbClr val="303030"/>
                </a:solidFill>
                <a:latin typeface="Arial"/>
                <a:cs typeface="Arial"/>
              </a:rPr>
              <a:t>NATO  </a:t>
            </a:r>
            <a:r>
              <a:rPr sz="2500" spc="10" dirty="0">
                <a:solidFill>
                  <a:srgbClr val="303030"/>
                </a:solidFill>
                <a:latin typeface="Arial"/>
                <a:cs typeface="Arial"/>
              </a:rPr>
              <a:t>and of </a:t>
            </a:r>
            <a:r>
              <a:rPr sz="2500" spc="5" dirty="0">
                <a:solidFill>
                  <a:srgbClr val="303030"/>
                </a:solidFill>
                <a:latin typeface="Arial"/>
                <a:cs typeface="Arial"/>
              </a:rPr>
              <a:t>each</a:t>
            </a:r>
            <a:r>
              <a:rPr sz="25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303030"/>
                </a:solidFill>
                <a:latin typeface="Arial"/>
                <a:cs typeface="Arial"/>
              </a:rPr>
              <a:t>other.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165" dirty="0">
                <a:solidFill>
                  <a:srgbClr val="CE1E27"/>
                </a:solidFill>
                <a:latin typeface="Carlito"/>
                <a:cs typeface="Carlito"/>
              </a:rPr>
              <a:t>NATO</a:t>
            </a:r>
            <a:r>
              <a:rPr sz="6000" b="0" spc="-10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6000" b="0" spc="-20" dirty="0">
                <a:solidFill>
                  <a:srgbClr val="CE1E27"/>
                </a:solidFill>
                <a:latin typeface="Carlito"/>
                <a:cs typeface="Carlito"/>
              </a:rPr>
              <a:t>countries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330183"/>
            <a:ext cx="19558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4132351"/>
            <a:ext cx="19558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4574425"/>
            <a:ext cx="19558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8379" y="2299931"/>
            <a:ext cx="10121265" cy="329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100"/>
              </a:spcBef>
            </a:pPr>
            <a:r>
              <a:rPr sz="2200" spc="2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study commissioned by the </a:t>
            </a:r>
            <a:r>
              <a:rPr sz="2200" spc="-35" dirty="0">
                <a:solidFill>
                  <a:srgbClr val="303030"/>
                </a:solidFill>
                <a:latin typeface="Arial"/>
                <a:cs typeface="Arial"/>
              </a:rPr>
              <a:t>NATO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Cooperative Cyber Defense Center of  Excellence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assesses </a:t>
            </a:r>
            <a:r>
              <a:rPr sz="2200" spc="20" dirty="0">
                <a:solidFill>
                  <a:srgbClr val="303030"/>
                </a:solidFill>
                <a:latin typeface="Arial"/>
                <a:cs typeface="Arial"/>
              </a:rPr>
              <a:t>how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international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law applies to cyber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conflict, </a:t>
            </a:r>
            <a:r>
              <a:rPr sz="2200" spc="2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cyber-  attack is </a:t>
            </a:r>
            <a:r>
              <a:rPr sz="2200" b="1" spc="15" dirty="0">
                <a:solidFill>
                  <a:srgbClr val="303030"/>
                </a:solidFill>
                <a:latin typeface="Arial"/>
                <a:cs typeface="Arial"/>
              </a:rPr>
              <a:t>“a cyber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operation, </a:t>
            </a:r>
            <a:r>
              <a:rPr sz="2200" b="1" spc="15" dirty="0">
                <a:solidFill>
                  <a:srgbClr val="303030"/>
                </a:solidFill>
                <a:latin typeface="Arial"/>
                <a:cs typeface="Arial"/>
              </a:rPr>
              <a:t>whether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offensive or defensive, that is  reasonably </a:t>
            </a:r>
            <a:r>
              <a:rPr sz="2200" b="1" spc="15" dirty="0">
                <a:solidFill>
                  <a:srgbClr val="303030"/>
                </a:solidFill>
                <a:latin typeface="Arial"/>
                <a:cs typeface="Arial"/>
              </a:rPr>
              <a:t>expected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200" b="1" spc="15" dirty="0">
                <a:solidFill>
                  <a:srgbClr val="303030"/>
                </a:solidFill>
                <a:latin typeface="Arial"/>
                <a:cs typeface="Arial"/>
              </a:rPr>
              <a:t>cause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injury </a:t>
            </a:r>
            <a:r>
              <a:rPr sz="2200" b="1" spc="15" dirty="0">
                <a:solidFill>
                  <a:srgbClr val="303030"/>
                </a:solidFill>
                <a:latin typeface="Arial"/>
                <a:cs typeface="Arial"/>
              </a:rPr>
              <a:t>or death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200" b="1" spc="15" dirty="0">
                <a:solidFill>
                  <a:srgbClr val="303030"/>
                </a:solidFill>
                <a:latin typeface="Arial"/>
                <a:cs typeface="Arial"/>
              </a:rPr>
              <a:t>persons or damage or 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destruction to</a:t>
            </a:r>
            <a:r>
              <a:rPr sz="22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objects.”</a:t>
            </a:r>
            <a:endParaRPr sz="2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2200" b="1" spc="15" dirty="0">
                <a:solidFill>
                  <a:srgbClr val="303030"/>
                </a:solidFill>
                <a:latin typeface="Arial"/>
                <a:cs typeface="Arial"/>
              </a:rPr>
              <a:t>This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definition, like </a:t>
            </a:r>
            <a:r>
              <a:rPr sz="2200" b="1" spc="15" dirty="0">
                <a:solidFill>
                  <a:srgbClr val="303030"/>
                </a:solidFill>
                <a:latin typeface="Arial"/>
                <a:cs typeface="Arial"/>
              </a:rPr>
              <a:t>other ones,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leaves significant </a:t>
            </a:r>
            <a:r>
              <a:rPr sz="2200" b="1" spc="20" dirty="0">
                <a:solidFill>
                  <a:srgbClr val="303030"/>
                </a:solidFill>
                <a:latin typeface="Arial"/>
                <a:cs typeface="Arial"/>
              </a:rPr>
              <a:t>room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sz="2200" b="1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interpretation</a:t>
            </a:r>
            <a:endParaRPr sz="2200">
              <a:latin typeface="Arial"/>
              <a:cs typeface="Arial"/>
            </a:endParaRPr>
          </a:p>
          <a:p>
            <a:pPr marL="12700" marR="12700" algn="just">
              <a:lnSpc>
                <a:spcPct val="101299"/>
              </a:lnSpc>
              <a:spcBef>
                <a:spcPts val="805"/>
              </a:spcBef>
            </a:pPr>
            <a:r>
              <a:rPr sz="2200" b="1" spc="20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200" b="1" spc="15" dirty="0">
                <a:solidFill>
                  <a:srgbClr val="303030"/>
                </a:solidFill>
                <a:latin typeface="Arial"/>
                <a:cs typeface="Arial"/>
              </a:rPr>
              <a:t>defining and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measuring cyber-attacks, there is </a:t>
            </a:r>
            <a:r>
              <a:rPr sz="2200" b="1" spc="20" dirty="0">
                <a:solidFill>
                  <a:srgbClr val="303030"/>
                </a:solidFill>
                <a:latin typeface="Arial"/>
                <a:cs typeface="Arial"/>
              </a:rPr>
              <a:t>no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clear </a:t>
            </a:r>
            <a:r>
              <a:rPr sz="2200" b="1" spc="15" dirty="0">
                <a:solidFill>
                  <a:srgbClr val="303030"/>
                </a:solidFill>
                <a:latin typeface="Arial"/>
                <a:cs typeface="Arial"/>
              </a:rPr>
              <a:t>standard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that  is </a:t>
            </a:r>
            <a:r>
              <a:rPr sz="2200" b="1" spc="15" dirty="0">
                <a:solidFill>
                  <a:srgbClr val="303030"/>
                </a:solidFill>
                <a:latin typeface="Arial"/>
                <a:cs typeface="Arial"/>
              </a:rPr>
              <a:t>applied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across </a:t>
            </a:r>
            <a:r>
              <a:rPr sz="2200" b="1" spc="-30" dirty="0">
                <a:solidFill>
                  <a:srgbClr val="303030"/>
                </a:solidFill>
                <a:latin typeface="Arial"/>
                <a:cs typeface="Arial"/>
              </a:rPr>
              <a:t>NATO </a:t>
            </a:r>
            <a:r>
              <a:rPr sz="2200" b="1" spc="10" dirty="0">
                <a:solidFill>
                  <a:srgbClr val="303030"/>
                </a:solidFill>
                <a:latin typeface="Arial"/>
                <a:cs typeface="Arial"/>
              </a:rPr>
              <a:t>countries.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This leads to diverging metrics and </a:t>
            </a:r>
            <a:r>
              <a:rPr sz="2200" spc="15" dirty="0">
                <a:solidFill>
                  <a:srgbClr val="303030"/>
                </a:solidFill>
                <a:latin typeface="Arial"/>
                <a:cs typeface="Arial"/>
              </a:rPr>
              <a:t>makes  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challenging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effectively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compare data </a:t>
            </a:r>
            <a:r>
              <a:rPr sz="2200" spc="15" dirty="0">
                <a:solidFill>
                  <a:srgbClr val="303030"/>
                </a:solidFill>
                <a:latin typeface="Arial"/>
                <a:cs typeface="Arial"/>
              </a:rPr>
              <a:t>from 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different 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national </a:t>
            </a:r>
            <a:r>
              <a:rPr sz="2200" spc="10" dirty="0">
                <a:solidFill>
                  <a:srgbClr val="303030"/>
                </a:solidFill>
                <a:latin typeface="Arial"/>
                <a:cs typeface="Arial"/>
              </a:rPr>
              <a:t>contexts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495"/>
              </a:spcBef>
            </a:pPr>
            <a:r>
              <a:rPr sz="5500" b="0" spc="-5" dirty="0">
                <a:solidFill>
                  <a:srgbClr val="CE1E27"/>
                </a:solidFill>
                <a:latin typeface="Carlito"/>
                <a:cs typeface="Carlito"/>
              </a:rPr>
              <a:t>Cyber </a:t>
            </a:r>
            <a:r>
              <a:rPr sz="5500" b="0" spc="-40" dirty="0">
                <a:solidFill>
                  <a:srgbClr val="CE1E27"/>
                </a:solidFill>
                <a:latin typeface="Carlito"/>
                <a:cs typeface="Carlito"/>
              </a:rPr>
              <a:t>Strategy </a:t>
            </a:r>
            <a:r>
              <a:rPr sz="5500" b="0" dirty="0">
                <a:solidFill>
                  <a:srgbClr val="CE1E27"/>
                </a:solidFill>
                <a:latin typeface="Carlito"/>
                <a:cs typeface="Carlito"/>
              </a:rPr>
              <a:t>– </a:t>
            </a:r>
            <a:r>
              <a:rPr sz="5500" b="0" spc="-30" dirty="0">
                <a:solidFill>
                  <a:srgbClr val="CE1E27"/>
                </a:solidFill>
                <a:latin typeface="Carlito"/>
                <a:cs typeface="Carlito"/>
              </a:rPr>
              <a:t>Czech</a:t>
            </a:r>
            <a:r>
              <a:rPr sz="5500" b="0" spc="-5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5500" b="0" spc="-15" dirty="0">
                <a:solidFill>
                  <a:srgbClr val="CE1E27"/>
                </a:solidFill>
                <a:latin typeface="Carlito"/>
                <a:cs typeface="Carlito"/>
              </a:rPr>
              <a:t>republic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0541" y="1902510"/>
            <a:ext cx="267970" cy="954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80541" y="3064573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7741" y="1715654"/>
            <a:ext cx="9125585" cy="176339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3200" b="1" spc="-5" dirty="0">
                <a:solidFill>
                  <a:srgbClr val="BF0000"/>
                </a:solidFill>
                <a:latin typeface="Arial"/>
                <a:cs typeface="Arial"/>
              </a:rPr>
              <a:t>Strategy </a:t>
            </a:r>
            <a:r>
              <a:rPr sz="3200" b="1" dirty="0">
                <a:solidFill>
                  <a:srgbClr val="BF0000"/>
                </a:solidFill>
                <a:latin typeface="Arial"/>
                <a:cs typeface="Arial"/>
              </a:rPr>
              <a:t>of </a:t>
            </a:r>
            <a:r>
              <a:rPr sz="3200" b="1" spc="-5" dirty="0">
                <a:solidFill>
                  <a:srgbClr val="BF0000"/>
                </a:solidFill>
                <a:latin typeface="Arial"/>
                <a:cs typeface="Arial"/>
              </a:rPr>
              <a:t>promoting </a:t>
            </a:r>
            <a:r>
              <a:rPr sz="3200" b="1" dirty="0">
                <a:solidFill>
                  <a:srgbClr val="BF0000"/>
                </a:solidFill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BF0000"/>
                </a:solidFill>
                <a:latin typeface="Arial"/>
                <a:cs typeface="Arial"/>
              </a:rPr>
              <a:t>security</a:t>
            </a:r>
            <a:r>
              <a:rPr sz="3200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BF0000"/>
                </a:solidFill>
                <a:latin typeface="Arial"/>
                <a:cs typeface="Arial"/>
              </a:rPr>
              <a:t>interest</a:t>
            </a:r>
            <a:endParaRPr sz="3200">
              <a:latin typeface="Arial"/>
              <a:cs typeface="Arial"/>
            </a:endParaRPr>
          </a:p>
          <a:p>
            <a:pPr marL="12700" marR="5080" indent="95885">
              <a:lnSpc>
                <a:spcPts val="4360"/>
              </a:lnSpc>
              <a:spcBef>
                <a:spcPts val="300"/>
              </a:spcBef>
            </a:pP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collective dimension of security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defence  Strategy of prevention and suppression of security</a:t>
            </a:r>
            <a:r>
              <a:rPr sz="2800" spc="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threats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7741" y="3616820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0541" y="4596015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7741" y="3578669"/>
            <a:ext cx="9757410" cy="1431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The weakening of the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cooperative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security mechanism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and 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of political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international legal</a:t>
            </a:r>
            <a:r>
              <a:rPr sz="2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commitments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The economic framework for safeguarding security</a:t>
            </a:r>
            <a:r>
              <a:rPr sz="2800" spc="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interests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495"/>
              </a:spcBef>
            </a:pPr>
            <a:r>
              <a:rPr sz="5500" b="0" spc="-5" dirty="0">
                <a:solidFill>
                  <a:srgbClr val="CE1E27"/>
                </a:solidFill>
                <a:latin typeface="Carlito"/>
                <a:cs typeface="Carlito"/>
              </a:rPr>
              <a:t>Cyber </a:t>
            </a:r>
            <a:r>
              <a:rPr sz="5500" b="0" spc="-40" dirty="0">
                <a:solidFill>
                  <a:srgbClr val="CE1E27"/>
                </a:solidFill>
                <a:latin typeface="Carlito"/>
                <a:cs typeface="Carlito"/>
              </a:rPr>
              <a:t>Strategy </a:t>
            </a:r>
            <a:r>
              <a:rPr sz="5500" b="0" dirty="0">
                <a:solidFill>
                  <a:srgbClr val="CE1E27"/>
                </a:solidFill>
                <a:latin typeface="Carlito"/>
                <a:cs typeface="Carlito"/>
              </a:rPr>
              <a:t>– </a:t>
            </a:r>
            <a:r>
              <a:rPr sz="5500" b="0" spc="-30" dirty="0">
                <a:solidFill>
                  <a:srgbClr val="CE1E27"/>
                </a:solidFill>
                <a:latin typeface="Carlito"/>
                <a:cs typeface="Carlito"/>
              </a:rPr>
              <a:t>Czech</a:t>
            </a:r>
            <a:r>
              <a:rPr sz="5500" b="0" spc="-5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5500" b="0" spc="-15" dirty="0">
                <a:solidFill>
                  <a:srgbClr val="CE1E27"/>
                </a:solidFill>
                <a:latin typeface="Carlito"/>
                <a:cs typeface="Carlito"/>
              </a:rPr>
              <a:t>republic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4377" y="2349626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34377" y="2808262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377" y="3619703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377" y="4077982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4377" y="4535182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4377" y="4993830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4377" y="5452110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7305" y="2211240"/>
            <a:ext cx="9416415" cy="358711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230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Threats</a:t>
            </a:r>
            <a:endParaRPr sz="2300">
              <a:latin typeface="Arial"/>
              <a:cs typeface="Arial"/>
            </a:endParaRPr>
          </a:p>
          <a:p>
            <a:pPr marL="12700" marR="219075" indent="80645">
              <a:lnSpc>
                <a:spcPct val="100800"/>
              </a:lnSpc>
              <a:spcBef>
                <a:spcPts val="830"/>
              </a:spcBef>
            </a:pP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Weakening of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the cooperative security mechanism and of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political and  international legal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commitments in the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area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23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endParaRPr sz="2300">
              <a:latin typeface="Arial"/>
              <a:cs typeface="Arial"/>
            </a:endParaRPr>
          </a:p>
          <a:p>
            <a:pPr marL="12700" marR="446405">
              <a:lnSpc>
                <a:spcPts val="3610"/>
              </a:lnSpc>
              <a:spcBef>
                <a:spcPts val="260"/>
              </a:spcBef>
            </a:pP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Instability and regional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conflicts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around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Euro-Atlantic area.  </a:t>
            </a:r>
            <a:r>
              <a:rPr sz="2300" spc="-25" dirty="0">
                <a:solidFill>
                  <a:srgbClr val="303030"/>
                </a:solidFill>
                <a:latin typeface="Arial"/>
                <a:cs typeface="Arial"/>
              </a:rPr>
              <a:t>Terrorism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ts val="3610"/>
              </a:lnSpc>
            </a:pP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Proliferation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weapons of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mass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destruction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their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means of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delivery 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Cyber</a:t>
            </a:r>
            <a:r>
              <a:rPr sz="23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attacks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Negative </a:t>
            </a:r>
            <a:r>
              <a:rPr sz="2300" spc="5" dirty="0">
                <a:solidFill>
                  <a:srgbClr val="303030"/>
                </a:solidFill>
                <a:latin typeface="Arial"/>
                <a:cs typeface="Arial"/>
              </a:rPr>
              <a:t>aspects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of international</a:t>
            </a:r>
            <a:r>
              <a:rPr sz="23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03030"/>
                </a:solidFill>
                <a:latin typeface="Arial"/>
                <a:cs typeface="Arial"/>
              </a:rPr>
              <a:t>migration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5" dirty="0">
                <a:solidFill>
                  <a:srgbClr val="CE1E27"/>
                </a:solidFill>
                <a:latin typeface="Carlito"/>
                <a:cs typeface="Carlito"/>
              </a:rPr>
              <a:t>Cyber </a:t>
            </a:r>
            <a:r>
              <a:rPr sz="6000" b="0" spc="-35" dirty="0">
                <a:solidFill>
                  <a:srgbClr val="CE1E27"/>
                </a:solidFill>
                <a:latin typeface="Carlito"/>
                <a:cs typeface="Carlito"/>
              </a:rPr>
              <a:t>Strategy </a:t>
            </a:r>
            <a:r>
              <a:rPr sz="6000" b="0" dirty="0">
                <a:solidFill>
                  <a:srgbClr val="CE1E27"/>
                </a:solidFill>
                <a:latin typeface="Carlito"/>
                <a:cs typeface="Carlito"/>
              </a:rPr>
              <a:t>-</a:t>
            </a:r>
            <a:r>
              <a:rPr sz="6000" b="0" spc="-10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6000" b="0" spc="-20" dirty="0">
                <a:solidFill>
                  <a:srgbClr val="CE1E27"/>
                </a:solidFill>
                <a:latin typeface="Carlito"/>
                <a:cs typeface="Carlito"/>
              </a:rPr>
              <a:t>Austria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6041" y="1858225"/>
            <a:ext cx="10096500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2275"/>
              </a:lnSpc>
              <a:spcBef>
                <a:spcPts val="100"/>
              </a:spcBef>
              <a:tabLst>
                <a:tab pos="1831339" algn="l"/>
              </a:tabLst>
            </a:pPr>
            <a:r>
              <a:rPr sz="1900" spc="-5" dirty="0">
                <a:solidFill>
                  <a:srgbClr val="BF0000"/>
                </a:solidFill>
                <a:latin typeface="Arial"/>
                <a:cs typeface="Arial"/>
              </a:rPr>
              <a:t>Österreichische	Sicherheitsstrategie Sicherheit in einer neuen Dekade </a:t>
            </a:r>
            <a:r>
              <a:rPr sz="1900" dirty="0">
                <a:solidFill>
                  <a:srgbClr val="BF0000"/>
                </a:solidFill>
                <a:latin typeface="Arial"/>
                <a:cs typeface="Arial"/>
              </a:rPr>
              <a:t>–</a:t>
            </a:r>
            <a:r>
              <a:rPr sz="1900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BF0000"/>
                </a:solidFill>
                <a:latin typeface="Arial"/>
                <a:cs typeface="Arial"/>
              </a:rPr>
              <a:t>2013</a:t>
            </a:r>
            <a:endParaRPr sz="1900">
              <a:latin typeface="Arial"/>
              <a:cs typeface="Arial"/>
            </a:endParaRPr>
          </a:p>
          <a:p>
            <a:pPr marL="548640" marR="17780" indent="-342265">
              <a:lnSpc>
                <a:spcPts val="2280"/>
              </a:lnSpc>
              <a:spcBef>
                <a:spcPts val="70"/>
              </a:spcBef>
              <a:buClr>
                <a:srgbClr val="CE1E27"/>
              </a:buClr>
              <a:buSzPct val="73684"/>
              <a:buFont typeface="Wingdings"/>
              <a:buChar char=""/>
              <a:tabLst>
                <a:tab pos="548640" algn="l"/>
                <a:tab pos="549275" algn="l"/>
              </a:tabLst>
            </a:pP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zur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aktiven Gestaltung einer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für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Österreich und seine Bevölkerung sowie die Europäische 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Union (EU)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insgesamt vorteilhaften sicherheitsrelevanten</a:t>
            </a:r>
            <a:r>
              <a:rPr sz="19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Situation,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437741" y="2677292"/>
            <a:ext cx="168910" cy="6051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9384" y="2724378"/>
            <a:ext cx="8025130" cy="6032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180"/>
              </a:spcBef>
            </a:pP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zur </a:t>
            </a:r>
            <a:r>
              <a:rPr sz="1900" spc="-15" dirty="0">
                <a:solidFill>
                  <a:srgbClr val="303030"/>
                </a:solidFill>
                <a:latin typeface="Arial"/>
                <a:cs typeface="Arial"/>
              </a:rPr>
              <a:t>Verhinderung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des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Entstehens oder Wirksamwerdens von Bedrohungen 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und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zum Schutz gegenüber Bedrohungen </a:t>
            </a:r>
            <a:r>
              <a:rPr sz="1900" spc="-30" dirty="0">
                <a:solidFill>
                  <a:srgbClr val="303030"/>
                </a:solidFill>
                <a:latin typeface="Arial"/>
                <a:cs typeface="Arial"/>
              </a:rPr>
              <a:t>bzw.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zu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deren</a:t>
            </a:r>
            <a:r>
              <a:rPr sz="19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Bewältigung.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0541" y="3328809"/>
            <a:ext cx="168910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2184" y="3302177"/>
            <a:ext cx="8982075" cy="60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solidFill>
                  <a:srgbClr val="BF0000"/>
                </a:solidFill>
                <a:latin typeface="Arial"/>
                <a:cs typeface="Arial"/>
              </a:rPr>
              <a:t>actively shaping </a:t>
            </a:r>
            <a:r>
              <a:rPr sz="1900" dirty="0">
                <a:solidFill>
                  <a:srgbClr val="BF0000"/>
                </a:solidFill>
                <a:latin typeface="Arial"/>
                <a:cs typeface="Arial"/>
              </a:rPr>
              <a:t>a </a:t>
            </a:r>
            <a:r>
              <a:rPr sz="1900" spc="-5" dirty="0">
                <a:solidFill>
                  <a:srgbClr val="BF0000"/>
                </a:solidFill>
                <a:latin typeface="Arial"/>
                <a:cs typeface="Arial"/>
              </a:rPr>
              <a:t>security-relevant situation </a:t>
            </a:r>
            <a:r>
              <a:rPr sz="1900" dirty="0">
                <a:solidFill>
                  <a:srgbClr val="BF0000"/>
                </a:solidFill>
                <a:latin typeface="Arial"/>
                <a:cs typeface="Arial"/>
              </a:rPr>
              <a:t>for </a:t>
            </a:r>
            <a:r>
              <a:rPr sz="1900" spc="-5" dirty="0">
                <a:solidFill>
                  <a:srgbClr val="BF0000"/>
                </a:solidFill>
                <a:latin typeface="Arial"/>
                <a:cs typeface="Arial"/>
              </a:rPr>
              <a:t>Austria and its people </a:t>
            </a:r>
            <a:r>
              <a:rPr sz="1900" dirty="0">
                <a:solidFill>
                  <a:srgbClr val="BF0000"/>
                </a:solidFill>
                <a:latin typeface="Arial"/>
                <a:cs typeface="Arial"/>
              </a:rPr>
              <a:t>as well as </a:t>
            </a:r>
            <a:r>
              <a:rPr sz="1900" spc="-5" dirty="0">
                <a:solidFill>
                  <a:srgbClr val="BF0000"/>
                </a:solidFill>
                <a:latin typeface="Arial"/>
                <a:cs typeface="Arial"/>
              </a:rPr>
              <a:t>the  European Union</a:t>
            </a:r>
            <a:r>
              <a:rPr sz="1900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BF0000"/>
                </a:solidFill>
                <a:latin typeface="Arial"/>
                <a:cs typeface="Arial"/>
              </a:rPr>
              <a:t>(EU),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7741" y="3835036"/>
            <a:ext cx="168910" cy="60198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4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9384" y="3878541"/>
            <a:ext cx="588708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BF0000"/>
                </a:solidFill>
                <a:latin typeface="Arial"/>
                <a:cs typeface="Arial"/>
              </a:rPr>
              <a:t>to </a:t>
            </a:r>
            <a:r>
              <a:rPr sz="1900" spc="-5" dirty="0">
                <a:solidFill>
                  <a:srgbClr val="BF0000"/>
                </a:solidFill>
                <a:latin typeface="Arial"/>
                <a:cs typeface="Arial"/>
              </a:rPr>
              <a:t>prevent the emergence </a:t>
            </a:r>
            <a:r>
              <a:rPr sz="1900" dirty="0">
                <a:solidFill>
                  <a:srgbClr val="BF0000"/>
                </a:solidFill>
                <a:latin typeface="Arial"/>
                <a:cs typeface="Arial"/>
              </a:rPr>
              <a:t>or </a:t>
            </a:r>
            <a:r>
              <a:rPr sz="1900" spc="-5" dirty="0">
                <a:solidFill>
                  <a:srgbClr val="BF0000"/>
                </a:solidFill>
                <a:latin typeface="Arial"/>
                <a:cs typeface="Arial"/>
              </a:rPr>
              <a:t>the taking </a:t>
            </a:r>
            <a:r>
              <a:rPr sz="1900" spc="-10" dirty="0">
                <a:solidFill>
                  <a:srgbClr val="BF0000"/>
                </a:solidFill>
                <a:latin typeface="Arial"/>
                <a:cs typeface="Arial"/>
              </a:rPr>
              <a:t>effect </a:t>
            </a:r>
            <a:r>
              <a:rPr sz="1900" spc="-5" dirty="0">
                <a:solidFill>
                  <a:srgbClr val="BF0000"/>
                </a:solidFill>
                <a:latin typeface="Arial"/>
                <a:cs typeface="Arial"/>
              </a:rPr>
              <a:t>of threats  </a:t>
            </a:r>
            <a:r>
              <a:rPr sz="1900" dirty="0">
                <a:solidFill>
                  <a:srgbClr val="BF0000"/>
                </a:solidFill>
                <a:latin typeface="Arial"/>
                <a:cs typeface="Arial"/>
              </a:rPr>
              <a:t>and </a:t>
            </a:r>
            <a:r>
              <a:rPr sz="1900" spc="-5" dirty="0">
                <a:solidFill>
                  <a:srgbClr val="BF0000"/>
                </a:solidFill>
                <a:latin typeface="Arial"/>
                <a:cs typeface="Arial"/>
              </a:rPr>
              <a:t>for protection against </a:t>
            </a:r>
            <a:r>
              <a:rPr sz="1900" dirty="0">
                <a:solidFill>
                  <a:srgbClr val="BF0000"/>
                </a:solidFill>
                <a:latin typeface="Arial"/>
                <a:cs typeface="Arial"/>
              </a:rPr>
              <a:t>or </a:t>
            </a:r>
            <a:r>
              <a:rPr sz="1900" spc="-5" dirty="0">
                <a:solidFill>
                  <a:srgbClr val="BF0000"/>
                </a:solidFill>
                <a:latin typeface="Arial"/>
                <a:cs typeface="Arial"/>
              </a:rPr>
              <a:t>coping </a:t>
            </a:r>
            <a:r>
              <a:rPr sz="1900" dirty="0">
                <a:solidFill>
                  <a:srgbClr val="BF0000"/>
                </a:solidFill>
                <a:latin typeface="Arial"/>
                <a:cs typeface="Arial"/>
              </a:rPr>
              <a:t>with</a:t>
            </a:r>
            <a:r>
              <a:rPr sz="1900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BF0000"/>
                </a:solidFill>
                <a:latin typeface="Arial"/>
                <a:cs typeface="Arial"/>
              </a:rPr>
              <a:t>threats.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0541" y="4482972"/>
            <a:ext cx="168910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0541" y="5187848"/>
            <a:ext cx="168910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2184" y="4456696"/>
            <a:ext cx="10022840" cy="10198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180"/>
              </a:spcBef>
            </a:pP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The Austrian Cyber Security Strategy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/ ACSS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(Österreichische Strategie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für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Cyber Sicherheit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/  ÖSCS)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was issued in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2013.</a:t>
            </a:r>
            <a:endParaRPr sz="190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925"/>
              </a:spcBef>
            </a:pP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In the framework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its Cyber Security </a:t>
            </a:r>
            <a:r>
              <a:rPr sz="1900" spc="-20" dirty="0">
                <a:solidFill>
                  <a:srgbClr val="303030"/>
                </a:solidFill>
                <a:latin typeface="Arial"/>
                <a:cs typeface="Arial"/>
              </a:rPr>
              <a:t>Strategy,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Austria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set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the following strategic</a:t>
            </a:r>
            <a:r>
              <a:rPr sz="19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goals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9875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565"/>
              </a:spcBef>
            </a:pPr>
            <a:r>
              <a:rPr sz="5400" b="0" spc="-5" dirty="0">
                <a:solidFill>
                  <a:srgbClr val="CE1E27"/>
                </a:solidFill>
                <a:latin typeface="Carlito"/>
                <a:cs typeface="Carlito"/>
              </a:rPr>
              <a:t>Cyber </a:t>
            </a:r>
            <a:r>
              <a:rPr sz="5400" b="0" spc="-35" dirty="0">
                <a:solidFill>
                  <a:srgbClr val="CE1E27"/>
                </a:solidFill>
                <a:latin typeface="Carlito"/>
                <a:cs typeface="Carlito"/>
              </a:rPr>
              <a:t>Strategy </a:t>
            </a:r>
            <a:r>
              <a:rPr sz="5400" b="0" dirty="0">
                <a:solidFill>
                  <a:srgbClr val="CE1E27"/>
                </a:solidFill>
                <a:latin typeface="Carlito"/>
                <a:cs typeface="Carlito"/>
              </a:rPr>
              <a:t>-</a:t>
            </a:r>
            <a:r>
              <a:rPr sz="5400" b="0" spc="25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5400" b="0" spc="-20" dirty="0">
                <a:solidFill>
                  <a:srgbClr val="CE1E27"/>
                </a:solidFill>
                <a:latin typeface="Carlito"/>
                <a:cs typeface="Carlito"/>
              </a:rPr>
              <a:t>Austria</a:t>
            </a:r>
            <a:endParaRPr sz="5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7841" y="1858225"/>
            <a:ext cx="10287635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030" marR="17780" indent="-342265">
              <a:lnSpc>
                <a:spcPct val="100000"/>
              </a:lnSpc>
              <a:spcBef>
                <a:spcPts val="100"/>
              </a:spcBef>
              <a:buClr>
                <a:srgbClr val="CE1E27"/>
              </a:buClr>
              <a:buSzPct val="73684"/>
              <a:buFont typeface="Wingdings"/>
              <a:buChar char=""/>
              <a:tabLst>
                <a:tab pos="366395" algn="l"/>
                <a:tab pos="367665" algn="l"/>
              </a:tabLst>
            </a:pPr>
            <a:r>
              <a:rPr sz="1900" spc="-20" dirty="0">
                <a:solidFill>
                  <a:srgbClr val="303030"/>
                </a:solidFill>
                <a:latin typeface="Arial"/>
                <a:cs typeface="Arial"/>
              </a:rPr>
              <a:t>Availability, </a:t>
            </a:r>
            <a:r>
              <a:rPr sz="1900" spc="-15" dirty="0">
                <a:solidFill>
                  <a:srgbClr val="303030"/>
                </a:solidFill>
                <a:latin typeface="Arial"/>
                <a:cs typeface="Arial"/>
              </a:rPr>
              <a:t>reliability,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confidentiality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data exchange and he integrity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of data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themselves are  guaranteed only in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secure, resilient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reliable cyber</a:t>
            </a:r>
            <a:r>
              <a:rPr sz="19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space.</a:t>
            </a:r>
            <a:endParaRPr sz="1900">
              <a:latin typeface="Arial"/>
              <a:cs typeface="Arial"/>
            </a:endParaRPr>
          </a:p>
          <a:p>
            <a:pPr marL="725170" lvl="1" indent="-344170">
              <a:lnSpc>
                <a:spcPct val="100000"/>
              </a:lnSpc>
              <a:spcBef>
                <a:spcPts val="990"/>
              </a:spcBef>
              <a:buClr>
                <a:srgbClr val="CE1E27"/>
              </a:buClr>
              <a:buSzPct val="73684"/>
              <a:buFont typeface="Wingdings"/>
              <a:buChar char=""/>
              <a:tabLst>
                <a:tab pos="725170" algn="l"/>
                <a:tab pos="725805" algn="l"/>
              </a:tabLst>
            </a:pP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The virtual space must be capable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resisting</a:t>
            </a:r>
            <a:r>
              <a:rPr sz="19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risks,.</a:t>
            </a:r>
            <a:endParaRPr sz="1900">
              <a:latin typeface="Arial"/>
              <a:cs typeface="Arial"/>
            </a:endParaRPr>
          </a:p>
          <a:p>
            <a:pPr marL="725170" lvl="1" indent="-344170">
              <a:lnSpc>
                <a:spcPct val="100000"/>
              </a:lnSpc>
              <a:spcBef>
                <a:spcPts val="985"/>
              </a:spcBef>
              <a:buClr>
                <a:srgbClr val="CE1E27"/>
              </a:buClr>
              <a:buSzPct val="73684"/>
              <a:buFont typeface="Wingdings"/>
              <a:buChar char=""/>
              <a:tabLst>
                <a:tab pos="725170" algn="l"/>
                <a:tab pos="725805" algn="l"/>
              </a:tabLst>
            </a:pP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The design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crucial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ICT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systems should be as redundant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90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possible.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80541" y="3421329"/>
            <a:ext cx="168910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0541" y="4414570"/>
            <a:ext cx="168910" cy="241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1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2184" y="3394697"/>
            <a:ext cx="10035540" cy="217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Based on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the national approach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of the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competent federal ministries, Austria will ensure that its 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ICT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infrastructures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secure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resilient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threats. The governmental bodies will cooperate  closely and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partners with the private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303030"/>
                </a:solidFill>
                <a:latin typeface="Arial"/>
                <a:cs typeface="Arial"/>
              </a:rPr>
              <a:t>sector.</a:t>
            </a:r>
            <a:endParaRPr sz="1900">
              <a:latin typeface="Arial"/>
              <a:cs typeface="Arial"/>
            </a:endParaRPr>
          </a:p>
          <a:p>
            <a:pPr marL="12700" marR="239395">
              <a:lnSpc>
                <a:spcPct val="100000"/>
              </a:lnSpc>
              <a:spcBef>
                <a:spcPts val="980"/>
              </a:spcBef>
            </a:pP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The legal asset “cyber security” is protected by the Austrian authorities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–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in cooperation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with 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non-governmental partners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–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by taking </a:t>
            </a:r>
            <a:r>
              <a:rPr sz="1900" spc="-10" dirty="0">
                <a:solidFill>
                  <a:srgbClr val="303030"/>
                </a:solidFill>
                <a:latin typeface="Arial"/>
                <a:cs typeface="Arial"/>
              </a:rPr>
              <a:t>effective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and proportionate measures in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field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of 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political-strategic control, recognition and response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well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1900" spc="-5" dirty="0">
                <a:solidFill>
                  <a:srgbClr val="303030"/>
                </a:solidFill>
                <a:latin typeface="Arial"/>
                <a:cs typeface="Arial"/>
              </a:rPr>
              <a:t>limitation </a:t>
            </a:r>
            <a:r>
              <a:rPr sz="190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1900" spc="-10" dirty="0">
                <a:solidFill>
                  <a:srgbClr val="303030"/>
                </a:solidFill>
                <a:latin typeface="Arial"/>
                <a:cs typeface="Arial"/>
              </a:rPr>
              <a:t>effects </a:t>
            </a:r>
            <a:r>
              <a:rPr sz="1900" spc="-105" dirty="0">
                <a:solidFill>
                  <a:srgbClr val="303030"/>
                </a:solidFill>
                <a:latin typeface="Arial"/>
                <a:cs typeface="Arial"/>
              </a:rPr>
              <a:t>and  </a:t>
            </a:r>
            <a:r>
              <a:rPr sz="1900" spc="-55" dirty="0">
                <a:solidFill>
                  <a:srgbClr val="303030"/>
                </a:solidFill>
                <a:latin typeface="Arial"/>
                <a:cs typeface="Arial"/>
              </a:rPr>
              <a:t>restoration.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9875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565"/>
              </a:spcBef>
            </a:pPr>
            <a:r>
              <a:rPr sz="5400" b="0" spc="-5" dirty="0">
                <a:solidFill>
                  <a:srgbClr val="CE1E27"/>
                </a:solidFill>
                <a:latin typeface="Carlito"/>
                <a:cs typeface="Carlito"/>
              </a:rPr>
              <a:t>Cyber </a:t>
            </a:r>
            <a:r>
              <a:rPr sz="5400" b="0" spc="-35" dirty="0">
                <a:solidFill>
                  <a:srgbClr val="CE1E27"/>
                </a:solidFill>
                <a:latin typeface="Carlito"/>
                <a:cs typeface="Carlito"/>
              </a:rPr>
              <a:t>Strategy </a:t>
            </a:r>
            <a:r>
              <a:rPr sz="5400" b="0" dirty="0">
                <a:solidFill>
                  <a:srgbClr val="CE1E27"/>
                </a:solidFill>
                <a:latin typeface="Carlito"/>
                <a:cs typeface="Carlito"/>
              </a:rPr>
              <a:t>-</a:t>
            </a:r>
            <a:r>
              <a:rPr sz="5400" b="0" spc="25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5400" b="0" spc="-20" dirty="0">
                <a:solidFill>
                  <a:srgbClr val="CE1E27"/>
                </a:solidFill>
                <a:latin typeface="Carlito"/>
                <a:cs typeface="Carlito"/>
              </a:rPr>
              <a:t>Austria</a:t>
            </a:r>
            <a:endParaRPr sz="5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750654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4706543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1859305"/>
            <a:ext cx="10559415" cy="393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 marR="283210" indent="-450215">
              <a:lnSpc>
                <a:spcPct val="100000"/>
              </a:lnSpc>
              <a:spcBef>
                <a:spcPts val="1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462280" algn="l"/>
                <a:tab pos="462915" algn="l"/>
              </a:tabLst>
            </a:pP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By taking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number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awareness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measures, Austria is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building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“culture 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of cyber</a:t>
            </a:r>
            <a:r>
              <a:rPr sz="24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security”.</a:t>
            </a:r>
            <a:endParaRPr sz="2400">
              <a:latin typeface="Arial"/>
              <a:cs typeface="Arial"/>
            </a:endParaRPr>
          </a:p>
          <a:p>
            <a:pPr marL="462280" marR="5080">
              <a:lnSpc>
                <a:spcPct val="100000"/>
              </a:lnSpc>
              <a:spcBef>
                <a:spcPts val="994"/>
              </a:spcBef>
            </a:pP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 framework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of a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national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(and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EU) dialogue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on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cyber </a:t>
            </a:r>
            <a:r>
              <a:rPr sz="2400" spc="-25" dirty="0">
                <a:solidFill>
                  <a:srgbClr val="303030"/>
                </a:solidFill>
                <a:latin typeface="Arial"/>
                <a:cs typeface="Arial"/>
              </a:rPr>
              <a:t>security,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existing 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cooperation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strengthened, and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new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initiatives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supported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and 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interlinked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by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building knowledge, capabilities and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capacities. Thanks to 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this approach,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Austria can </a:t>
            </a:r>
            <a:r>
              <a:rPr sz="2400" dirty="0">
                <a:solidFill>
                  <a:srgbClr val="303030"/>
                </a:solidFill>
                <a:latin typeface="Arial"/>
                <a:cs typeface="Arial"/>
              </a:rPr>
              <a:t>be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pioneer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implementing measures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to secure 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the digital</a:t>
            </a:r>
            <a:r>
              <a:rPr sz="2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303030"/>
                </a:solidFill>
                <a:latin typeface="Arial"/>
                <a:cs typeface="Arial"/>
              </a:rPr>
              <a:t>society.</a:t>
            </a:r>
            <a:endParaRPr sz="2400">
              <a:latin typeface="Arial"/>
              <a:cs typeface="Arial"/>
            </a:endParaRPr>
          </a:p>
          <a:p>
            <a:pPr marL="462280" marR="271780" algn="just">
              <a:lnSpc>
                <a:spcPct val="100000"/>
              </a:lnSpc>
              <a:spcBef>
                <a:spcPts val="1005"/>
              </a:spcBef>
            </a:pP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Austria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plays an active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role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international cooperation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at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European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and 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global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levels, with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participation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e.g. ENISA,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by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formulating international  strategies,</a:t>
            </a:r>
            <a:r>
              <a:rPr sz="24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1825561"/>
            <a:ext cx="10751820" cy="4366895"/>
          </a:xfrm>
          <a:custGeom>
            <a:avLst/>
            <a:gdLst/>
            <a:ahLst/>
            <a:cxnLst/>
            <a:rect l="l" t="t" r="r" b="b"/>
            <a:pathLst>
              <a:path w="10751820" h="4366895">
                <a:moveTo>
                  <a:pt x="10751756" y="0"/>
                </a:moveTo>
                <a:lnTo>
                  <a:pt x="0" y="0"/>
                </a:lnTo>
                <a:lnTo>
                  <a:pt x="0" y="4366793"/>
                </a:lnTo>
                <a:lnTo>
                  <a:pt x="10751756" y="4366793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9875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565"/>
              </a:spcBef>
            </a:pPr>
            <a:r>
              <a:rPr sz="5400" b="0" spc="-5" dirty="0">
                <a:solidFill>
                  <a:srgbClr val="CE1E27"/>
                </a:solidFill>
                <a:latin typeface="Carlito"/>
                <a:cs typeface="Carlito"/>
              </a:rPr>
              <a:t>Cyber </a:t>
            </a:r>
            <a:r>
              <a:rPr sz="5400" b="0" spc="-35" dirty="0">
                <a:solidFill>
                  <a:srgbClr val="CE1E27"/>
                </a:solidFill>
                <a:latin typeface="Carlito"/>
                <a:cs typeface="Carlito"/>
              </a:rPr>
              <a:t>Strategy </a:t>
            </a:r>
            <a:r>
              <a:rPr sz="5400" b="0" dirty="0">
                <a:solidFill>
                  <a:srgbClr val="CE1E27"/>
                </a:solidFill>
                <a:latin typeface="Carlito"/>
                <a:cs typeface="Carlito"/>
              </a:rPr>
              <a:t>-</a:t>
            </a:r>
            <a:r>
              <a:rPr sz="5400" b="0" spc="25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5400" b="0" spc="-20" dirty="0">
                <a:solidFill>
                  <a:srgbClr val="CE1E27"/>
                </a:solidFill>
                <a:latin typeface="Carlito"/>
                <a:cs typeface="Carlito"/>
              </a:rPr>
              <a:t>Austria</a:t>
            </a:r>
            <a:endParaRPr sz="5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741" y="3604221"/>
            <a:ext cx="22225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741" y="4523663"/>
            <a:ext cx="22225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 marR="5080" indent="-450215">
              <a:lnSpc>
                <a:spcPct val="100000"/>
              </a:lnSpc>
              <a:spcBef>
                <a:spcPts val="1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462280" algn="l"/>
                <a:tab pos="462915" algn="l"/>
              </a:tabLst>
            </a:pPr>
            <a:r>
              <a:rPr sz="2600" dirty="0"/>
              <a:t>The Austrian </a:t>
            </a:r>
            <a:r>
              <a:rPr sz="2600" spc="-5" dirty="0"/>
              <a:t>administration’s </a:t>
            </a:r>
            <a:r>
              <a:rPr sz="2600" dirty="0"/>
              <a:t>e-government </a:t>
            </a:r>
            <a:r>
              <a:rPr sz="2600" spc="-5" dirty="0"/>
              <a:t>is </a:t>
            </a:r>
            <a:r>
              <a:rPr sz="2600" dirty="0"/>
              <a:t>secure and  continuously further developed; </a:t>
            </a:r>
            <a:r>
              <a:rPr sz="2600" spc="-5" dirty="0"/>
              <a:t>the security </a:t>
            </a:r>
            <a:r>
              <a:rPr sz="2600" dirty="0"/>
              <a:t>measures of </a:t>
            </a:r>
            <a:r>
              <a:rPr sz="2600" spc="-5" dirty="0"/>
              <a:t>the </a:t>
            </a:r>
            <a:r>
              <a:rPr sz="2600" dirty="0"/>
              <a:t>Federal  </a:t>
            </a:r>
            <a:r>
              <a:rPr sz="2600" spc="-5" dirty="0"/>
              <a:t>Republic </a:t>
            </a:r>
            <a:r>
              <a:rPr sz="2600" dirty="0"/>
              <a:t>of </a:t>
            </a:r>
            <a:r>
              <a:rPr sz="2600" spc="-5" dirty="0"/>
              <a:t>Austria, the </a:t>
            </a:r>
            <a:r>
              <a:rPr sz="2600" dirty="0"/>
              <a:t>federal provinces, </a:t>
            </a:r>
            <a:r>
              <a:rPr sz="2600" spc="-5" dirty="0"/>
              <a:t>cities </a:t>
            </a:r>
            <a:r>
              <a:rPr sz="2600" dirty="0"/>
              <a:t>and </a:t>
            </a:r>
            <a:r>
              <a:rPr sz="2600" spc="-5" dirty="0"/>
              <a:t>municipalities  will </a:t>
            </a:r>
            <a:r>
              <a:rPr sz="2600" dirty="0"/>
              <a:t>be</a:t>
            </a:r>
            <a:r>
              <a:rPr sz="2600" spc="-10" dirty="0"/>
              <a:t> </a:t>
            </a:r>
            <a:r>
              <a:rPr sz="2600" dirty="0"/>
              <a:t>strengthened.</a:t>
            </a:r>
            <a:endParaRPr sz="2600"/>
          </a:p>
          <a:p>
            <a:pPr marL="462280" marR="1431290">
              <a:lnSpc>
                <a:spcPct val="100000"/>
              </a:lnSpc>
              <a:spcBef>
                <a:spcPts val="994"/>
              </a:spcBef>
            </a:pPr>
            <a:r>
              <a:rPr sz="2600" spc="-5" dirty="0"/>
              <a:t>All Austrian enterprises will </a:t>
            </a:r>
            <a:r>
              <a:rPr sz="2600" dirty="0"/>
              <a:t>protect </a:t>
            </a:r>
            <a:r>
              <a:rPr sz="2600" spc="-5" dirty="0"/>
              <a:t>the integrity </a:t>
            </a:r>
            <a:r>
              <a:rPr sz="2600" dirty="0"/>
              <a:t>of </a:t>
            </a:r>
            <a:r>
              <a:rPr sz="2600" spc="-5" dirty="0"/>
              <a:t>their </a:t>
            </a:r>
            <a:r>
              <a:rPr sz="2600" dirty="0"/>
              <a:t>own  </a:t>
            </a:r>
            <a:r>
              <a:rPr sz="2600" spc="-5" dirty="0"/>
              <a:t>applications</a:t>
            </a:r>
            <a:endParaRPr sz="2600"/>
          </a:p>
          <a:p>
            <a:pPr marL="462280" marR="83185">
              <a:lnSpc>
                <a:spcPct val="100000"/>
              </a:lnSpc>
              <a:spcBef>
                <a:spcPts val="995"/>
              </a:spcBef>
            </a:pPr>
            <a:r>
              <a:rPr sz="2600" dirty="0"/>
              <a:t>The Austrian </a:t>
            </a:r>
            <a:r>
              <a:rPr sz="2600" spc="-5" dirty="0"/>
              <a:t>population </a:t>
            </a:r>
            <a:r>
              <a:rPr sz="2600" dirty="0"/>
              <a:t>should </a:t>
            </a:r>
            <a:r>
              <a:rPr sz="2600" spc="5" dirty="0"/>
              <a:t>be </a:t>
            </a:r>
            <a:r>
              <a:rPr sz="2600" dirty="0"/>
              <a:t>aware of the </a:t>
            </a:r>
            <a:r>
              <a:rPr sz="2600" spc="-10" dirty="0"/>
              <a:t>individual’s</a:t>
            </a:r>
            <a:r>
              <a:rPr sz="2600" spc="-155" dirty="0"/>
              <a:t> </a:t>
            </a:r>
            <a:r>
              <a:rPr sz="2600" dirty="0"/>
              <a:t>personal  </a:t>
            </a:r>
            <a:r>
              <a:rPr sz="2600" spc="-5" dirty="0"/>
              <a:t>responsibility in </a:t>
            </a:r>
            <a:r>
              <a:rPr sz="2600" dirty="0"/>
              <a:t>cyber space. </a:t>
            </a:r>
            <a:r>
              <a:rPr sz="2600" spc="-5" dirty="0"/>
              <a:t>All citizens </a:t>
            </a:r>
            <a:r>
              <a:rPr sz="2600" dirty="0"/>
              <a:t>should ensure adequate  </a:t>
            </a:r>
            <a:r>
              <a:rPr sz="2600" spc="-5" dirty="0"/>
              <a:t>protection </a:t>
            </a:r>
            <a:r>
              <a:rPr sz="2600" dirty="0"/>
              <a:t>of </a:t>
            </a:r>
            <a:r>
              <a:rPr sz="2600" spc="-5" dirty="0"/>
              <a:t>their online activities </a:t>
            </a:r>
            <a:r>
              <a:rPr sz="2600" dirty="0"/>
              <a:t>and have </a:t>
            </a:r>
            <a:r>
              <a:rPr sz="2600" spc="-5" dirty="0"/>
              <a:t>the </a:t>
            </a:r>
            <a:r>
              <a:rPr sz="2600" dirty="0"/>
              <a:t>necessary  </a:t>
            </a:r>
            <a:r>
              <a:rPr sz="2600" spc="-5" dirty="0"/>
              <a:t>capabilities for electronic authentication </a:t>
            </a:r>
            <a:r>
              <a:rPr sz="2600" dirty="0"/>
              <a:t>and</a:t>
            </a:r>
            <a:r>
              <a:rPr sz="2600" spc="25" dirty="0"/>
              <a:t> </a:t>
            </a:r>
            <a:r>
              <a:rPr sz="2600" spc="-5" dirty="0"/>
              <a:t>signature.</a:t>
            </a:r>
            <a:endParaRPr sz="2600"/>
          </a:p>
        </p:txBody>
      </p:sp>
      <p:sp>
        <p:nvSpPr>
          <p:cNvPr id="7" name="object 7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5" dirty="0">
                <a:solidFill>
                  <a:srgbClr val="CE1E27"/>
                </a:solidFill>
                <a:latin typeface="Carlito"/>
                <a:cs typeface="Carlito"/>
              </a:rPr>
              <a:t>EU </a:t>
            </a:r>
            <a:r>
              <a:rPr sz="5500" b="0" dirty="0">
                <a:solidFill>
                  <a:srgbClr val="CE1E27"/>
                </a:solidFill>
                <a:latin typeface="Carlito"/>
                <a:cs typeface="Carlito"/>
              </a:rPr>
              <a:t>-</a:t>
            </a:r>
            <a:r>
              <a:rPr sz="5500" b="0" spc="-25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5500" b="0" spc="-10" dirty="0">
                <a:solidFill>
                  <a:srgbClr val="CE1E27"/>
                </a:solidFill>
                <a:latin typeface="Carlito"/>
                <a:cs typeface="Carlito"/>
              </a:rPr>
              <a:t>ENISA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5141" y="1857857"/>
            <a:ext cx="10448290" cy="3686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marR="30480" indent="-342265">
              <a:lnSpc>
                <a:spcPct val="100000"/>
              </a:lnSpc>
              <a:spcBef>
                <a:spcPts val="1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79095" algn="l"/>
                <a:tab pos="380365" algn="l"/>
                <a:tab pos="1626235" algn="l"/>
              </a:tabLst>
            </a:pP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ENISA	-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the European Union Agency for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Network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and  Information Security is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a centre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of expertise for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cyber security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in  Europe.</a:t>
            </a:r>
            <a:endParaRPr sz="2800">
              <a:latin typeface="Arial"/>
              <a:cs typeface="Arial"/>
            </a:endParaRPr>
          </a:p>
          <a:p>
            <a:pPr marL="379730" marR="427990" indent="-342265">
              <a:lnSpc>
                <a:spcPct val="100000"/>
              </a:lnSpc>
              <a:spcBef>
                <a:spcPts val="98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79095" algn="l"/>
                <a:tab pos="380365" algn="l"/>
              </a:tabLst>
            </a:pP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Agency closely cooperates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with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the Members States and  private sector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deliver advice and</a:t>
            </a:r>
            <a:r>
              <a:rPr sz="2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solutions.</a:t>
            </a:r>
            <a:endParaRPr sz="2800">
              <a:latin typeface="Arial"/>
              <a:cs typeface="Arial"/>
            </a:endParaRPr>
          </a:p>
          <a:p>
            <a:pPr marL="379730" marR="467359" indent="-342265">
              <a:lnSpc>
                <a:spcPct val="99700"/>
              </a:lnSpc>
              <a:spcBef>
                <a:spcPts val="10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79095" algn="l"/>
                <a:tab pos="380365" algn="l"/>
              </a:tabLst>
            </a:pP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ENISA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also supports the development and implementation of 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European Union's policy and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law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on matters relating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to 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network and information security</a:t>
            </a:r>
            <a:r>
              <a:rPr sz="2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(NIS).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19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15"/>
              </a:spcBef>
            </a:pPr>
            <a:r>
              <a:rPr sz="4000" b="0" spc="-20" dirty="0">
                <a:solidFill>
                  <a:srgbClr val="CE1E27"/>
                </a:solidFill>
                <a:latin typeface="Carlito"/>
                <a:cs typeface="Carlito"/>
              </a:rPr>
              <a:t>INFOSYS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858213"/>
            <a:ext cx="10640060" cy="3975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0480" indent="-318135" algn="just">
              <a:lnSpc>
                <a:spcPct val="101200"/>
              </a:lnSpc>
              <a:spcBef>
                <a:spcPts val="95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56235" algn="l"/>
              </a:tabLst>
            </a:pPr>
            <a:r>
              <a:rPr sz="2400" spc="-17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joint </a:t>
            </a:r>
            <a:r>
              <a:rPr sz="2400" spc="-35" dirty="0">
                <a:solidFill>
                  <a:srgbClr val="303030"/>
                </a:solidFill>
                <a:latin typeface="Arial"/>
                <a:cs typeface="Arial"/>
              </a:rPr>
              <a:t>definition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-135" dirty="0">
                <a:solidFill>
                  <a:srgbClr val="303030"/>
                </a:solidFill>
                <a:latin typeface="Arial"/>
                <a:cs typeface="Arial"/>
              </a:rPr>
              <a:t>an </a:t>
            </a:r>
            <a:r>
              <a:rPr sz="2400" spc="-45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400" spc="-150" dirty="0">
                <a:solidFill>
                  <a:srgbClr val="303030"/>
                </a:solidFill>
                <a:latin typeface="Arial"/>
                <a:cs typeface="Arial"/>
              </a:rPr>
              <a:t>system </a:t>
            </a:r>
            <a:r>
              <a:rPr sz="2400" spc="-290" dirty="0">
                <a:solidFill>
                  <a:srgbClr val="303030"/>
                </a:solidFill>
                <a:latin typeface="Arial"/>
                <a:cs typeface="Arial"/>
              </a:rPr>
              <a:t>(INFOSYS) </a:t>
            </a:r>
            <a:r>
              <a:rPr sz="2400" spc="-100" dirty="0">
                <a:solidFill>
                  <a:srgbClr val="303030"/>
                </a:solidFill>
                <a:latin typeface="Arial"/>
                <a:cs typeface="Arial"/>
              </a:rPr>
              <a:t>includes </a:t>
            </a:r>
            <a:r>
              <a:rPr sz="2400" spc="-3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00" spc="-45" dirty="0">
                <a:solidFill>
                  <a:srgbClr val="303030"/>
                </a:solidFill>
                <a:latin typeface="Arial"/>
                <a:cs typeface="Arial"/>
              </a:rPr>
              <a:t>entire  </a:t>
            </a:r>
            <a:r>
              <a:rPr sz="2400" spc="-55" dirty="0">
                <a:solidFill>
                  <a:srgbClr val="303030"/>
                </a:solidFill>
                <a:latin typeface="Arial"/>
                <a:cs typeface="Arial"/>
              </a:rPr>
              <a:t>infrastructure, </a:t>
            </a:r>
            <a:r>
              <a:rPr sz="2400" spc="-95" dirty="0">
                <a:solidFill>
                  <a:srgbClr val="303030"/>
                </a:solidFill>
                <a:latin typeface="Arial"/>
                <a:cs typeface="Arial"/>
              </a:rPr>
              <a:t>organization, </a:t>
            </a:r>
            <a:r>
              <a:rPr sz="2400" spc="-12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spc="-100" dirty="0">
                <a:solidFill>
                  <a:srgbClr val="303030"/>
                </a:solidFill>
                <a:latin typeface="Arial"/>
                <a:cs typeface="Arial"/>
              </a:rPr>
              <a:t>components </a:t>
            </a:r>
            <a:r>
              <a:rPr sz="2400" spc="-15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collect, </a:t>
            </a:r>
            <a:r>
              <a:rPr sz="2400" spc="-135" dirty="0">
                <a:solidFill>
                  <a:srgbClr val="303030"/>
                </a:solidFill>
                <a:latin typeface="Arial"/>
                <a:cs typeface="Arial"/>
              </a:rPr>
              <a:t>process, 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store, </a:t>
            </a:r>
            <a:r>
              <a:rPr sz="2400" spc="-55" dirty="0">
                <a:solidFill>
                  <a:srgbClr val="303030"/>
                </a:solidFill>
                <a:latin typeface="Arial"/>
                <a:cs typeface="Arial"/>
              </a:rPr>
              <a:t>transmit,  </a:t>
            </a:r>
            <a:r>
              <a:rPr sz="2400" spc="-135" dirty="0">
                <a:solidFill>
                  <a:srgbClr val="303030"/>
                </a:solidFill>
                <a:latin typeface="Arial"/>
                <a:cs typeface="Arial"/>
              </a:rPr>
              <a:t>display, </a:t>
            </a:r>
            <a:r>
              <a:rPr sz="2400" spc="-12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spc="-110" dirty="0">
                <a:solidFill>
                  <a:srgbClr val="303030"/>
                </a:solidFill>
                <a:latin typeface="Arial"/>
                <a:cs typeface="Arial"/>
              </a:rPr>
              <a:t>disseminate </a:t>
            </a:r>
            <a:r>
              <a:rPr sz="2400" spc="-45" dirty="0">
                <a:solidFill>
                  <a:srgbClr val="303030"/>
                </a:solidFill>
                <a:latin typeface="Arial"/>
                <a:cs typeface="Arial"/>
              </a:rPr>
              <a:t>information;</a:t>
            </a:r>
            <a:endParaRPr sz="2400">
              <a:latin typeface="Arial"/>
              <a:cs typeface="Arial"/>
            </a:endParaRPr>
          </a:p>
          <a:p>
            <a:pPr marL="355600" marR="31750" indent="-318135" algn="just">
              <a:lnSpc>
                <a:spcPct val="101200"/>
              </a:lnSpc>
              <a:spcBef>
                <a:spcPts val="655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56235" algn="l"/>
              </a:tabLst>
            </a:pPr>
            <a:r>
              <a:rPr sz="2400" spc="-114" dirty="0">
                <a:solidFill>
                  <a:srgbClr val="303030"/>
                </a:solidFill>
                <a:latin typeface="Arial"/>
                <a:cs typeface="Arial"/>
              </a:rPr>
              <a:t>Army </a:t>
            </a:r>
            <a:r>
              <a:rPr sz="2400" spc="-35" dirty="0">
                <a:solidFill>
                  <a:srgbClr val="303030"/>
                </a:solidFill>
                <a:latin typeface="Arial"/>
                <a:cs typeface="Arial"/>
              </a:rPr>
              <a:t>definition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-350" dirty="0">
                <a:solidFill>
                  <a:srgbClr val="303030"/>
                </a:solidFill>
                <a:latin typeface="Arial"/>
                <a:cs typeface="Arial"/>
              </a:rPr>
              <a:t>INFOSYS </a:t>
            </a:r>
            <a:r>
              <a:rPr sz="2400" spc="-100" dirty="0">
                <a:solidFill>
                  <a:srgbClr val="303030"/>
                </a:solidFill>
                <a:latin typeface="Arial"/>
                <a:cs typeface="Arial"/>
              </a:rPr>
              <a:t>includes </a:t>
            </a:r>
            <a:r>
              <a:rPr sz="2400" spc="-95" dirty="0">
                <a:solidFill>
                  <a:srgbClr val="303030"/>
                </a:solidFill>
                <a:latin typeface="Arial"/>
                <a:cs typeface="Arial"/>
              </a:rPr>
              <a:t>personnel, </a:t>
            </a:r>
            <a:r>
              <a:rPr sz="2400" spc="-125" dirty="0">
                <a:solidFill>
                  <a:srgbClr val="303030"/>
                </a:solidFill>
                <a:latin typeface="Arial"/>
                <a:cs typeface="Arial"/>
              </a:rPr>
              <a:t>machines, </a:t>
            </a:r>
            <a:r>
              <a:rPr sz="2400" spc="-105" dirty="0">
                <a:solidFill>
                  <a:srgbClr val="303030"/>
                </a:solidFill>
                <a:latin typeface="Arial"/>
                <a:cs typeface="Arial"/>
              </a:rPr>
              <a:t>manual </a:t>
            </a:r>
            <a:r>
              <a:rPr sz="2400" spc="-20" dirty="0">
                <a:solidFill>
                  <a:srgbClr val="303030"/>
                </a:solidFill>
                <a:latin typeface="Arial"/>
                <a:cs typeface="Arial"/>
              </a:rPr>
              <a:t>or 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automated  </a:t>
            </a:r>
            <a:r>
              <a:rPr sz="2400" spc="-105" dirty="0">
                <a:solidFill>
                  <a:srgbClr val="303030"/>
                </a:solidFill>
                <a:latin typeface="Arial"/>
                <a:cs typeface="Arial"/>
              </a:rPr>
              <a:t>procedures, </a:t>
            </a:r>
            <a:r>
              <a:rPr sz="2400" spc="-114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spc="-170" dirty="0">
                <a:solidFill>
                  <a:srgbClr val="303030"/>
                </a:solidFill>
                <a:latin typeface="Arial"/>
                <a:cs typeface="Arial"/>
              </a:rPr>
              <a:t>systems </a:t>
            </a:r>
            <a:r>
              <a:rPr sz="2400" spc="-15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400" spc="-65" dirty="0">
                <a:solidFill>
                  <a:srgbClr val="303030"/>
                </a:solidFill>
                <a:latin typeface="Arial"/>
                <a:cs typeface="Arial"/>
              </a:rPr>
              <a:t>allow collection, </a:t>
            </a:r>
            <a:r>
              <a:rPr sz="2400" spc="-125" dirty="0">
                <a:solidFill>
                  <a:srgbClr val="303030"/>
                </a:solidFill>
                <a:latin typeface="Arial"/>
                <a:cs typeface="Arial"/>
              </a:rPr>
              <a:t>processing, </a:t>
            </a:r>
            <a:r>
              <a:rPr sz="2400" spc="-90" dirty="0">
                <a:solidFill>
                  <a:srgbClr val="303030"/>
                </a:solidFill>
                <a:latin typeface="Arial"/>
                <a:cs typeface="Arial"/>
              </a:rPr>
              <a:t>dissemination, </a:t>
            </a:r>
            <a:r>
              <a:rPr sz="2400" spc="-120" dirty="0">
                <a:solidFill>
                  <a:srgbClr val="303030"/>
                </a:solidFill>
                <a:latin typeface="Arial"/>
                <a:cs typeface="Arial"/>
              </a:rPr>
              <a:t>and  </a:t>
            </a:r>
            <a:r>
              <a:rPr sz="2400" spc="-114" dirty="0">
                <a:solidFill>
                  <a:srgbClr val="303030"/>
                </a:solidFill>
                <a:latin typeface="Arial"/>
                <a:cs typeface="Arial"/>
              </a:rPr>
              <a:t>display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2400" spc="-1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303030"/>
                </a:solidFill>
                <a:latin typeface="Arial"/>
                <a:cs typeface="Arial"/>
              </a:rPr>
              <a:t>information;</a:t>
            </a:r>
            <a:endParaRPr sz="2400">
              <a:latin typeface="Arial"/>
              <a:cs typeface="Arial"/>
            </a:endParaRPr>
          </a:p>
          <a:p>
            <a:pPr marL="355600" marR="33655" indent="-318135" algn="just">
              <a:lnSpc>
                <a:spcPct val="101400"/>
              </a:lnSpc>
              <a:spcBef>
                <a:spcPts val="64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56235" algn="l"/>
              </a:tabLst>
            </a:pPr>
            <a:r>
              <a:rPr sz="2400" spc="-350" dirty="0">
                <a:solidFill>
                  <a:srgbClr val="303030"/>
                </a:solidFill>
                <a:latin typeface="Arial"/>
                <a:cs typeface="Arial"/>
              </a:rPr>
              <a:t>INFOSYS </a:t>
            </a:r>
            <a:r>
              <a:rPr sz="2400" spc="-140" dirty="0">
                <a:solidFill>
                  <a:srgbClr val="303030"/>
                </a:solidFill>
                <a:latin typeface="Arial"/>
                <a:cs typeface="Arial"/>
              </a:rPr>
              <a:t>does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not </a:t>
            </a:r>
            <a:r>
              <a:rPr sz="2400" spc="-114" dirty="0">
                <a:solidFill>
                  <a:srgbClr val="303030"/>
                </a:solidFill>
                <a:latin typeface="Arial"/>
                <a:cs typeface="Arial"/>
              </a:rPr>
              <a:t>consist 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only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automated </a:t>
            </a:r>
            <a:r>
              <a:rPr sz="2400" spc="-20" dirty="0">
                <a:solidFill>
                  <a:srgbClr val="303030"/>
                </a:solidFill>
                <a:latin typeface="Arial"/>
                <a:cs typeface="Arial"/>
              </a:rPr>
              <a:t>or 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electronic </a:t>
            </a:r>
            <a:r>
              <a:rPr sz="2400" spc="-155" dirty="0">
                <a:solidFill>
                  <a:srgbClr val="303030"/>
                </a:solidFill>
                <a:latin typeface="Arial"/>
                <a:cs typeface="Arial"/>
              </a:rPr>
              <a:t>systems,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but </a:t>
            </a:r>
            <a:r>
              <a:rPr sz="2400" spc="-155" dirty="0">
                <a:solidFill>
                  <a:srgbClr val="303030"/>
                </a:solidFill>
                <a:latin typeface="Arial"/>
                <a:cs typeface="Arial"/>
              </a:rPr>
              <a:t>can </a:t>
            </a:r>
            <a:r>
              <a:rPr sz="2400" spc="-110" dirty="0">
                <a:solidFill>
                  <a:srgbClr val="303030"/>
                </a:solidFill>
                <a:latin typeface="Arial"/>
                <a:cs typeface="Arial"/>
              </a:rPr>
              <a:t>be </a:t>
            </a:r>
            <a:r>
              <a:rPr sz="2400" spc="-140" dirty="0">
                <a:solidFill>
                  <a:srgbClr val="303030"/>
                </a:solidFill>
                <a:latin typeface="Arial"/>
                <a:cs typeface="Arial"/>
              </a:rPr>
              <a:t>also  </a:t>
            </a:r>
            <a:r>
              <a:rPr sz="2400" spc="-105" dirty="0">
                <a:solidFill>
                  <a:srgbClr val="303030"/>
                </a:solidFill>
                <a:latin typeface="Arial"/>
                <a:cs typeface="Arial"/>
              </a:rPr>
              <a:t>manual </a:t>
            </a:r>
            <a:r>
              <a:rPr sz="2400" spc="-12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400" spc="-1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303030"/>
                </a:solidFill>
                <a:latin typeface="Arial"/>
                <a:cs typeface="Arial"/>
              </a:rPr>
              <a:t>"low-tech;</a:t>
            </a:r>
            <a:endParaRPr sz="2400">
              <a:latin typeface="Arial"/>
              <a:cs typeface="Arial"/>
            </a:endParaRPr>
          </a:p>
          <a:p>
            <a:pPr marL="355600" marR="33020" indent="-318135" algn="just">
              <a:lnSpc>
                <a:spcPct val="101400"/>
              </a:lnSpc>
              <a:spcBef>
                <a:spcPts val="64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56235" algn="l"/>
              </a:tabLst>
            </a:pPr>
            <a:r>
              <a:rPr sz="2400" spc="-17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00" spc="-100" dirty="0">
                <a:solidFill>
                  <a:srgbClr val="303030"/>
                </a:solidFill>
                <a:latin typeface="Arial"/>
                <a:cs typeface="Arial"/>
              </a:rPr>
              <a:t>commander </a:t>
            </a:r>
            <a:r>
              <a:rPr sz="2400" spc="-3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400" spc="-145" dirty="0">
                <a:solidFill>
                  <a:srgbClr val="303030"/>
                </a:solidFill>
                <a:latin typeface="Arial"/>
                <a:cs typeface="Arial"/>
              </a:rPr>
              <a:t>peace </a:t>
            </a:r>
            <a:r>
              <a:rPr sz="2400" spc="-85" dirty="0">
                <a:solidFill>
                  <a:srgbClr val="303030"/>
                </a:solidFill>
                <a:latin typeface="Arial"/>
                <a:cs typeface="Arial"/>
              </a:rPr>
              <a:t>operations </a:t>
            </a:r>
            <a:r>
              <a:rPr sz="2400" spc="-100" dirty="0">
                <a:solidFill>
                  <a:srgbClr val="303030"/>
                </a:solidFill>
                <a:latin typeface="Arial"/>
                <a:cs typeface="Arial"/>
              </a:rPr>
              <a:t>should consider </a:t>
            </a:r>
            <a:r>
              <a:rPr sz="2400" spc="-114" dirty="0">
                <a:solidFill>
                  <a:srgbClr val="303030"/>
                </a:solidFill>
                <a:latin typeface="Arial"/>
                <a:cs typeface="Arial"/>
              </a:rPr>
              <a:t>his </a:t>
            </a:r>
            <a:r>
              <a:rPr sz="2400" spc="-50" dirty="0">
                <a:solidFill>
                  <a:srgbClr val="303030"/>
                </a:solidFill>
                <a:latin typeface="Arial"/>
                <a:cs typeface="Arial"/>
              </a:rPr>
              <a:t>entire 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staff </a:t>
            </a:r>
            <a:r>
              <a:rPr sz="2400" spc="-229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2400" spc="-30" dirty="0">
                <a:solidFill>
                  <a:srgbClr val="303030"/>
                </a:solidFill>
                <a:latin typeface="Arial"/>
                <a:cs typeface="Arial"/>
              </a:rPr>
              <a:t>part </a:t>
            </a: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-114" dirty="0">
                <a:solidFill>
                  <a:srgbClr val="303030"/>
                </a:solidFill>
                <a:latin typeface="Arial"/>
                <a:cs typeface="Arial"/>
              </a:rPr>
              <a:t>his  </a:t>
            </a:r>
            <a:r>
              <a:rPr sz="2400" spc="-350" dirty="0">
                <a:solidFill>
                  <a:srgbClr val="303030"/>
                </a:solidFill>
                <a:latin typeface="Arial"/>
                <a:cs typeface="Arial"/>
              </a:rPr>
              <a:t>INFOSYS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5" dirty="0">
                <a:solidFill>
                  <a:srgbClr val="CE1E27"/>
                </a:solidFill>
                <a:latin typeface="Carlito"/>
                <a:cs typeface="Carlito"/>
              </a:rPr>
              <a:t>EU </a:t>
            </a:r>
            <a:r>
              <a:rPr sz="5500" b="0" dirty="0">
                <a:solidFill>
                  <a:srgbClr val="CE1E27"/>
                </a:solidFill>
                <a:latin typeface="Carlito"/>
                <a:cs typeface="Carlito"/>
              </a:rPr>
              <a:t>-</a:t>
            </a:r>
            <a:r>
              <a:rPr sz="5500" b="0" spc="-25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5500" b="0" spc="-10" dirty="0">
                <a:solidFill>
                  <a:srgbClr val="CE1E27"/>
                </a:solidFill>
                <a:latin typeface="Carlito"/>
                <a:cs typeface="Carlito"/>
              </a:rPr>
              <a:t>ENISA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8213"/>
            <a:ext cx="2373630" cy="340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b="1" spc="5" dirty="0">
                <a:solidFill>
                  <a:srgbClr val="303030"/>
                </a:solidFill>
                <a:latin typeface="Arial"/>
                <a:cs typeface="Arial"/>
              </a:rPr>
              <a:t>The main</a:t>
            </a:r>
            <a:r>
              <a:rPr sz="2050" b="1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303030"/>
                </a:solidFill>
                <a:latin typeface="Arial"/>
                <a:cs typeface="Arial"/>
              </a:rPr>
              <a:t>activities</a:t>
            </a:r>
            <a:endParaRPr sz="20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2299944"/>
            <a:ext cx="1974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741" y="3440417"/>
            <a:ext cx="1974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41" y="4580902"/>
            <a:ext cx="1974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741" y="5372176"/>
            <a:ext cx="19748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20674" rIns="0" bIns="0" rtlCol="0">
            <a:spAutoFit/>
          </a:bodyPr>
          <a:lstStyle/>
          <a:p>
            <a:pPr marL="478790" marR="10160">
              <a:lnSpc>
                <a:spcPct val="99700"/>
              </a:lnSpc>
              <a:spcBef>
                <a:spcPts val="95"/>
              </a:spcBef>
            </a:pPr>
            <a:r>
              <a:rPr sz="2300" spc="-10" dirty="0"/>
              <a:t>The draft “EU Cybersecurity Act”, proposed in 2018, intends </a:t>
            </a:r>
            <a:r>
              <a:rPr sz="2300" spc="-5" dirty="0"/>
              <a:t>to </a:t>
            </a:r>
            <a:r>
              <a:rPr sz="2300" spc="-10" dirty="0"/>
              <a:t>establish a  European cybersecurity certification framework for ICT products, services and  processes</a:t>
            </a:r>
            <a:endParaRPr sz="2300" dirty="0"/>
          </a:p>
          <a:p>
            <a:pPr marL="478790" marR="5080">
              <a:lnSpc>
                <a:spcPts val="2750"/>
              </a:lnSpc>
              <a:spcBef>
                <a:spcPts val="819"/>
              </a:spcBef>
            </a:pPr>
            <a:r>
              <a:rPr sz="2300" spc="-10" dirty="0"/>
              <a:t>The Cybersecurity Act creates a </a:t>
            </a:r>
            <a:r>
              <a:rPr sz="2300" b="1" spc="-10" dirty="0">
                <a:latin typeface="Arial"/>
                <a:cs typeface="Arial"/>
              </a:rPr>
              <a:t>framework for European Cybersecurity  Certificates </a:t>
            </a:r>
            <a:r>
              <a:rPr sz="2300" spc="-10" dirty="0"/>
              <a:t>for products, processes and services that will be valid throughout  the EU.</a:t>
            </a:r>
            <a:endParaRPr sz="2300" dirty="0">
              <a:latin typeface="Arial"/>
              <a:cs typeface="Arial"/>
            </a:endParaRPr>
          </a:p>
          <a:p>
            <a:pPr marL="478790" marR="280035" indent="81280">
              <a:lnSpc>
                <a:spcPts val="2750"/>
              </a:lnSpc>
              <a:spcBef>
                <a:spcPts val="730"/>
              </a:spcBef>
            </a:pPr>
            <a:r>
              <a:rPr sz="2300" spc="-10" dirty="0"/>
              <a:t>A cybersecurity certification framework incorporates security features in the  early stages of their technical design and development (security by</a:t>
            </a:r>
            <a:r>
              <a:rPr sz="2300" spc="100" dirty="0"/>
              <a:t> </a:t>
            </a:r>
            <a:r>
              <a:rPr sz="2300" spc="-10" dirty="0"/>
              <a:t>design).</a:t>
            </a:r>
            <a:endParaRPr sz="2300" dirty="0"/>
          </a:p>
          <a:p>
            <a:pPr marL="478790" marR="55880">
              <a:lnSpc>
                <a:spcPts val="2740"/>
              </a:lnSpc>
              <a:spcBef>
                <a:spcPts val="745"/>
              </a:spcBef>
            </a:pPr>
            <a:r>
              <a:rPr sz="2300" spc="-5" dirty="0"/>
              <a:t>It </a:t>
            </a:r>
            <a:r>
              <a:rPr sz="2300" spc="-10" dirty="0"/>
              <a:t>enables their users </a:t>
            </a:r>
            <a:r>
              <a:rPr sz="2300" spc="-5" dirty="0"/>
              <a:t>to </a:t>
            </a:r>
            <a:r>
              <a:rPr sz="2300" spc="-10" dirty="0"/>
              <a:t>ascertain the level of security assurance and ensures  that </a:t>
            </a:r>
            <a:r>
              <a:rPr sz="2050" spc="5" dirty="0"/>
              <a:t>these </a:t>
            </a:r>
            <a:r>
              <a:rPr sz="2050" spc="-15" dirty="0"/>
              <a:t>security </a:t>
            </a:r>
            <a:r>
              <a:rPr sz="2050" spc="5" dirty="0"/>
              <a:t>features are independently</a:t>
            </a:r>
            <a:r>
              <a:rPr sz="2050" spc="-110" dirty="0"/>
              <a:t> </a:t>
            </a:r>
            <a:r>
              <a:rPr sz="2050" dirty="0"/>
              <a:t>verified.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5" dirty="0">
                <a:solidFill>
                  <a:srgbClr val="CE1E27"/>
                </a:solidFill>
                <a:latin typeface="Carlito"/>
                <a:cs typeface="Carlito"/>
              </a:rPr>
              <a:t>EU </a:t>
            </a:r>
            <a:r>
              <a:rPr sz="5500" b="0" dirty="0">
                <a:solidFill>
                  <a:srgbClr val="CE1E27"/>
                </a:solidFill>
                <a:latin typeface="Carlito"/>
                <a:cs typeface="Carlito"/>
              </a:rPr>
              <a:t>-</a:t>
            </a:r>
            <a:r>
              <a:rPr sz="5500" b="0" spc="-25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5500" b="0" spc="-10" dirty="0">
                <a:solidFill>
                  <a:srgbClr val="CE1E27"/>
                </a:solidFill>
                <a:latin typeface="Carlito"/>
                <a:cs typeface="Carlito"/>
              </a:rPr>
              <a:t>ENISA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0541" y="1859305"/>
            <a:ext cx="29368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Its activities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include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80541" y="2384894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0541" y="2877743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0541" y="3736340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0541" y="4229175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0541" y="4722024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0541" y="5214505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0541" y="5707341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37741" y="2224846"/>
            <a:ext cx="9552940" cy="384111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400" spc="-10" dirty="0">
                <a:latin typeface="Arial"/>
                <a:cs typeface="Arial"/>
              </a:rPr>
              <a:t>the pan-European </a:t>
            </a:r>
            <a:r>
              <a:rPr sz="2400" spc="-5" dirty="0">
                <a:latin typeface="Arial"/>
                <a:cs typeface="Arial"/>
              </a:rPr>
              <a:t>Cyber </a:t>
            </a:r>
            <a:r>
              <a:rPr sz="2400" spc="-10" dirty="0">
                <a:latin typeface="Arial"/>
                <a:cs typeface="Arial"/>
              </a:rPr>
              <a:t>Security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Exercises,</a:t>
            </a:r>
            <a:endParaRPr sz="2400">
              <a:latin typeface="Arial"/>
              <a:cs typeface="Arial"/>
            </a:endParaRPr>
          </a:p>
          <a:p>
            <a:pPr marL="12700" marR="1033144">
              <a:lnSpc>
                <a:spcPct val="100000"/>
              </a:lnSpc>
              <a:spcBef>
                <a:spcPts val="1000"/>
              </a:spcBef>
            </a:pPr>
            <a:r>
              <a:rPr sz="2400" spc="-10" dirty="0">
                <a:latin typeface="Arial"/>
                <a:cs typeface="Arial"/>
              </a:rPr>
              <a:t>the development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National Cyber Security Strategies, </a:t>
            </a:r>
            <a:r>
              <a:rPr sz="2400" spc="-60" dirty="0">
                <a:latin typeface="Arial"/>
                <a:cs typeface="Arial"/>
              </a:rPr>
              <a:t>CSIRTs  </a:t>
            </a:r>
            <a:r>
              <a:rPr sz="2400" spc="-10" dirty="0">
                <a:latin typeface="Arial"/>
                <a:cs typeface="Arial"/>
              </a:rPr>
              <a:t>cooperation and </a:t>
            </a:r>
            <a:r>
              <a:rPr sz="2400" spc="-5" dirty="0">
                <a:latin typeface="Arial"/>
                <a:cs typeface="Arial"/>
              </a:rPr>
              <a:t>capacity </a:t>
            </a:r>
            <a:r>
              <a:rPr sz="2400" spc="-10" dirty="0">
                <a:latin typeface="Arial"/>
                <a:cs typeface="Arial"/>
              </a:rPr>
              <a:t>building,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2700" marR="4921250">
              <a:lnSpc>
                <a:spcPct val="134700"/>
              </a:lnSpc>
            </a:pPr>
            <a:r>
              <a:rPr sz="2400" spc="-10" dirty="0">
                <a:latin typeface="Arial"/>
                <a:cs typeface="Arial"/>
              </a:rPr>
              <a:t>studies </a:t>
            </a:r>
            <a:r>
              <a:rPr sz="2400" spc="-5" dirty="0">
                <a:latin typeface="Arial"/>
                <a:cs typeface="Arial"/>
              </a:rPr>
              <a:t>on secure </a:t>
            </a:r>
            <a:r>
              <a:rPr sz="2400" spc="-10" dirty="0">
                <a:latin typeface="Arial"/>
                <a:cs typeface="Arial"/>
              </a:rPr>
              <a:t>Cloud adoption,  addressing data protection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issues,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346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privacy </a:t>
            </a:r>
            <a:r>
              <a:rPr sz="2400" spc="-10" dirty="0">
                <a:latin typeface="Arial"/>
                <a:cs typeface="Arial"/>
              </a:rPr>
              <a:t>enhancing technologies </a:t>
            </a:r>
            <a:r>
              <a:rPr sz="2400" spc="-5" dirty="0">
                <a:latin typeface="Arial"/>
                <a:cs typeface="Arial"/>
              </a:rPr>
              <a:t>and privacy on </a:t>
            </a:r>
            <a:r>
              <a:rPr sz="2400" spc="-10" dirty="0">
                <a:latin typeface="Arial"/>
                <a:cs typeface="Arial"/>
              </a:rPr>
              <a:t>emerging technologies,  eIDs and </a:t>
            </a:r>
            <a:r>
              <a:rPr sz="2400" spc="-5" dirty="0">
                <a:latin typeface="Arial"/>
                <a:cs typeface="Arial"/>
              </a:rPr>
              <a:t>trust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services,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spc="-10" dirty="0">
                <a:latin typeface="Arial"/>
                <a:cs typeface="Arial"/>
              </a:rPr>
              <a:t>identifying the </a:t>
            </a:r>
            <a:r>
              <a:rPr sz="2400" spc="-5" dirty="0">
                <a:latin typeface="Arial"/>
                <a:cs typeface="Arial"/>
              </a:rPr>
              <a:t>cyber </a:t>
            </a:r>
            <a:r>
              <a:rPr sz="2400" spc="-10" dirty="0">
                <a:latin typeface="Arial"/>
                <a:cs typeface="Arial"/>
              </a:rPr>
              <a:t>threat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landscape.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7" y="0"/>
                </a:moveTo>
                <a:lnTo>
                  <a:pt x="0" y="0"/>
                </a:lnTo>
                <a:lnTo>
                  <a:pt x="0" y="3495598"/>
                </a:lnTo>
                <a:lnTo>
                  <a:pt x="0" y="4080954"/>
                </a:lnTo>
                <a:lnTo>
                  <a:pt x="10751757" y="4080954"/>
                </a:lnTo>
                <a:lnTo>
                  <a:pt x="10751757" y="3495598"/>
                </a:lnTo>
                <a:lnTo>
                  <a:pt x="10751757" y="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9759" y="449643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2501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70"/>
              </a:spcBef>
            </a:pPr>
            <a:r>
              <a:rPr sz="4800" b="0" spc="-10" dirty="0">
                <a:solidFill>
                  <a:srgbClr val="CE1E27"/>
                </a:solidFill>
                <a:latin typeface="Carlito"/>
                <a:cs typeface="Carlito"/>
              </a:rPr>
              <a:t>ENISA</a:t>
            </a:r>
            <a:endParaRPr sz="4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001" y="1825561"/>
            <a:ext cx="10751820" cy="408114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355"/>
              </a:spcBef>
            </a:pPr>
            <a:r>
              <a:rPr sz="2800" spc="-90" dirty="0">
                <a:solidFill>
                  <a:srgbClr val="303030"/>
                </a:solidFill>
                <a:latin typeface="Arial"/>
                <a:cs typeface="Arial"/>
              </a:rPr>
              <a:t>Inspiration </a:t>
            </a:r>
            <a:r>
              <a:rPr sz="2800" spc="-30" dirty="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sz="2800" spc="-19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303030"/>
                </a:solidFill>
                <a:latin typeface="Arial"/>
                <a:cs typeface="Arial"/>
              </a:rPr>
              <a:t>you: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 marL="273050" marR="774065">
              <a:lnSpc>
                <a:spcPct val="100000"/>
              </a:lnSpc>
              <a:spcBef>
                <a:spcPts val="2130"/>
              </a:spcBef>
            </a:pPr>
            <a:r>
              <a:rPr sz="2800" b="1" spc="-20" dirty="0">
                <a:solidFill>
                  <a:srgbClr val="BF0000"/>
                </a:solidFill>
                <a:latin typeface="Arial"/>
                <a:cs typeface="Arial"/>
              </a:rPr>
              <a:t>Visit </a:t>
            </a: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ENISA web site to get to know </a:t>
            </a:r>
            <a:r>
              <a:rPr sz="2800" b="1" spc="-5" dirty="0">
                <a:solidFill>
                  <a:srgbClr val="BF0000"/>
                </a:solidFill>
                <a:latin typeface="Arial"/>
                <a:cs typeface="Arial"/>
              </a:rPr>
              <a:t>EU </a:t>
            </a: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cyber </a:t>
            </a:r>
            <a:r>
              <a:rPr sz="2800" b="1" spc="-15" dirty="0">
                <a:solidFill>
                  <a:srgbClr val="BF0000"/>
                </a:solidFill>
                <a:latin typeface="Arial"/>
                <a:cs typeface="Arial"/>
              </a:rPr>
              <a:t>strategies</a:t>
            </a:r>
            <a:r>
              <a:rPr sz="2800" b="1" spc="-2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in  greater</a:t>
            </a:r>
            <a:r>
              <a:rPr sz="280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detail.</a:t>
            </a:r>
            <a:endParaRPr sz="2800">
              <a:latin typeface="Arial"/>
              <a:cs typeface="Arial"/>
            </a:endParaRPr>
          </a:p>
          <a:p>
            <a:pPr marL="273050" marR="471805">
              <a:lnSpc>
                <a:spcPct val="100000"/>
              </a:lnSpc>
              <a:spcBef>
                <a:spcPts val="980"/>
              </a:spcBef>
            </a:pPr>
            <a:r>
              <a:rPr sz="2800" b="1" u="heavy" spc="-5" dirty="0">
                <a:solidFill>
                  <a:srgbClr val="48A0F9"/>
                </a:solidFill>
                <a:uFill>
                  <a:solidFill>
                    <a:srgbClr val="48A0F9"/>
                  </a:solidFill>
                </a:uFill>
                <a:latin typeface="Arial"/>
                <a:cs typeface="Arial"/>
                <a:hlinkClick r:id="rId2"/>
              </a:rPr>
              <a:t>https://www.enisa.europa.eu/topics/national-cyber</a:t>
            </a:r>
            <a:r>
              <a:rPr sz="2800" b="1" spc="-540" dirty="0">
                <a:solidFill>
                  <a:srgbClr val="48A0F9"/>
                </a:solidFill>
                <a:latin typeface="Arial"/>
                <a:cs typeface="Arial"/>
                <a:hlinkClick r:id="rId2"/>
              </a:rPr>
              <a:t> </a:t>
            </a:r>
            <a:r>
              <a:rPr sz="2800" b="1" u="heavy" spc="-10" dirty="0">
                <a:solidFill>
                  <a:srgbClr val="8EA9DB"/>
                </a:solidFill>
                <a:uFill>
                  <a:solidFill>
                    <a:srgbClr val="8EA9DB"/>
                  </a:solidFill>
                </a:uFill>
                <a:latin typeface="Arial"/>
                <a:cs typeface="Arial"/>
              </a:rPr>
              <a:t>security- </a:t>
            </a:r>
            <a:r>
              <a:rPr sz="2800" b="1" spc="-10" dirty="0">
                <a:solidFill>
                  <a:srgbClr val="8EA9DB"/>
                </a:solidFill>
                <a:latin typeface="Arial"/>
                <a:cs typeface="Arial"/>
              </a:rPr>
              <a:t> </a:t>
            </a:r>
            <a:r>
              <a:rPr sz="2800" b="1" u="heavy" spc="-15" dirty="0">
                <a:solidFill>
                  <a:srgbClr val="8EA9DB"/>
                </a:solidFill>
                <a:uFill>
                  <a:solidFill>
                    <a:srgbClr val="8EA9DB"/>
                  </a:solidFill>
                </a:uFill>
                <a:latin typeface="Arial"/>
                <a:cs typeface="Arial"/>
              </a:rPr>
              <a:t>strategies/ncss-map/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63075" y="5321160"/>
            <a:ext cx="6010910" cy="1207135"/>
            <a:chOff x="2863075" y="5321160"/>
            <a:chExt cx="6010910" cy="1207135"/>
          </a:xfrm>
        </p:grpSpPr>
        <p:sp>
          <p:nvSpPr>
            <p:cNvPr id="6" name="object 6"/>
            <p:cNvSpPr/>
            <p:nvPr/>
          </p:nvSpPr>
          <p:spPr>
            <a:xfrm>
              <a:off x="7849082" y="6192736"/>
              <a:ext cx="817537" cy="335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63075" y="5321160"/>
              <a:ext cx="6010910" cy="871219"/>
            </a:xfrm>
            <a:custGeom>
              <a:avLst/>
              <a:gdLst/>
              <a:ahLst/>
              <a:cxnLst/>
              <a:rect l="l" t="t" r="r" b="b"/>
              <a:pathLst>
                <a:path w="6010909" h="871220">
                  <a:moveTo>
                    <a:pt x="6010567" y="0"/>
                  </a:moveTo>
                  <a:lnTo>
                    <a:pt x="0" y="0"/>
                  </a:lnTo>
                  <a:lnTo>
                    <a:pt x="0" y="870838"/>
                  </a:lnTo>
                  <a:lnTo>
                    <a:pt x="6010567" y="870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10" dirty="0">
                <a:solidFill>
                  <a:srgbClr val="CE1E27"/>
                </a:solidFill>
                <a:latin typeface="Carlito"/>
                <a:cs typeface="Carlito"/>
              </a:rPr>
              <a:t>NIS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5080">
              <a:lnSpc>
                <a:spcPct val="100000"/>
              </a:lnSpc>
              <a:spcBef>
                <a:spcPts val="100"/>
              </a:spcBef>
            </a:pPr>
            <a:r>
              <a:rPr sz="2350" b="1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2350" b="1" spc="-5" dirty="0">
                <a:solidFill>
                  <a:srgbClr val="000000"/>
                </a:solidFill>
                <a:latin typeface="Arial"/>
                <a:cs typeface="Arial"/>
              </a:rPr>
              <a:t>NIS Directive </a:t>
            </a:r>
            <a:r>
              <a:rPr sz="2350" b="1" dirty="0">
                <a:solidFill>
                  <a:srgbClr val="000000"/>
                </a:solidFill>
                <a:latin typeface="Arial"/>
                <a:cs typeface="Arial"/>
              </a:rPr>
              <a:t>- The </a:t>
            </a:r>
            <a:r>
              <a:rPr sz="2350" b="1" spc="-10" dirty="0">
                <a:solidFill>
                  <a:srgbClr val="000000"/>
                </a:solidFill>
                <a:latin typeface="Arial"/>
                <a:cs typeface="Arial"/>
              </a:rPr>
              <a:t>Directive </a:t>
            </a:r>
            <a:r>
              <a:rPr sz="2350" b="1" dirty="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sz="2350" b="1" spc="-5" dirty="0">
                <a:solidFill>
                  <a:srgbClr val="000000"/>
                </a:solidFill>
                <a:latin typeface="Arial"/>
                <a:cs typeface="Arial"/>
              </a:rPr>
              <a:t>security </a:t>
            </a:r>
            <a:r>
              <a:rPr sz="2350" b="1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2350" b="1" spc="-5" dirty="0">
                <a:solidFill>
                  <a:srgbClr val="000000"/>
                </a:solidFill>
                <a:latin typeface="Arial"/>
                <a:cs typeface="Arial"/>
              </a:rPr>
              <a:t>network and information  systems</a:t>
            </a:r>
            <a:endParaRPr sz="2350">
              <a:latin typeface="Arial"/>
              <a:cs typeface="Arial"/>
            </a:endParaRPr>
          </a:p>
          <a:p>
            <a:pPr marL="189230" marR="815975">
              <a:lnSpc>
                <a:spcPct val="100400"/>
              </a:lnSpc>
              <a:spcBef>
                <a:spcPts val="965"/>
              </a:spcBef>
            </a:pPr>
            <a:r>
              <a:rPr sz="2350" dirty="0">
                <a:solidFill>
                  <a:srgbClr val="000000"/>
                </a:solidFill>
              </a:rPr>
              <a:t>- </a:t>
            </a:r>
            <a:r>
              <a:rPr sz="2350" spc="-10" dirty="0">
                <a:solidFill>
                  <a:srgbClr val="000000"/>
                </a:solidFill>
              </a:rPr>
              <a:t>adopted </a:t>
            </a:r>
            <a:r>
              <a:rPr sz="2350" spc="-5" dirty="0">
                <a:solidFill>
                  <a:srgbClr val="000000"/>
                </a:solidFill>
              </a:rPr>
              <a:t>by the European Parliament on </a:t>
            </a:r>
            <a:r>
              <a:rPr sz="2350" dirty="0">
                <a:solidFill>
                  <a:srgbClr val="000000"/>
                </a:solidFill>
              </a:rPr>
              <a:t>6 </a:t>
            </a:r>
            <a:r>
              <a:rPr sz="2350" spc="-5" dirty="0">
                <a:solidFill>
                  <a:srgbClr val="000000"/>
                </a:solidFill>
              </a:rPr>
              <a:t>July 2016 and the Directive  entered into force </a:t>
            </a:r>
            <a:r>
              <a:rPr sz="2350" dirty="0">
                <a:solidFill>
                  <a:srgbClr val="000000"/>
                </a:solidFill>
              </a:rPr>
              <a:t>in </a:t>
            </a:r>
            <a:r>
              <a:rPr sz="2350" spc="-5" dirty="0">
                <a:solidFill>
                  <a:srgbClr val="000000"/>
                </a:solidFill>
              </a:rPr>
              <a:t>August</a:t>
            </a:r>
            <a:r>
              <a:rPr sz="2350" spc="-150" dirty="0">
                <a:solidFill>
                  <a:srgbClr val="000000"/>
                </a:solidFill>
              </a:rPr>
              <a:t> </a:t>
            </a:r>
            <a:r>
              <a:rPr sz="2350" spc="-10" dirty="0">
                <a:solidFill>
                  <a:srgbClr val="000000"/>
                </a:solidFill>
              </a:rPr>
              <a:t>2016.</a:t>
            </a:r>
            <a:endParaRPr sz="2350"/>
          </a:p>
          <a:p>
            <a:pPr marL="189230" marR="701675">
              <a:lnSpc>
                <a:spcPct val="100000"/>
              </a:lnSpc>
              <a:spcBef>
                <a:spcPts val="980"/>
              </a:spcBef>
            </a:pPr>
            <a:r>
              <a:rPr sz="2350" i="1" spc="-5" dirty="0">
                <a:solidFill>
                  <a:srgbClr val="000000"/>
                </a:solidFill>
                <a:latin typeface="Arial"/>
                <a:cs typeface="Arial"/>
              </a:rPr>
              <a:t>The Member States had 21 </a:t>
            </a:r>
            <a:r>
              <a:rPr sz="2350" i="1" spc="-10" dirty="0">
                <a:solidFill>
                  <a:srgbClr val="000000"/>
                </a:solidFill>
                <a:latin typeface="Arial"/>
                <a:cs typeface="Arial"/>
              </a:rPr>
              <a:t>months </a:t>
            </a:r>
            <a:r>
              <a:rPr sz="2350" i="1" spc="-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2350" i="1" spc="-10" dirty="0">
                <a:solidFill>
                  <a:srgbClr val="000000"/>
                </a:solidFill>
                <a:latin typeface="Arial"/>
                <a:cs typeface="Arial"/>
              </a:rPr>
              <a:t>transpose </a:t>
            </a:r>
            <a:r>
              <a:rPr sz="2350" i="1" spc="-5" dirty="0">
                <a:solidFill>
                  <a:srgbClr val="000000"/>
                </a:solidFill>
                <a:latin typeface="Arial"/>
                <a:cs typeface="Arial"/>
              </a:rPr>
              <a:t>the Directive into their  national </a:t>
            </a:r>
            <a:r>
              <a:rPr sz="2350" i="1" dirty="0">
                <a:solidFill>
                  <a:srgbClr val="000000"/>
                </a:solidFill>
                <a:latin typeface="Arial"/>
                <a:cs typeface="Arial"/>
              </a:rPr>
              <a:t>laws </a:t>
            </a:r>
            <a:r>
              <a:rPr sz="2350" i="1" spc="-5" dirty="0">
                <a:solidFill>
                  <a:srgbClr val="000000"/>
                </a:solidFill>
                <a:latin typeface="Arial"/>
                <a:cs typeface="Arial"/>
              </a:rPr>
              <a:t>and another </a:t>
            </a:r>
            <a:r>
              <a:rPr sz="2350" i="1" dirty="0">
                <a:solidFill>
                  <a:srgbClr val="000000"/>
                </a:solidFill>
                <a:latin typeface="Arial"/>
                <a:cs typeface="Arial"/>
              </a:rPr>
              <a:t>6 </a:t>
            </a:r>
            <a:r>
              <a:rPr sz="2350" i="1" spc="-5" dirty="0">
                <a:solidFill>
                  <a:srgbClr val="000000"/>
                </a:solidFill>
                <a:latin typeface="Arial"/>
                <a:cs typeface="Arial"/>
              </a:rPr>
              <a:t>months </a:t>
            </a:r>
            <a:r>
              <a:rPr sz="2350" i="1" spc="-1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2350" i="1" spc="-5" dirty="0">
                <a:solidFill>
                  <a:srgbClr val="000000"/>
                </a:solidFill>
                <a:latin typeface="Arial"/>
                <a:cs typeface="Arial"/>
              </a:rPr>
              <a:t>identify the operators of essential  services.</a:t>
            </a:r>
            <a:endParaRPr sz="2350">
              <a:latin typeface="Arial"/>
              <a:cs typeface="Arial"/>
            </a:endParaRPr>
          </a:p>
          <a:p>
            <a:pPr marL="189230" marR="38735">
              <a:lnSpc>
                <a:spcPct val="100000"/>
              </a:lnSpc>
              <a:spcBef>
                <a:spcPts val="980"/>
              </a:spcBef>
            </a:pPr>
            <a:r>
              <a:rPr sz="2350" spc="-5" dirty="0">
                <a:solidFill>
                  <a:srgbClr val="000000"/>
                </a:solidFill>
              </a:rPr>
              <a:t>In 2013 the Commission put forward </a:t>
            </a:r>
            <a:r>
              <a:rPr sz="2350" dirty="0">
                <a:solidFill>
                  <a:srgbClr val="000000"/>
                </a:solidFill>
              </a:rPr>
              <a:t>a </a:t>
            </a:r>
            <a:r>
              <a:rPr sz="2350" spc="-5" dirty="0">
                <a:solidFill>
                  <a:srgbClr val="000000"/>
                </a:solidFill>
              </a:rPr>
              <a:t>proposal for </a:t>
            </a:r>
            <a:r>
              <a:rPr sz="2350" dirty="0">
                <a:solidFill>
                  <a:srgbClr val="000000"/>
                </a:solidFill>
              </a:rPr>
              <a:t>a </a:t>
            </a:r>
            <a:r>
              <a:rPr sz="2350" spc="-5" dirty="0">
                <a:solidFill>
                  <a:srgbClr val="000000"/>
                </a:solidFill>
              </a:rPr>
              <a:t>Directive concerning  measures to ensure </a:t>
            </a:r>
            <a:r>
              <a:rPr sz="2350" dirty="0">
                <a:solidFill>
                  <a:srgbClr val="000000"/>
                </a:solidFill>
              </a:rPr>
              <a:t>a </a:t>
            </a:r>
            <a:r>
              <a:rPr sz="2350" spc="-5" dirty="0">
                <a:solidFill>
                  <a:srgbClr val="000000"/>
                </a:solidFill>
              </a:rPr>
              <a:t>high common level of network and information security  across </a:t>
            </a:r>
            <a:r>
              <a:rPr sz="2350" spc="-10" dirty="0">
                <a:solidFill>
                  <a:srgbClr val="000000"/>
                </a:solidFill>
              </a:rPr>
              <a:t>the</a:t>
            </a:r>
            <a:r>
              <a:rPr sz="2350" spc="-5" dirty="0">
                <a:solidFill>
                  <a:srgbClr val="000000"/>
                </a:solidFill>
              </a:rPr>
              <a:t> Union.</a:t>
            </a:r>
            <a:endParaRPr sz="235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10" dirty="0">
                <a:solidFill>
                  <a:srgbClr val="CE1E27"/>
                </a:solidFill>
                <a:latin typeface="Carlito"/>
                <a:cs typeface="Carlito"/>
              </a:rPr>
              <a:t>NIS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1466" y="1857857"/>
            <a:ext cx="9975215" cy="6851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5"/>
              </a:spcBef>
            </a:pPr>
            <a:r>
              <a:rPr sz="2150" b="1" dirty="0">
                <a:latin typeface="Arial"/>
                <a:cs typeface="Arial"/>
              </a:rPr>
              <a:t>The NIS Directive provides legal measures to boost </a:t>
            </a:r>
            <a:r>
              <a:rPr sz="2150" b="1" spc="5" dirty="0">
                <a:latin typeface="Arial"/>
                <a:cs typeface="Arial"/>
              </a:rPr>
              <a:t>the </a:t>
            </a:r>
            <a:r>
              <a:rPr sz="2150" b="1" dirty="0">
                <a:latin typeface="Arial"/>
                <a:cs typeface="Arial"/>
              </a:rPr>
              <a:t>overall level of cyber  security in </a:t>
            </a:r>
            <a:r>
              <a:rPr sz="2150" b="1" spc="5" dirty="0">
                <a:latin typeface="Arial"/>
                <a:cs typeface="Arial"/>
              </a:rPr>
              <a:t>the </a:t>
            </a:r>
            <a:r>
              <a:rPr sz="2150" b="1" dirty="0">
                <a:latin typeface="Arial"/>
                <a:cs typeface="Arial"/>
              </a:rPr>
              <a:t>EU by</a:t>
            </a:r>
            <a:r>
              <a:rPr sz="2150" b="1" spc="-25" dirty="0">
                <a:latin typeface="Arial"/>
                <a:cs typeface="Arial"/>
              </a:rPr>
              <a:t> </a:t>
            </a:r>
            <a:r>
              <a:rPr sz="2150" b="1" dirty="0">
                <a:latin typeface="Arial"/>
                <a:cs typeface="Arial"/>
              </a:rPr>
              <a:t>ensuring: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61466" y="2660662"/>
            <a:ext cx="18796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466" y="3761892"/>
            <a:ext cx="18796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1466" y="4862779"/>
            <a:ext cx="18796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2946" y="2630055"/>
            <a:ext cx="9784080" cy="321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4775">
              <a:lnSpc>
                <a:spcPct val="100600"/>
              </a:lnSpc>
              <a:spcBef>
                <a:spcPts val="95"/>
              </a:spcBef>
            </a:pPr>
            <a:r>
              <a:rPr sz="2150" dirty="0">
                <a:latin typeface="Arial"/>
                <a:cs typeface="Arial"/>
              </a:rPr>
              <a:t>The </a:t>
            </a:r>
            <a:r>
              <a:rPr sz="2150" spc="5" dirty="0">
                <a:latin typeface="Arial"/>
                <a:cs typeface="Arial"/>
              </a:rPr>
              <a:t>Member </a:t>
            </a:r>
            <a:r>
              <a:rPr sz="2150" dirty="0">
                <a:latin typeface="Arial"/>
                <a:cs typeface="Arial"/>
              </a:rPr>
              <a:t>States’ preparedness by requiring them to be </a:t>
            </a:r>
            <a:r>
              <a:rPr sz="2150" spc="-5" dirty="0">
                <a:latin typeface="Arial"/>
                <a:cs typeface="Arial"/>
              </a:rPr>
              <a:t>appropriately  </a:t>
            </a:r>
            <a:r>
              <a:rPr sz="2150" dirty="0">
                <a:latin typeface="Arial"/>
                <a:cs typeface="Arial"/>
              </a:rPr>
              <a:t>equipped, e.g. via </a:t>
            </a:r>
            <a:r>
              <a:rPr sz="2150" spc="5" dirty="0">
                <a:latin typeface="Arial"/>
                <a:cs typeface="Arial"/>
              </a:rPr>
              <a:t>a </a:t>
            </a:r>
            <a:r>
              <a:rPr sz="2150" dirty="0">
                <a:latin typeface="Arial"/>
                <a:cs typeface="Arial"/>
              </a:rPr>
              <a:t>Computer Security Incident Response </a:t>
            </a:r>
            <a:r>
              <a:rPr sz="2150" spc="-55" dirty="0">
                <a:latin typeface="Arial"/>
                <a:cs typeface="Arial"/>
              </a:rPr>
              <a:t>Team </a:t>
            </a:r>
            <a:r>
              <a:rPr sz="2150" spc="-5" dirty="0">
                <a:latin typeface="Arial"/>
                <a:cs typeface="Arial"/>
              </a:rPr>
              <a:t>(CSIRT) </a:t>
            </a:r>
            <a:r>
              <a:rPr sz="2150" dirty="0">
                <a:latin typeface="Arial"/>
                <a:cs typeface="Arial"/>
              </a:rPr>
              <a:t>and </a:t>
            </a:r>
            <a:r>
              <a:rPr sz="2150" spc="5" dirty="0">
                <a:latin typeface="Arial"/>
                <a:cs typeface="Arial"/>
              </a:rPr>
              <a:t>a  competent </a:t>
            </a:r>
            <a:r>
              <a:rPr sz="2150" dirty="0">
                <a:latin typeface="Arial"/>
                <a:cs typeface="Arial"/>
              </a:rPr>
              <a:t>national NIS</a:t>
            </a:r>
            <a:r>
              <a:rPr sz="2150" spc="-10" dirty="0">
                <a:latin typeface="Arial"/>
                <a:cs typeface="Arial"/>
              </a:rPr>
              <a:t> </a:t>
            </a:r>
            <a:r>
              <a:rPr sz="2150" spc="-5" dirty="0">
                <a:latin typeface="Arial"/>
                <a:cs typeface="Arial"/>
              </a:rPr>
              <a:t>authority;</a:t>
            </a:r>
            <a:endParaRPr sz="2150">
              <a:latin typeface="Arial"/>
              <a:cs typeface="Arial"/>
            </a:endParaRPr>
          </a:p>
          <a:p>
            <a:pPr marL="12700" marR="105410">
              <a:lnSpc>
                <a:spcPct val="100400"/>
              </a:lnSpc>
              <a:spcBef>
                <a:spcPts val="894"/>
              </a:spcBef>
            </a:pPr>
            <a:r>
              <a:rPr sz="2150" dirty="0">
                <a:latin typeface="Arial"/>
                <a:cs typeface="Arial"/>
              </a:rPr>
              <a:t>Cooperation among all the </a:t>
            </a:r>
            <a:r>
              <a:rPr sz="2150" spc="5" dirty="0">
                <a:latin typeface="Arial"/>
                <a:cs typeface="Arial"/>
              </a:rPr>
              <a:t>Member </a:t>
            </a:r>
            <a:r>
              <a:rPr sz="2150" dirty="0">
                <a:latin typeface="Arial"/>
                <a:cs typeface="Arial"/>
              </a:rPr>
              <a:t>States by setting up </a:t>
            </a:r>
            <a:r>
              <a:rPr sz="2150" spc="5" dirty="0">
                <a:latin typeface="Arial"/>
                <a:cs typeface="Arial"/>
              </a:rPr>
              <a:t>a </a:t>
            </a:r>
            <a:r>
              <a:rPr sz="2150" dirty="0">
                <a:latin typeface="Arial"/>
                <a:cs typeface="Arial"/>
              </a:rPr>
              <a:t>cooperation group, </a:t>
            </a:r>
            <a:r>
              <a:rPr sz="2150" spc="-5" dirty="0">
                <a:latin typeface="Arial"/>
                <a:cs typeface="Arial"/>
              </a:rPr>
              <a:t>in  </a:t>
            </a:r>
            <a:r>
              <a:rPr sz="2150" dirty="0">
                <a:latin typeface="Arial"/>
                <a:cs typeface="Arial"/>
              </a:rPr>
              <a:t>order to support and </a:t>
            </a:r>
            <a:r>
              <a:rPr sz="2150" spc="-5" dirty="0">
                <a:latin typeface="Arial"/>
                <a:cs typeface="Arial"/>
              </a:rPr>
              <a:t>facilitate </a:t>
            </a:r>
            <a:r>
              <a:rPr sz="2150" dirty="0">
                <a:latin typeface="Arial"/>
                <a:cs typeface="Arial"/>
              </a:rPr>
              <a:t>strategic cooperation and the exchange </a:t>
            </a:r>
            <a:r>
              <a:rPr sz="2150" spc="-5" dirty="0">
                <a:latin typeface="Arial"/>
                <a:cs typeface="Arial"/>
              </a:rPr>
              <a:t>of  </a:t>
            </a:r>
            <a:r>
              <a:rPr sz="2150" dirty="0">
                <a:latin typeface="Arial"/>
                <a:cs typeface="Arial"/>
              </a:rPr>
              <a:t>information among </a:t>
            </a:r>
            <a:r>
              <a:rPr sz="2150" spc="5" dirty="0">
                <a:latin typeface="Arial"/>
                <a:cs typeface="Arial"/>
              </a:rPr>
              <a:t>Member</a:t>
            </a:r>
            <a:r>
              <a:rPr sz="2150" spc="-5" dirty="0">
                <a:latin typeface="Arial"/>
                <a:cs typeface="Arial"/>
              </a:rPr>
              <a:t> States.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00400"/>
              </a:lnSpc>
              <a:spcBef>
                <a:spcPts val="900"/>
              </a:spcBef>
            </a:pPr>
            <a:r>
              <a:rPr sz="2150" dirty="0">
                <a:latin typeface="Arial"/>
                <a:cs typeface="Arial"/>
              </a:rPr>
              <a:t>They </a:t>
            </a:r>
            <a:r>
              <a:rPr sz="2150" spc="-5" dirty="0">
                <a:latin typeface="Arial"/>
                <a:cs typeface="Arial"/>
              </a:rPr>
              <a:t>will </a:t>
            </a:r>
            <a:r>
              <a:rPr sz="2150" dirty="0">
                <a:latin typeface="Arial"/>
                <a:cs typeface="Arial"/>
              </a:rPr>
              <a:t>also need to set </a:t>
            </a:r>
            <a:r>
              <a:rPr sz="2150" spc="5" dirty="0">
                <a:latin typeface="Arial"/>
                <a:cs typeface="Arial"/>
              </a:rPr>
              <a:t>a </a:t>
            </a:r>
            <a:r>
              <a:rPr sz="2150" spc="-5" dirty="0">
                <a:latin typeface="Arial"/>
                <a:cs typeface="Arial"/>
              </a:rPr>
              <a:t>CSIRT </a:t>
            </a:r>
            <a:r>
              <a:rPr sz="2150" dirty="0">
                <a:latin typeface="Arial"/>
                <a:cs typeface="Arial"/>
              </a:rPr>
              <a:t>Network, in order to promote swift and  </a:t>
            </a:r>
            <a:r>
              <a:rPr sz="2150" spc="-5" dirty="0">
                <a:latin typeface="Arial"/>
                <a:cs typeface="Arial"/>
              </a:rPr>
              <a:t>effective </a:t>
            </a:r>
            <a:r>
              <a:rPr sz="2150" dirty="0">
                <a:latin typeface="Arial"/>
                <a:cs typeface="Arial"/>
              </a:rPr>
              <a:t>operational cooperation </a:t>
            </a:r>
            <a:r>
              <a:rPr sz="2150" spc="-5" dirty="0">
                <a:latin typeface="Arial"/>
                <a:cs typeface="Arial"/>
              </a:rPr>
              <a:t>on </a:t>
            </a:r>
            <a:r>
              <a:rPr sz="2150" dirty="0">
                <a:latin typeface="Arial"/>
                <a:cs typeface="Arial"/>
              </a:rPr>
              <a:t>specific cyber security incidents </a:t>
            </a:r>
            <a:r>
              <a:rPr sz="2150" spc="-5" dirty="0">
                <a:latin typeface="Arial"/>
                <a:cs typeface="Arial"/>
              </a:rPr>
              <a:t>and </a:t>
            </a:r>
            <a:r>
              <a:rPr sz="2150" dirty="0">
                <a:latin typeface="Arial"/>
                <a:cs typeface="Arial"/>
              </a:rPr>
              <a:t>sharing  information about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risks;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10" dirty="0">
                <a:solidFill>
                  <a:srgbClr val="CE1E27"/>
                </a:solidFill>
                <a:latin typeface="Carlito"/>
                <a:cs typeface="Carlito"/>
              </a:rPr>
              <a:t>NIS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0541" y="1892414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80541" y="4213694"/>
            <a:ext cx="207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7741" y="1859305"/>
            <a:ext cx="9831070" cy="344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There are sectors that rely heavily </a:t>
            </a:r>
            <a:r>
              <a:rPr sz="2400" b="1" spc="5" dirty="0">
                <a:latin typeface="Arial"/>
                <a:cs typeface="Arial"/>
              </a:rPr>
              <a:t>on </a:t>
            </a:r>
            <a:r>
              <a:rPr sz="2400" b="1" spc="-20" dirty="0">
                <a:latin typeface="Arial"/>
                <a:cs typeface="Arial"/>
              </a:rPr>
              <a:t>ICTs</a:t>
            </a:r>
            <a:r>
              <a:rPr sz="2400" spc="-2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such as </a:t>
            </a:r>
            <a:r>
              <a:rPr sz="2400" spc="-35" dirty="0">
                <a:latin typeface="Arial"/>
                <a:cs typeface="Arial"/>
              </a:rPr>
              <a:t>energy, </a:t>
            </a:r>
            <a:r>
              <a:rPr sz="2400" spc="-10" dirty="0">
                <a:latin typeface="Arial"/>
                <a:cs typeface="Arial"/>
              </a:rPr>
              <a:t>transport,  </a:t>
            </a:r>
            <a:r>
              <a:rPr sz="2400" spc="-30" dirty="0">
                <a:latin typeface="Arial"/>
                <a:cs typeface="Arial"/>
              </a:rPr>
              <a:t>water, </a:t>
            </a:r>
            <a:r>
              <a:rPr sz="2400" spc="-10" dirty="0">
                <a:latin typeface="Arial"/>
                <a:cs typeface="Arial"/>
              </a:rPr>
              <a:t>banking, financial market infrastructures, healthcare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digital  infrastructure, that </a:t>
            </a:r>
            <a:r>
              <a:rPr sz="2400" spc="-5" dirty="0">
                <a:latin typeface="Arial"/>
                <a:cs typeface="Arial"/>
              </a:rPr>
              <a:t>means businesses in </a:t>
            </a:r>
            <a:r>
              <a:rPr sz="2400" spc="-10" dirty="0">
                <a:latin typeface="Arial"/>
                <a:cs typeface="Arial"/>
              </a:rPr>
              <a:t>these </a:t>
            </a:r>
            <a:r>
              <a:rPr sz="2400" spc="-5" dirty="0">
                <a:latin typeface="Arial"/>
                <a:cs typeface="Arial"/>
              </a:rPr>
              <a:t>sectors that </a:t>
            </a:r>
            <a:r>
              <a:rPr sz="2400" spc="-10" dirty="0">
                <a:latin typeface="Arial"/>
                <a:cs typeface="Arial"/>
              </a:rPr>
              <a:t>are identified 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spc="-10" dirty="0">
                <a:latin typeface="Arial"/>
                <a:cs typeface="Arial"/>
              </a:rPr>
              <a:t>the Member States </a:t>
            </a:r>
            <a:r>
              <a:rPr sz="2400" dirty="0">
                <a:latin typeface="Arial"/>
                <a:cs typeface="Arial"/>
              </a:rPr>
              <a:t>as </a:t>
            </a:r>
            <a:r>
              <a:rPr sz="2400" spc="-10" dirty="0">
                <a:latin typeface="Arial"/>
                <a:cs typeface="Arial"/>
              </a:rPr>
              <a:t>operators </a:t>
            </a:r>
            <a:r>
              <a:rPr sz="2400" spc="-5" dirty="0">
                <a:latin typeface="Arial"/>
                <a:cs typeface="Arial"/>
              </a:rPr>
              <a:t>of essential services </a:t>
            </a:r>
            <a:r>
              <a:rPr sz="2400" spc="-10" dirty="0">
                <a:latin typeface="Arial"/>
                <a:cs typeface="Arial"/>
              </a:rPr>
              <a:t>will </a:t>
            </a:r>
            <a:r>
              <a:rPr sz="2400" spc="-5" dirty="0">
                <a:latin typeface="Arial"/>
                <a:cs typeface="Arial"/>
              </a:rPr>
              <a:t>have to take  </a:t>
            </a:r>
            <a:r>
              <a:rPr sz="2400" spc="-10" dirty="0">
                <a:latin typeface="Arial"/>
                <a:cs typeface="Arial"/>
              </a:rPr>
              <a:t>appropriate </a:t>
            </a:r>
            <a:r>
              <a:rPr sz="2400" spc="-5" dirty="0">
                <a:latin typeface="Arial"/>
                <a:cs typeface="Arial"/>
              </a:rPr>
              <a:t>security measures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b="1" dirty="0">
                <a:latin typeface="Arial"/>
                <a:cs typeface="Arial"/>
              </a:rPr>
              <a:t>report </a:t>
            </a:r>
            <a:r>
              <a:rPr sz="2400" b="1" spc="5" dirty="0">
                <a:latin typeface="Arial"/>
                <a:cs typeface="Arial"/>
              </a:rPr>
              <a:t>on </a:t>
            </a:r>
            <a:r>
              <a:rPr sz="2400" b="1" dirty="0">
                <a:latin typeface="Arial"/>
                <a:cs typeface="Arial"/>
              </a:rPr>
              <a:t>serious incidents to  the relevant national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authority.</a:t>
            </a:r>
            <a:endParaRPr sz="2400">
              <a:latin typeface="Arial"/>
              <a:cs typeface="Arial"/>
            </a:endParaRPr>
          </a:p>
          <a:p>
            <a:pPr marL="12700" marR="325120">
              <a:lnSpc>
                <a:spcPct val="100000"/>
              </a:lnSpc>
              <a:spcBef>
                <a:spcPts val="994"/>
              </a:spcBef>
            </a:pPr>
            <a:r>
              <a:rPr sz="2400" spc="-5" dirty="0">
                <a:latin typeface="Arial"/>
                <a:cs typeface="Arial"/>
              </a:rPr>
              <a:t>Also, key </a:t>
            </a:r>
            <a:r>
              <a:rPr sz="2400" spc="-10" dirty="0">
                <a:latin typeface="Arial"/>
                <a:cs typeface="Arial"/>
              </a:rPr>
              <a:t>digital </a:t>
            </a:r>
            <a:r>
              <a:rPr sz="2400" spc="-5" dirty="0">
                <a:latin typeface="Arial"/>
                <a:cs typeface="Arial"/>
              </a:rPr>
              <a:t>service </a:t>
            </a:r>
            <a:r>
              <a:rPr sz="2400" spc="-10" dirty="0">
                <a:latin typeface="Arial"/>
                <a:cs typeface="Arial"/>
              </a:rPr>
              <a:t>providers </a:t>
            </a:r>
            <a:r>
              <a:rPr sz="2400" spc="-5" dirty="0">
                <a:latin typeface="Arial"/>
                <a:cs typeface="Arial"/>
              </a:rPr>
              <a:t>(search </a:t>
            </a:r>
            <a:r>
              <a:rPr sz="2400" spc="-10" dirty="0">
                <a:latin typeface="Arial"/>
                <a:cs typeface="Arial"/>
              </a:rPr>
              <a:t>engines, </a:t>
            </a:r>
            <a:r>
              <a:rPr sz="2400" spc="-5" dirty="0">
                <a:latin typeface="Arial"/>
                <a:cs typeface="Arial"/>
              </a:rPr>
              <a:t>cloud </a:t>
            </a:r>
            <a:r>
              <a:rPr sz="2400" spc="-10" dirty="0">
                <a:latin typeface="Arial"/>
                <a:cs typeface="Arial"/>
              </a:rPr>
              <a:t>computing  </a:t>
            </a:r>
            <a:r>
              <a:rPr sz="2400" spc="-5" dirty="0">
                <a:latin typeface="Arial"/>
                <a:cs typeface="Arial"/>
              </a:rPr>
              <a:t>services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online </a:t>
            </a:r>
            <a:r>
              <a:rPr sz="2400" spc="-10" dirty="0">
                <a:latin typeface="Arial"/>
                <a:cs typeface="Arial"/>
              </a:rPr>
              <a:t>marketplaces) </a:t>
            </a:r>
            <a:r>
              <a:rPr sz="2400" spc="-5" dirty="0">
                <a:latin typeface="Arial"/>
                <a:cs typeface="Arial"/>
              </a:rPr>
              <a:t>will have to comply </a:t>
            </a:r>
            <a:r>
              <a:rPr sz="2400" spc="-10" dirty="0">
                <a:latin typeface="Arial"/>
                <a:cs typeface="Arial"/>
              </a:rPr>
              <a:t>with the </a:t>
            </a:r>
            <a:r>
              <a:rPr sz="2400" spc="-5" dirty="0">
                <a:latin typeface="Arial"/>
                <a:cs typeface="Arial"/>
              </a:rPr>
              <a:t>security  </a:t>
            </a:r>
            <a:r>
              <a:rPr sz="2400" spc="-10" dirty="0">
                <a:latin typeface="Arial"/>
                <a:cs typeface="Arial"/>
              </a:rPr>
              <a:t>and notification requirements under this </a:t>
            </a:r>
            <a:r>
              <a:rPr sz="2400" spc="-5" dirty="0">
                <a:latin typeface="Arial"/>
                <a:cs typeface="Arial"/>
              </a:rPr>
              <a:t>NIS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Directive.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spc="-10" dirty="0">
                <a:solidFill>
                  <a:srgbClr val="CE1E27"/>
                </a:solidFill>
                <a:latin typeface="Carlito"/>
                <a:cs typeface="Carlito"/>
              </a:rPr>
              <a:t>NIS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001" y="1825561"/>
            <a:ext cx="10751820" cy="4081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365"/>
              </a:spcBef>
            </a:pPr>
            <a:r>
              <a:rPr sz="2400" spc="-10" dirty="0">
                <a:solidFill>
                  <a:srgbClr val="303030"/>
                </a:solidFill>
                <a:latin typeface="Arial"/>
                <a:cs typeface="Arial"/>
              </a:rPr>
              <a:t>NIS</a:t>
            </a:r>
            <a:r>
              <a:rPr sz="2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Directive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48279" y="1697761"/>
            <a:ext cx="6146800" cy="4831080"/>
            <a:chOff x="3248279" y="1697761"/>
            <a:chExt cx="6146800" cy="4831080"/>
          </a:xfrm>
        </p:grpSpPr>
        <p:sp>
          <p:nvSpPr>
            <p:cNvPr id="6" name="object 6"/>
            <p:cNvSpPr/>
            <p:nvPr/>
          </p:nvSpPr>
          <p:spPr>
            <a:xfrm>
              <a:off x="7849082" y="6192735"/>
              <a:ext cx="817537" cy="335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48279" y="1697761"/>
              <a:ext cx="6146279" cy="46097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71759" y="1866595"/>
              <a:ext cx="1228725" cy="396875"/>
            </a:xfrm>
            <a:custGeom>
              <a:avLst/>
              <a:gdLst/>
              <a:ahLst/>
              <a:cxnLst/>
              <a:rect l="l" t="t" r="r" b="b"/>
              <a:pathLst>
                <a:path w="1228725" h="396875">
                  <a:moveTo>
                    <a:pt x="1228686" y="0"/>
                  </a:moveTo>
                  <a:lnTo>
                    <a:pt x="0" y="0"/>
                  </a:lnTo>
                  <a:lnTo>
                    <a:pt x="0" y="396722"/>
                  </a:lnTo>
                  <a:lnTo>
                    <a:pt x="1228686" y="396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6000" b="0" spc="-15" dirty="0">
                <a:solidFill>
                  <a:srgbClr val="CE1E27"/>
                </a:solidFill>
                <a:latin typeface="Carlito"/>
                <a:cs typeface="Carlito"/>
              </a:rPr>
              <a:t>CSIRT </a:t>
            </a:r>
            <a:r>
              <a:rPr sz="6000" b="0" dirty="0">
                <a:solidFill>
                  <a:srgbClr val="CE1E27"/>
                </a:solidFill>
                <a:latin typeface="Carlito"/>
                <a:cs typeface="Carlito"/>
              </a:rPr>
              <a:t>and</a:t>
            </a:r>
            <a:r>
              <a:rPr sz="6000" b="0" spc="-5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6000" b="0" spc="-15" dirty="0">
                <a:solidFill>
                  <a:srgbClr val="CE1E27"/>
                </a:solidFill>
                <a:latin typeface="Carlito"/>
                <a:cs typeface="Carlito"/>
              </a:rPr>
              <a:t>CERT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4064" y="1857857"/>
            <a:ext cx="9984105" cy="1568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5"/>
              </a:spcBef>
            </a:pPr>
            <a:r>
              <a:rPr sz="2300" b="1" spc="15" dirty="0">
                <a:solidFill>
                  <a:srgbClr val="BF0000"/>
                </a:solidFill>
                <a:latin typeface="Arial"/>
                <a:cs typeface="Arial"/>
              </a:rPr>
              <a:t>CERT </a:t>
            </a:r>
            <a:r>
              <a:rPr sz="2300" b="1" spc="10" dirty="0">
                <a:solidFill>
                  <a:srgbClr val="BF0000"/>
                </a:solidFill>
                <a:latin typeface="Arial"/>
                <a:cs typeface="Arial"/>
              </a:rPr>
              <a:t>i.e.Computer </a:t>
            </a:r>
            <a:r>
              <a:rPr sz="2300" b="1" spc="15" dirty="0">
                <a:solidFill>
                  <a:srgbClr val="BF0000"/>
                </a:solidFill>
                <a:latin typeface="Arial"/>
                <a:cs typeface="Arial"/>
              </a:rPr>
              <a:t>Emergency Response </a:t>
            </a:r>
            <a:r>
              <a:rPr sz="2300" b="1" spc="-15" dirty="0">
                <a:solidFill>
                  <a:srgbClr val="BF0000"/>
                </a:solidFill>
                <a:latin typeface="Arial"/>
                <a:cs typeface="Arial"/>
              </a:rPr>
              <a:t>Team</a:t>
            </a:r>
            <a:r>
              <a:rPr sz="2300" spc="-15" dirty="0">
                <a:latin typeface="Arial"/>
                <a:cs typeface="Arial"/>
              </a:rPr>
              <a:t>. </a:t>
            </a:r>
            <a:r>
              <a:rPr sz="2300" spc="5" dirty="0">
                <a:latin typeface="Arial"/>
                <a:cs typeface="Arial"/>
              </a:rPr>
              <a:t>is usually </a:t>
            </a:r>
            <a:r>
              <a:rPr sz="2300" spc="10" dirty="0">
                <a:latin typeface="Arial"/>
                <a:cs typeface="Arial"/>
              </a:rPr>
              <a:t>expert group  that handle computer security </a:t>
            </a:r>
            <a:r>
              <a:rPr sz="2300" spc="5" dirty="0">
                <a:latin typeface="Arial"/>
                <a:cs typeface="Arial"/>
              </a:rPr>
              <a:t>incidents. </a:t>
            </a:r>
            <a:r>
              <a:rPr sz="2300" spc="10" dirty="0">
                <a:latin typeface="Arial"/>
                <a:cs typeface="Arial"/>
              </a:rPr>
              <a:t>Alternative </a:t>
            </a:r>
            <a:r>
              <a:rPr sz="2300" spc="15" dirty="0">
                <a:latin typeface="Arial"/>
                <a:cs typeface="Arial"/>
              </a:rPr>
              <a:t>name </a:t>
            </a:r>
            <a:r>
              <a:rPr sz="2300" spc="5" dirty="0">
                <a:latin typeface="Arial"/>
                <a:cs typeface="Arial"/>
              </a:rPr>
              <a:t>is </a:t>
            </a:r>
            <a:r>
              <a:rPr sz="2300" spc="15" dirty="0">
                <a:latin typeface="Arial"/>
                <a:cs typeface="Arial"/>
              </a:rPr>
              <a:t>known </a:t>
            </a:r>
            <a:r>
              <a:rPr sz="2300" spc="10" dirty="0">
                <a:latin typeface="Arial"/>
                <a:cs typeface="Arial"/>
              </a:rPr>
              <a:t>for</a:t>
            </a:r>
            <a:r>
              <a:rPr sz="2300" spc="-155" dirty="0">
                <a:latin typeface="Arial"/>
                <a:cs typeface="Arial"/>
              </a:rPr>
              <a:t> </a:t>
            </a:r>
            <a:r>
              <a:rPr sz="2300" spc="10" dirty="0">
                <a:latin typeface="Arial"/>
                <a:cs typeface="Arial"/>
              </a:rPr>
              <a:t>these  groups </a:t>
            </a:r>
            <a:r>
              <a:rPr sz="2300" spc="5" dirty="0">
                <a:latin typeface="Arial"/>
                <a:cs typeface="Arial"/>
              </a:rPr>
              <a:t>like </a:t>
            </a:r>
            <a:r>
              <a:rPr sz="2300" b="1" spc="15" dirty="0">
                <a:latin typeface="Arial"/>
                <a:cs typeface="Arial"/>
              </a:rPr>
              <a:t>Computer </a:t>
            </a:r>
            <a:r>
              <a:rPr sz="2300" b="1" spc="10" dirty="0">
                <a:solidFill>
                  <a:srgbClr val="BF0000"/>
                </a:solidFill>
                <a:latin typeface="Arial"/>
                <a:cs typeface="Arial"/>
              </a:rPr>
              <a:t>Security </a:t>
            </a:r>
            <a:r>
              <a:rPr sz="2300" b="1" spc="15" dirty="0">
                <a:solidFill>
                  <a:srgbClr val="BF0000"/>
                </a:solidFill>
                <a:latin typeface="Arial"/>
                <a:cs typeface="Arial"/>
              </a:rPr>
              <a:t>Incident Response </a:t>
            </a:r>
            <a:r>
              <a:rPr sz="2300" b="1" spc="-25" dirty="0">
                <a:solidFill>
                  <a:srgbClr val="BF0000"/>
                </a:solidFill>
                <a:latin typeface="Arial"/>
                <a:cs typeface="Arial"/>
              </a:rPr>
              <a:t>Team </a:t>
            </a:r>
            <a:r>
              <a:rPr sz="2300" b="1" spc="10" dirty="0">
                <a:solidFill>
                  <a:srgbClr val="BF0000"/>
                </a:solidFill>
                <a:latin typeface="Arial"/>
                <a:cs typeface="Arial"/>
              </a:rPr>
              <a:t>(CSIRT).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300" spc="-45" dirty="0">
                <a:latin typeface="Arial"/>
                <a:cs typeface="Arial"/>
              </a:rPr>
              <a:t>CERTs </a:t>
            </a:r>
            <a:r>
              <a:rPr sz="2300" spc="5" dirty="0">
                <a:latin typeface="Arial"/>
                <a:cs typeface="Arial"/>
              </a:rPr>
              <a:t>usually </a:t>
            </a:r>
            <a:r>
              <a:rPr sz="2300" spc="10" dirty="0">
                <a:latin typeface="Arial"/>
                <a:cs typeface="Arial"/>
              </a:rPr>
              <a:t>integrate the </a:t>
            </a:r>
            <a:r>
              <a:rPr sz="2300" spc="5" dirty="0">
                <a:latin typeface="Arial"/>
                <a:cs typeface="Arial"/>
              </a:rPr>
              <a:t>following</a:t>
            </a:r>
            <a:r>
              <a:rPr sz="2300" spc="30" dirty="0">
                <a:latin typeface="Arial"/>
                <a:cs typeface="Arial"/>
              </a:rPr>
              <a:t> </a:t>
            </a:r>
            <a:r>
              <a:rPr sz="2300" spc="5" dirty="0">
                <a:latin typeface="Arial"/>
                <a:cs typeface="Arial"/>
              </a:rPr>
              <a:t>capabilities: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74064" y="3555987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4064" y="4033710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4064" y="4511065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4064" y="4988788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4064" y="5495302"/>
            <a:ext cx="200025" cy="288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2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1022" y="3400236"/>
            <a:ext cx="7545705" cy="2473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188085" algn="just">
              <a:lnSpc>
                <a:spcPct val="136300"/>
              </a:lnSpc>
              <a:spcBef>
                <a:spcPts val="90"/>
              </a:spcBef>
            </a:pPr>
            <a:r>
              <a:rPr sz="2300" spc="10" dirty="0">
                <a:latin typeface="Arial"/>
                <a:cs typeface="Arial"/>
              </a:rPr>
              <a:t>coordination of </a:t>
            </a:r>
            <a:r>
              <a:rPr sz="2300" dirty="0">
                <a:latin typeface="Arial"/>
                <a:cs typeface="Arial"/>
              </a:rPr>
              <a:t>different </a:t>
            </a:r>
            <a:r>
              <a:rPr sz="2300" spc="10" dirty="0">
                <a:latin typeface="Arial"/>
                <a:cs typeface="Arial"/>
              </a:rPr>
              <a:t>cyber security agencies;  </a:t>
            </a:r>
            <a:r>
              <a:rPr sz="2300" spc="5" dirty="0">
                <a:latin typeface="Arial"/>
                <a:cs typeface="Arial"/>
              </a:rPr>
              <a:t>building </a:t>
            </a:r>
            <a:r>
              <a:rPr sz="2300" spc="10" dirty="0">
                <a:latin typeface="Arial"/>
                <a:cs typeface="Arial"/>
              </a:rPr>
              <a:t>cyber security knowledge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10" dirty="0">
                <a:latin typeface="Arial"/>
                <a:cs typeface="Arial"/>
              </a:rPr>
              <a:t>base;</a:t>
            </a:r>
            <a:endParaRPr sz="2300">
              <a:latin typeface="Arial"/>
              <a:cs typeface="Arial"/>
            </a:endParaRPr>
          </a:p>
          <a:p>
            <a:pPr marL="12700" marR="5080" algn="just">
              <a:lnSpc>
                <a:spcPct val="136100"/>
              </a:lnSpc>
              <a:spcBef>
                <a:spcPts val="5"/>
              </a:spcBef>
            </a:pPr>
            <a:r>
              <a:rPr sz="2300" spc="10" dirty="0">
                <a:latin typeface="Arial"/>
                <a:cs typeface="Arial"/>
              </a:rPr>
              <a:t>announcing </a:t>
            </a:r>
            <a:r>
              <a:rPr sz="2300" spc="15" dirty="0">
                <a:latin typeface="Arial"/>
                <a:cs typeface="Arial"/>
              </a:rPr>
              <a:t>and </a:t>
            </a:r>
            <a:r>
              <a:rPr sz="2300" spc="5" dirty="0">
                <a:latin typeface="Arial"/>
                <a:cs typeface="Arial"/>
              </a:rPr>
              <a:t>notifying </a:t>
            </a:r>
            <a:r>
              <a:rPr sz="2300" spc="10" dirty="0">
                <a:latin typeface="Arial"/>
                <a:cs typeface="Arial"/>
              </a:rPr>
              <a:t>of </a:t>
            </a:r>
            <a:r>
              <a:rPr sz="2300" dirty="0">
                <a:latin typeface="Arial"/>
                <a:cs typeface="Arial"/>
              </a:rPr>
              <a:t>different </a:t>
            </a:r>
            <a:r>
              <a:rPr sz="2300" spc="10" dirty="0">
                <a:latin typeface="Arial"/>
                <a:cs typeface="Arial"/>
              </a:rPr>
              <a:t>cyber </a:t>
            </a:r>
            <a:r>
              <a:rPr sz="2300" spc="5" dirty="0">
                <a:latin typeface="Arial"/>
                <a:cs typeface="Arial"/>
              </a:rPr>
              <a:t>vulnerabilities;  building </a:t>
            </a:r>
            <a:r>
              <a:rPr sz="2300" spc="15" dirty="0">
                <a:latin typeface="Arial"/>
                <a:cs typeface="Arial"/>
              </a:rPr>
              <a:t>and </a:t>
            </a:r>
            <a:r>
              <a:rPr sz="2300" spc="10" dirty="0">
                <a:latin typeface="Arial"/>
                <a:cs typeface="Arial"/>
              </a:rPr>
              <a:t>developing cyber </a:t>
            </a:r>
            <a:r>
              <a:rPr sz="2300" spc="5" dirty="0">
                <a:latin typeface="Arial"/>
                <a:cs typeface="Arial"/>
              </a:rPr>
              <a:t>vulnerability </a:t>
            </a:r>
            <a:r>
              <a:rPr sz="2300" spc="10" dirty="0">
                <a:latin typeface="Arial"/>
                <a:cs typeface="Arial"/>
              </a:rPr>
              <a:t>analysis </a:t>
            </a:r>
            <a:r>
              <a:rPr sz="2300" spc="5" dirty="0">
                <a:latin typeface="Arial"/>
                <a:cs typeface="Arial"/>
              </a:rPr>
              <a:t>tools;  </a:t>
            </a:r>
            <a:r>
              <a:rPr sz="2300" dirty="0">
                <a:latin typeface="Arial"/>
                <a:cs typeface="Arial"/>
              </a:rPr>
              <a:t>offering </a:t>
            </a:r>
            <a:r>
              <a:rPr sz="2300" spc="10" dirty="0">
                <a:latin typeface="Arial"/>
                <a:cs typeface="Arial"/>
              </a:rPr>
              <a:t>cyber </a:t>
            </a:r>
            <a:r>
              <a:rPr sz="2300" spc="5" dirty="0">
                <a:latin typeface="Arial"/>
                <a:cs typeface="Arial"/>
              </a:rPr>
              <a:t>security </a:t>
            </a:r>
            <a:r>
              <a:rPr sz="2300" spc="10" dirty="0">
                <a:latin typeface="Arial"/>
                <a:cs typeface="Arial"/>
              </a:rPr>
              <a:t>trainings</a:t>
            </a:r>
            <a:r>
              <a:rPr sz="2700" spc="10" dirty="0">
                <a:solidFill>
                  <a:srgbClr val="1E4D78"/>
                </a:solidFill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009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95"/>
              </a:spcBef>
            </a:pPr>
            <a:r>
              <a:rPr sz="6000" b="0" spc="-15" dirty="0">
                <a:solidFill>
                  <a:srgbClr val="CE1E27"/>
                </a:solidFill>
                <a:latin typeface="Carlito"/>
                <a:cs typeface="Carlito"/>
              </a:rPr>
              <a:t>CERT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0541" y="3300742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80541" y="4279937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0541" y="1857857"/>
            <a:ext cx="10299700" cy="3686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8735" indent="-457200">
              <a:lnSpc>
                <a:spcPct val="100000"/>
              </a:lnSpc>
              <a:spcBef>
                <a:spcPts val="1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  <a:tab pos="153670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EU set </a:t>
            </a:r>
            <a:r>
              <a:rPr sz="2800" spc="5" dirty="0">
                <a:latin typeface="Arial"/>
                <a:cs typeface="Arial"/>
              </a:rPr>
              <a:t>up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permanent Computer Emergency Response  </a:t>
            </a:r>
            <a:r>
              <a:rPr sz="2800" spc="-85" dirty="0">
                <a:latin typeface="Arial"/>
                <a:cs typeface="Arial"/>
              </a:rPr>
              <a:t>Team	</a:t>
            </a:r>
            <a:r>
              <a:rPr sz="2800" dirty="0">
                <a:latin typeface="Arial"/>
                <a:cs typeface="Arial"/>
              </a:rPr>
              <a:t>- </a:t>
            </a:r>
            <a:r>
              <a:rPr sz="2800" b="1" spc="-30" dirty="0">
                <a:latin typeface="Arial"/>
                <a:cs typeface="Arial"/>
              </a:rPr>
              <a:t>CERT-EU </a:t>
            </a:r>
            <a:r>
              <a:rPr sz="2800" spc="-5" dirty="0">
                <a:latin typeface="Arial"/>
                <a:cs typeface="Arial"/>
              </a:rPr>
              <a:t>for the </a:t>
            </a:r>
            <a:r>
              <a:rPr sz="2800" dirty="0">
                <a:latin typeface="Arial"/>
                <a:cs typeface="Arial"/>
              </a:rPr>
              <a:t>EU </a:t>
            </a:r>
            <a:r>
              <a:rPr sz="2800" spc="-5" dirty="0">
                <a:latin typeface="Arial"/>
                <a:cs typeface="Arial"/>
              </a:rPr>
              <a:t>institutions, agencies and bodies  in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2012.</a:t>
            </a:r>
            <a:endParaRPr sz="2800">
              <a:latin typeface="Arial"/>
              <a:cs typeface="Arial"/>
            </a:endParaRPr>
          </a:p>
          <a:p>
            <a:pPr marL="469900" marR="161290">
              <a:lnSpc>
                <a:spcPct val="100000"/>
              </a:lnSpc>
              <a:spcBef>
                <a:spcPts val="980"/>
              </a:spcBef>
            </a:pPr>
            <a:r>
              <a:rPr sz="2800" spc="-5" dirty="0">
                <a:latin typeface="Arial"/>
                <a:cs typeface="Arial"/>
              </a:rPr>
              <a:t>This team is made up of </a:t>
            </a:r>
            <a:r>
              <a:rPr sz="2800" dirty="0">
                <a:latin typeface="Arial"/>
                <a:cs typeface="Arial"/>
              </a:rPr>
              <a:t>IT security </a:t>
            </a:r>
            <a:r>
              <a:rPr sz="2800" spc="-5" dirty="0">
                <a:latin typeface="Arial"/>
                <a:cs typeface="Arial"/>
              </a:rPr>
              <a:t>experts from the main </a:t>
            </a:r>
            <a:r>
              <a:rPr sz="2800" dirty="0">
                <a:latin typeface="Arial"/>
                <a:cs typeface="Arial"/>
              </a:rPr>
              <a:t>EU  </a:t>
            </a:r>
            <a:r>
              <a:rPr sz="2800" spc="-5" dirty="0">
                <a:latin typeface="Arial"/>
                <a:cs typeface="Arial"/>
              </a:rPr>
              <a:t>Institutions.</a:t>
            </a:r>
            <a:endParaRPr sz="2800">
              <a:latin typeface="Arial"/>
              <a:cs typeface="Arial"/>
            </a:endParaRPr>
          </a:p>
          <a:p>
            <a:pPr marL="469900" marR="5080">
              <a:lnSpc>
                <a:spcPct val="99700"/>
              </a:lnSpc>
              <a:spcBef>
                <a:spcPts val="1000"/>
              </a:spcBef>
            </a:pPr>
            <a:r>
              <a:rPr sz="2800" spc="-35" dirty="0">
                <a:latin typeface="Arial"/>
                <a:cs typeface="Arial"/>
              </a:rPr>
              <a:t>CERT-EU </a:t>
            </a:r>
            <a:r>
              <a:rPr sz="2800" spc="-5" dirty="0">
                <a:latin typeface="Arial"/>
                <a:cs typeface="Arial"/>
              </a:rPr>
              <a:t>cooperates closely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spc="-5" dirty="0">
                <a:latin typeface="Arial"/>
                <a:cs typeface="Arial"/>
              </a:rPr>
              <a:t>other </a:t>
            </a:r>
            <a:r>
              <a:rPr sz="2800" spc="-75" dirty="0">
                <a:latin typeface="Arial"/>
                <a:cs typeface="Arial"/>
              </a:rPr>
              <a:t>CERTs </a:t>
            </a:r>
            <a:r>
              <a:rPr sz="2800" spc="-5" dirty="0">
                <a:latin typeface="Arial"/>
                <a:cs typeface="Arial"/>
              </a:rPr>
              <a:t>in the Member  States and beyond </a:t>
            </a:r>
            <a:r>
              <a:rPr sz="2800" spc="5" dirty="0">
                <a:latin typeface="Arial"/>
                <a:cs typeface="Arial"/>
              </a:rPr>
              <a:t>as </a:t>
            </a:r>
            <a:r>
              <a:rPr sz="2800" spc="-5" dirty="0">
                <a:latin typeface="Arial"/>
                <a:cs typeface="Arial"/>
              </a:rPr>
              <a:t>well </a:t>
            </a:r>
            <a:r>
              <a:rPr sz="2800" spc="5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spc="-5" dirty="0">
                <a:latin typeface="Arial"/>
                <a:cs typeface="Arial"/>
              </a:rPr>
              <a:t>specialised </a:t>
            </a:r>
            <a:r>
              <a:rPr sz="2800" dirty="0">
                <a:latin typeface="Arial"/>
                <a:cs typeface="Arial"/>
              </a:rPr>
              <a:t>IT security  </a:t>
            </a:r>
            <a:r>
              <a:rPr sz="2800" spc="-5" dirty="0">
                <a:latin typeface="Arial"/>
                <a:cs typeface="Arial"/>
              </a:rPr>
              <a:t>companies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91CF4F"/>
          </a:solidFill>
        </p:spPr>
        <p:txBody>
          <a:bodyPr vert="horz" wrap="square" lIns="0" tIns="387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5"/>
              </a:spcBef>
            </a:pPr>
            <a:r>
              <a:rPr sz="3600" b="0" spc="-15" dirty="0">
                <a:solidFill>
                  <a:srgbClr val="BF0000"/>
                </a:solidFill>
                <a:latin typeface="Carlito"/>
                <a:cs typeface="Carlito"/>
              </a:rPr>
              <a:t>International </a:t>
            </a:r>
            <a:r>
              <a:rPr sz="3600" b="0" spc="-20" dirty="0">
                <a:solidFill>
                  <a:srgbClr val="BF0000"/>
                </a:solidFill>
                <a:latin typeface="Carlito"/>
                <a:cs typeface="Carlito"/>
              </a:rPr>
              <a:t>information </a:t>
            </a:r>
            <a:r>
              <a:rPr sz="3600" b="0" spc="-5" dirty="0">
                <a:solidFill>
                  <a:srgbClr val="BF0000"/>
                </a:solidFill>
                <a:latin typeface="Carlito"/>
                <a:cs typeface="Carlito"/>
              </a:rPr>
              <a:t>security</a:t>
            </a:r>
            <a:r>
              <a:rPr sz="3600" b="0" spc="35" dirty="0">
                <a:solidFill>
                  <a:srgbClr val="BF0000"/>
                </a:solidFill>
                <a:latin typeface="Carlito"/>
                <a:cs typeface="Carlito"/>
              </a:rPr>
              <a:t> </a:t>
            </a:r>
            <a:r>
              <a:rPr sz="3600" b="0" spc="-20" dirty="0">
                <a:solidFill>
                  <a:srgbClr val="BF0000"/>
                </a:solidFill>
                <a:latin typeface="Carlito"/>
                <a:cs typeface="Carlito"/>
              </a:rPr>
              <a:t>standards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0541" y="1715654"/>
            <a:ext cx="10352405" cy="346646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3200" b="1" dirty="0">
                <a:solidFill>
                  <a:srgbClr val="303030"/>
                </a:solidFill>
                <a:latin typeface="Arial"/>
                <a:cs typeface="Arial"/>
              </a:rPr>
              <a:t>Note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sz="2800" spc="-10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800" spc="-175" dirty="0">
                <a:solidFill>
                  <a:srgbClr val="303030"/>
                </a:solidFill>
                <a:latin typeface="Arial"/>
                <a:cs typeface="Arial"/>
              </a:rPr>
              <a:t>many </a:t>
            </a:r>
            <a:r>
              <a:rPr sz="2800" spc="-229" dirty="0">
                <a:solidFill>
                  <a:srgbClr val="303030"/>
                </a:solidFill>
                <a:latin typeface="Arial"/>
                <a:cs typeface="Arial"/>
              </a:rPr>
              <a:t>cases, </a:t>
            </a:r>
            <a:r>
              <a:rPr sz="2800" spc="70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2800" spc="-16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800" spc="-50" dirty="0">
                <a:solidFill>
                  <a:srgbClr val="303030"/>
                </a:solidFill>
                <a:latin typeface="Arial"/>
                <a:cs typeface="Arial"/>
              </a:rPr>
              <a:t>worthwhile </a:t>
            </a:r>
            <a:r>
              <a:rPr sz="2800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800" spc="-195" dirty="0">
                <a:solidFill>
                  <a:srgbClr val="303030"/>
                </a:solidFill>
                <a:latin typeface="Arial"/>
                <a:cs typeface="Arial"/>
              </a:rPr>
              <a:t>use </a:t>
            </a:r>
            <a:r>
              <a:rPr sz="2800" spc="-65" dirty="0">
                <a:solidFill>
                  <a:srgbClr val="303030"/>
                </a:solidFill>
                <a:latin typeface="Arial"/>
                <a:cs typeface="Arial"/>
              </a:rPr>
              <a:t>formula- </a:t>
            </a:r>
            <a:r>
              <a:rPr sz="2800" dirty="0">
                <a:solidFill>
                  <a:srgbClr val="303030"/>
                </a:solidFill>
                <a:latin typeface="Arial Black"/>
                <a:cs typeface="Arial Black"/>
              </a:rPr>
              <a:t>it is better </a:t>
            </a:r>
            <a:r>
              <a:rPr sz="2800" spc="-5" dirty="0">
                <a:solidFill>
                  <a:srgbClr val="303030"/>
                </a:solidFill>
                <a:latin typeface="Arial Black"/>
                <a:cs typeface="Arial Black"/>
              </a:rPr>
              <a:t>to</a:t>
            </a:r>
            <a:r>
              <a:rPr sz="2800" spc="-280" dirty="0">
                <a:solidFill>
                  <a:srgbClr val="303030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303030"/>
                </a:solidFill>
                <a:latin typeface="Arial Black"/>
                <a:cs typeface="Arial Black"/>
              </a:rPr>
              <a:t>copy  </a:t>
            </a:r>
            <a:r>
              <a:rPr sz="2800" dirty="0">
                <a:solidFill>
                  <a:srgbClr val="303030"/>
                </a:solidFill>
                <a:latin typeface="Arial Black"/>
                <a:cs typeface="Arial Black"/>
              </a:rPr>
              <a:t>than </a:t>
            </a:r>
            <a:r>
              <a:rPr sz="2800" spc="-5" dirty="0">
                <a:solidFill>
                  <a:srgbClr val="303030"/>
                </a:solidFill>
                <a:latin typeface="Arial Black"/>
                <a:cs typeface="Arial Black"/>
              </a:rPr>
              <a:t>to </a:t>
            </a:r>
            <a:r>
              <a:rPr sz="2800" dirty="0">
                <a:solidFill>
                  <a:srgbClr val="303030"/>
                </a:solidFill>
                <a:latin typeface="Arial Black"/>
                <a:cs typeface="Arial Black"/>
              </a:rPr>
              <a:t>think </a:t>
            </a:r>
            <a:r>
              <a:rPr sz="2800" spc="-35" dirty="0">
                <a:solidFill>
                  <a:srgbClr val="303030"/>
                </a:solidFill>
                <a:latin typeface="Arial Black"/>
                <a:cs typeface="Arial Black"/>
              </a:rPr>
              <a:t>badly.</a:t>
            </a:r>
            <a:endParaRPr sz="2800">
              <a:latin typeface="Arial Black"/>
              <a:cs typeface="Arial Black"/>
            </a:endParaRPr>
          </a:p>
          <a:p>
            <a:pPr marL="12700" marR="415290" algn="just">
              <a:lnSpc>
                <a:spcPct val="99800"/>
              </a:lnSpc>
              <a:spcBef>
                <a:spcPts val="994"/>
              </a:spcBef>
            </a:pP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Standards </a:t>
            </a:r>
            <a:r>
              <a:rPr sz="2800" b="1" spc="-5" dirty="0">
                <a:solidFill>
                  <a:srgbClr val="BF0000"/>
                </a:solidFill>
                <a:latin typeface="Arial"/>
                <a:cs typeface="Arial"/>
              </a:rPr>
              <a:t>and </a:t>
            </a:r>
            <a:r>
              <a:rPr sz="2800" b="1" spc="-15" dirty="0">
                <a:solidFill>
                  <a:srgbClr val="BF0000"/>
                </a:solidFill>
                <a:latin typeface="Arial"/>
                <a:cs typeface="Arial"/>
              </a:rPr>
              <a:t>methodologies </a:t>
            </a: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are an </a:t>
            </a:r>
            <a:r>
              <a:rPr sz="2800" b="1" spc="-15" dirty="0">
                <a:solidFill>
                  <a:srgbClr val="BF0000"/>
                </a:solidFill>
                <a:latin typeface="Arial"/>
                <a:cs typeface="Arial"/>
              </a:rPr>
              <a:t>important </a:t>
            </a: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helper and  </a:t>
            </a:r>
            <a:r>
              <a:rPr sz="2800" b="1" spc="-15" dirty="0">
                <a:solidFill>
                  <a:srgbClr val="BF0000"/>
                </a:solidFill>
                <a:latin typeface="Arial"/>
                <a:cs typeface="Arial"/>
              </a:rPr>
              <a:t>guide </a:t>
            </a: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to </a:t>
            </a:r>
            <a:r>
              <a:rPr sz="2800" b="1" spc="-15" dirty="0">
                <a:solidFill>
                  <a:srgbClr val="BF0000"/>
                </a:solidFill>
                <a:latin typeface="Arial"/>
                <a:cs typeface="Arial"/>
              </a:rPr>
              <a:t>ensuring </a:t>
            </a: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our designs, </a:t>
            </a:r>
            <a:r>
              <a:rPr sz="2800" b="1" spc="-15" dirty="0">
                <a:solidFill>
                  <a:srgbClr val="BF0000"/>
                </a:solidFill>
                <a:latin typeface="Arial"/>
                <a:cs typeface="Arial"/>
              </a:rPr>
              <a:t>systems </a:t>
            </a:r>
            <a:r>
              <a:rPr sz="2800" b="1" spc="-5" dirty="0">
                <a:solidFill>
                  <a:srgbClr val="BF0000"/>
                </a:solidFill>
                <a:latin typeface="Arial"/>
                <a:cs typeface="Arial"/>
              </a:rPr>
              <a:t>and </a:t>
            </a: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products fulfil  </a:t>
            </a:r>
            <a:r>
              <a:rPr sz="2800" b="1" spc="-15" dirty="0">
                <a:solidFill>
                  <a:srgbClr val="BF0000"/>
                </a:solidFill>
                <a:latin typeface="Arial"/>
                <a:cs typeface="Arial"/>
              </a:rPr>
              <a:t>security requirements, basic requirements </a:t>
            </a: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and </a:t>
            </a:r>
            <a:r>
              <a:rPr sz="2800" b="1" spc="-15" dirty="0">
                <a:solidFill>
                  <a:srgbClr val="BF0000"/>
                </a:solidFill>
                <a:latin typeface="Arial"/>
                <a:cs typeface="Arial"/>
              </a:rPr>
              <a:t>parameters  </a:t>
            </a: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for cyber </a:t>
            </a:r>
            <a:r>
              <a:rPr sz="2800" b="1" spc="-35" dirty="0">
                <a:solidFill>
                  <a:srgbClr val="BF0000"/>
                </a:solidFill>
                <a:latin typeface="Arial"/>
                <a:cs typeface="Arial"/>
              </a:rPr>
              <a:t>security,</a:t>
            </a:r>
            <a:r>
              <a:rPr sz="280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BF0000"/>
                </a:solidFill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19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15"/>
              </a:spcBef>
            </a:pPr>
            <a:r>
              <a:rPr sz="4000" b="0" spc="-20" dirty="0">
                <a:solidFill>
                  <a:srgbClr val="CE1E27"/>
                </a:solidFill>
                <a:latin typeface="Carlito"/>
                <a:cs typeface="Carlito"/>
              </a:rPr>
              <a:t>INFOSYS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1441" y="2900781"/>
            <a:ext cx="1056386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3600" spc="-530" dirty="0">
                <a:solidFill>
                  <a:srgbClr val="303030"/>
                </a:solidFill>
                <a:latin typeface="Arial"/>
                <a:cs typeface="Arial"/>
              </a:rPr>
              <a:t>INFOSYS </a:t>
            </a:r>
            <a:r>
              <a:rPr sz="3600" spc="-170" dirty="0">
                <a:solidFill>
                  <a:srgbClr val="303030"/>
                </a:solidFill>
                <a:latin typeface="Arial"/>
                <a:cs typeface="Arial"/>
              </a:rPr>
              <a:t>enable </a:t>
            </a:r>
            <a:r>
              <a:rPr sz="3600" spc="-5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3600" spc="-160" dirty="0">
                <a:solidFill>
                  <a:srgbClr val="303030"/>
                </a:solidFill>
                <a:latin typeface="Arial"/>
                <a:cs typeface="Arial"/>
              </a:rPr>
              <a:t>commander </a:t>
            </a:r>
            <a:r>
              <a:rPr sz="3600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3600" spc="-250" dirty="0">
                <a:solidFill>
                  <a:srgbClr val="303030"/>
                </a:solidFill>
                <a:latin typeface="Arial"/>
                <a:cs typeface="Arial"/>
              </a:rPr>
              <a:t>use </a:t>
            </a:r>
            <a:r>
              <a:rPr sz="3600" spc="-75" dirty="0">
                <a:solidFill>
                  <a:srgbClr val="303030"/>
                </a:solidFill>
                <a:latin typeface="Arial"/>
                <a:cs typeface="Arial"/>
              </a:rPr>
              <a:t>information  </a:t>
            </a:r>
            <a:r>
              <a:rPr sz="3600" spc="-120" dirty="0">
                <a:solidFill>
                  <a:srgbClr val="303030"/>
                </a:solidFill>
                <a:latin typeface="Arial"/>
                <a:cs typeface="Arial"/>
              </a:rPr>
              <a:t>effectively </a:t>
            </a:r>
            <a:r>
              <a:rPr sz="3600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3600" spc="-114" dirty="0">
                <a:solidFill>
                  <a:srgbClr val="303030"/>
                </a:solidFill>
                <a:latin typeface="Arial"/>
                <a:cs typeface="Arial"/>
              </a:rPr>
              <a:t>maintain </a:t>
            </a:r>
            <a:r>
              <a:rPr sz="3600" spc="-215" dirty="0">
                <a:solidFill>
                  <a:srgbClr val="303030"/>
                </a:solidFill>
                <a:latin typeface="Arial"/>
                <a:cs typeface="Arial"/>
              </a:rPr>
              <a:t>an </a:t>
            </a:r>
            <a:r>
              <a:rPr sz="3600" spc="-175" dirty="0">
                <a:solidFill>
                  <a:srgbClr val="303030"/>
                </a:solidFill>
                <a:latin typeface="Arial"/>
                <a:cs typeface="Arial"/>
              </a:rPr>
              <a:t>accurate </a:t>
            </a:r>
            <a:r>
              <a:rPr sz="3600" spc="-135" dirty="0">
                <a:solidFill>
                  <a:srgbClr val="303030"/>
                </a:solidFill>
                <a:latin typeface="Arial"/>
                <a:cs typeface="Arial"/>
              </a:rPr>
              <a:t>view </a:t>
            </a:r>
            <a:r>
              <a:rPr sz="3600" spc="-3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3600" spc="-180" dirty="0">
                <a:solidFill>
                  <a:srgbClr val="303030"/>
                </a:solidFill>
                <a:latin typeface="Arial"/>
                <a:cs typeface="Arial"/>
              </a:rPr>
              <a:t>his  </a:t>
            </a:r>
            <a:r>
              <a:rPr sz="3600" spc="-160" dirty="0">
                <a:solidFill>
                  <a:srgbClr val="303030"/>
                </a:solidFill>
                <a:latin typeface="Arial"/>
                <a:cs typeface="Arial"/>
              </a:rPr>
              <a:t>battlespace, </a:t>
            </a:r>
            <a:r>
              <a:rPr sz="3600" spc="-125" dirty="0">
                <a:solidFill>
                  <a:srgbClr val="303030"/>
                </a:solidFill>
                <a:latin typeface="Arial"/>
                <a:cs typeface="Arial"/>
              </a:rPr>
              <a:t>coordinate </a:t>
            </a:r>
            <a:r>
              <a:rPr sz="3600" spc="-5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3600" spc="-114" dirty="0">
                <a:solidFill>
                  <a:srgbClr val="303030"/>
                </a:solidFill>
                <a:latin typeface="Arial"/>
                <a:cs typeface="Arial"/>
              </a:rPr>
              <a:t>activities </a:t>
            </a:r>
            <a:r>
              <a:rPr sz="3600" spc="-3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3600" spc="-180" dirty="0">
                <a:solidFill>
                  <a:srgbClr val="303030"/>
                </a:solidFill>
                <a:latin typeface="Arial"/>
                <a:cs typeface="Arial"/>
              </a:rPr>
              <a:t>his </a:t>
            </a:r>
            <a:r>
              <a:rPr sz="3600" spc="-114" dirty="0">
                <a:solidFill>
                  <a:srgbClr val="303030"/>
                </a:solidFill>
                <a:latin typeface="Arial"/>
                <a:cs typeface="Arial"/>
              </a:rPr>
              <a:t>tactical</a:t>
            </a:r>
            <a:r>
              <a:rPr sz="3600" spc="-5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303030"/>
                </a:solidFill>
                <a:latin typeface="Arial"/>
                <a:cs typeface="Arial"/>
              </a:rPr>
              <a:t>forces</a:t>
            </a:r>
            <a:r>
              <a:rPr lang="cs-CZ" sz="3600" spc="-17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6000" b="0" spc="-20" dirty="0">
                <a:solidFill>
                  <a:srgbClr val="CE1E27"/>
                </a:solidFill>
                <a:latin typeface="Carlito"/>
                <a:cs typeface="Carlito"/>
              </a:rPr>
              <a:t>COBIT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8415" y="1762307"/>
            <a:ext cx="8227695" cy="87439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150" b="1" spc="-10" dirty="0">
                <a:solidFill>
                  <a:srgbClr val="303030"/>
                </a:solidFill>
                <a:latin typeface="Arial"/>
                <a:cs typeface="Arial"/>
              </a:rPr>
              <a:t>COBIT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150" b="1" spc="-1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150" b="1" spc="-5" dirty="0">
                <a:solidFill>
                  <a:srgbClr val="303030"/>
                </a:solidFill>
                <a:latin typeface="Arial"/>
                <a:cs typeface="Arial"/>
              </a:rPr>
              <a:t>Control Objectives for Information and Related</a:t>
            </a:r>
            <a:r>
              <a:rPr sz="2150" b="1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50" b="1" spc="-25" dirty="0">
                <a:solidFill>
                  <a:srgbClr val="303030"/>
                </a:solidFill>
                <a:latin typeface="Arial"/>
                <a:cs typeface="Arial"/>
              </a:rPr>
              <a:t>Technology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38415" y="3492626"/>
            <a:ext cx="187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415" y="4572266"/>
            <a:ext cx="187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8415" y="2709252"/>
            <a:ext cx="10363200" cy="2935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4490" marR="5080" indent="-352425">
              <a:lnSpc>
                <a:spcPct val="100000"/>
              </a:lnSpc>
              <a:spcBef>
                <a:spcPts val="95"/>
              </a:spcBef>
              <a:buClr>
                <a:srgbClr val="CE1E27"/>
              </a:buClr>
              <a:buSzPct val="74418"/>
              <a:buFont typeface="Wingdings"/>
              <a:buChar char=""/>
              <a:tabLst>
                <a:tab pos="440055" algn="l"/>
                <a:tab pos="441325" algn="l"/>
              </a:tabLst>
            </a:pPr>
            <a:r>
              <a:rPr dirty="0"/>
              <a:t>	</a:t>
            </a:r>
            <a:r>
              <a:rPr sz="2150" spc="-5" dirty="0">
                <a:solidFill>
                  <a:srgbClr val="303030"/>
                </a:solidFill>
                <a:latin typeface="Arial"/>
                <a:cs typeface="Arial"/>
              </a:rPr>
              <a:t>elaborated by the Information Systems Audit and Control Association (ISACA) and  provide help for the command, control, and governance </a:t>
            </a:r>
            <a:r>
              <a:rPr sz="215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150" spc="-5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150" spc="1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50" spc="-20" dirty="0">
                <a:solidFill>
                  <a:srgbClr val="303030"/>
                </a:solidFill>
                <a:latin typeface="Arial"/>
                <a:cs typeface="Arial"/>
              </a:rPr>
              <a:t>technology.</a:t>
            </a:r>
            <a:endParaRPr sz="2150">
              <a:latin typeface="Arial"/>
              <a:cs typeface="Arial"/>
            </a:endParaRPr>
          </a:p>
          <a:p>
            <a:pPr marL="364490" marR="423545">
              <a:lnSpc>
                <a:spcPct val="100000"/>
              </a:lnSpc>
              <a:spcBef>
                <a:spcPts val="770"/>
              </a:spcBef>
            </a:pPr>
            <a:r>
              <a:rPr sz="2150" spc="-5" dirty="0">
                <a:solidFill>
                  <a:srgbClr val="303030"/>
                </a:solidFill>
                <a:latin typeface="Arial"/>
                <a:cs typeface="Arial"/>
              </a:rPr>
              <a:t>It assists the leadership with the risk management of a permanently changing  information environment and with the assessment of investments necessary for  shaping control</a:t>
            </a:r>
            <a:r>
              <a:rPr sz="21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50" spc="-5" dirty="0">
                <a:solidFill>
                  <a:srgbClr val="303030"/>
                </a:solidFill>
                <a:latin typeface="Arial"/>
                <a:cs typeface="Arial"/>
              </a:rPr>
              <a:t>mechanisms.</a:t>
            </a:r>
            <a:endParaRPr sz="2150">
              <a:latin typeface="Arial"/>
              <a:cs typeface="Arial"/>
            </a:endParaRPr>
          </a:p>
          <a:p>
            <a:pPr marL="364490" marR="90170">
              <a:lnSpc>
                <a:spcPct val="100200"/>
              </a:lnSpc>
              <a:spcBef>
                <a:spcPts val="765"/>
              </a:spcBef>
            </a:pPr>
            <a:r>
              <a:rPr sz="2150" spc="-5" dirty="0">
                <a:solidFill>
                  <a:srgbClr val="303030"/>
                </a:solidFill>
                <a:latin typeface="Arial"/>
                <a:cs typeface="Arial"/>
              </a:rPr>
              <a:t>This recommendation is a generally accepted set of IT </a:t>
            </a:r>
            <a:r>
              <a:rPr sz="2150" dirty="0">
                <a:solidFill>
                  <a:srgbClr val="303030"/>
                </a:solidFill>
                <a:latin typeface="Arial"/>
                <a:cs typeface="Arial"/>
              </a:rPr>
              <a:t>control </a:t>
            </a:r>
            <a:r>
              <a:rPr sz="2150" spc="-5" dirty="0">
                <a:solidFill>
                  <a:srgbClr val="303030"/>
                </a:solidFill>
                <a:latin typeface="Arial"/>
                <a:cs typeface="Arial"/>
              </a:rPr>
              <a:t>objectives </a:t>
            </a:r>
            <a:r>
              <a:rPr sz="2150" dirty="0">
                <a:solidFill>
                  <a:srgbClr val="303030"/>
                </a:solidFill>
                <a:latin typeface="Arial"/>
                <a:cs typeface="Arial"/>
              </a:rPr>
              <a:t>and  </a:t>
            </a:r>
            <a:r>
              <a:rPr sz="2150" spc="-5" dirty="0">
                <a:solidFill>
                  <a:srgbClr val="303030"/>
                </a:solidFill>
                <a:latin typeface="Arial"/>
                <a:cs typeface="Arial"/>
              </a:rPr>
              <a:t>directives which can be widely accepted and used in the field of </a:t>
            </a:r>
            <a:r>
              <a:rPr sz="2150" spc="-10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2150" spc="-5" dirty="0">
                <a:solidFill>
                  <a:srgbClr val="303030"/>
                </a:solidFill>
                <a:latin typeface="Arial"/>
                <a:cs typeface="Arial"/>
              </a:rPr>
              <a:t>security control  and regulation by leaders, users, and auditors as</a:t>
            </a:r>
            <a:r>
              <a:rPr sz="2150" spc="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150" spc="25" dirty="0">
                <a:solidFill>
                  <a:srgbClr val="303030"/>
                </a:solidFill>
                <a:latin typeface="Arial"/>
                <a:cs typeface="Arial"/>
              </a:rPr>
              <a:t>well</a:t>
            </a:r>
            <a:r>
              <a:rPr sz="2750" spc="2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6000" b="0" spc="-5" dirty="0">
                <a:solidFill>
                  <a:srgbClr val="CE1E27"/>
                </a:solidFill>
                <a:latin typeface="Carlito"/>
                <a:cs typeface="Carlito"/>
              </a:rPr>
              <a:t>ITIL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8497" y="1858226"/>
            <a:ext cx="10472420" cy="3644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80365">
              <a:lnSpc>
                <a:spcPct val="100000"/>
              </a:lnSpc>
              <a:spcBef>
                <a:spcPts val="110"/>
              </a:spcBef>
              <a:tabLst>
                <a:tab pos="9103995" algn="l"/>
              </a:tabLst>
            </a:pPr>
            <a:r>
              <a:rPr sz="2400" b="1" dirty="0">
                <a:solidFill>
                  <a:srgbClr val="303030"/>
                </a:solidFill>
                <a:latin typeface="Arial"/>
                <a:cs typeface="Arial"/>
              </a:rPr>
              <a:t>ITIL - </a:t>
            </a:r>
            <a:r>
              <a:rPr sz="2400" b="1" spc="-5" dirty="0">
                <a:solidFill>
                  <a:srgbClr val="303030"/>
                </a:solidFill>
                <a:latin typeface="Arial"/>
                <a:cs typeface="Arial"/>
              </a:rPr>
              <a:t>The Information </a:t>
            </a:r>
            <a:r>
              <a:rPr sz="2400" b="1" spc="-25" dirty="0">
                <a:solidFill>
                  <a:srgbClr val="303030"/>
                </a:solidFill>
                <a:latin typeface="Arial"/>
                <a:cs typeface="Arial"/>
              </a:rPr>
              <a:t>Technology </a:t>
            </a:r>
            <a:r>
              <a:rPr sz="2400" b="1" spc="-5" dirty="0">
                <a:solidFill>
                  <a:srgbClr val="303030"/>
                </a:solidFill>
                <a:latin typeface="Arial"/>
                <a:cs typeface="Arial"/>
              </a:rPr>
              <a:t>Infrastructure</a:t>
            </a:r>
            <a:r>
              <a:rPr sz="2400" b="1" spc="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03030"/>
                </a:solidFill>
                <a:latin typeface="Arial"/>
                <a:cs typeface="Arial"/>
              </a:rPr>
              <a:t>Library</a:t>
            </a:r>
            <a:r>
              <a:rPr sz="24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03030"/>
                </a:solidFill>
                <a:latin typeface="Arial"/>
                <a:cs typeface="Arial"/>
              </a:rPr>
              <a:t>(ITIL)	</a:t>
            </a:r>
            <a:r>
              <a:rPr sz="2400" b="1" dirty="0">
                <a:solidFill>
                  <a:srgbClr val="303030"/>
                </a:solidFill>
                <a:latin typeface="Arial"/>
                <a:cs typeface="Arial"/>
              </a:rPr>
              <a:t>- ITIL</a:t>
            </a:r>
            <a:r>
              <a:rPr sz="2400" b="1" spc="-1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303030"/>
                </a:solidFill>
                <a:latin typeface="Arial"/>
                <a:cs typeface="Arial"/>
              </a:rPr>
              <a:t>4  </a:t>
            </a:r>
            <a:r>
              <a:rPr sz="2400" b="1" spc="-5" dirty="0">
                <a:solidFill>
                  <a:srgbClr val="303030"/>
                </a:solidFill>
                <a:latin typeface="Arial"/>
                <a:cs typeface="Arial"/>
              </a:rPr>
              <a:t>update </a:t>
            </a:r>
            <a:r>
              <a:rPr sz="2400" b="1" dirty="0">
                <a:solidFill>
                  <a:srgbClr val="303030"/>
                </a:solidFill>
                <a:latin typeface="Arial"/>
                <a:cs typeface="Arial"/>
              </a:rPr>
              <a:t>(ITIL </a:t>
            </a:r>
            <a:r>
              <a:rPr sz="2400" b="1" spc="-65" dirty="0">
                <a:solidFill>
                  <a:srgbClr val="303030"/>
                </a:solidFill>
                <a:latin typeface="Arial"/>
                <a:cs typeface="Arial"/>
              </a:rPr>
              <a:t>v.3 </a:t>
            </a:r>
            <a:r>
              <a:rPr sz="2400" b="1" spc="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srgbClr val="303030"/>
                </a:solidFill>
                <a:latin typeface="Arial"/>
                <a:cs typeface="Arial"/>
              </a:rPr>
              <a:t>still actual)</a:t>
            </a:r>
            <a:endParaRPr sz="2400">
              <a:latin typeface="Arial"/>
              <a:cs typeface="Arial"/>
            </a:endParaRPr>
          </a:p>
          <a:p>
            <a:pPr marL="334010" marR="206375" indent="-296545">
              <a:lnSpc>
                <a:spcPct val="100000"/>
              </a:lnSpc>
              <a:spcBef>
                <a:spcPts val="844"/>
              </a:spcBef>
              <a:buClr>
                <a:srgbClr val="CE1E27"/>
              </a:buClr>
              <a:buSzPct val="72916"/>
              <a:buFont typeface="Wingdings"/>
              <a:buChar char=""/>
              <a:tabLst>
                <a:tab pos="334645" algn="l"/>
              </a:tabLst>
            </a:pPr>
            <a:r>
              <a:rPr sz="2400" spc="-204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collection </a:t>
            </a:r>
            <a:r>
              <a:rPr sz="24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-125" dirty="0">
                <a:solidFill>
                  <a:srgbClr val="303030"/>
                </a:solidFill>
                <a:latin typeface="Arial"/>
                <a:cs typeface="Arial"/>
              </a:rPr>
              <a:t>concepts </a:t>
            </a:r>
            <a:r>
              <a:rPr sz="2400" spc="-13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spc="-114" dirty="0">
                <a:solidFill>
                  <a:srgbClr val="303030"/>
                </a:solidFill>
                <a:latin typeface="Arial"/>
                <a:cs typeface="Arial"/>
              </a:rPr>
              <a:t>practices </a:t>
            </a:r>
            <a:r>
              <a:rPr sz="2400" spc="-105" dirty="0">
                <a:solidFill>
                  <a:srgbClr val="303030"/>
                </a:solidFill>
                <a:latin typeface="Arial"/>
                <a:cs typeface="Arial"/>
              </a:rPr>
              <a:t>combined </a:t>
            </a:r>
            <a:r>
              <a:rPr sz="2400" spc="-4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400" spc="-204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00" spc="-140" dirty="0">
                <a:solidFill>
                  <a:srgbClr val="303030"/>
                </a:solidFill>
                <a:latin typeface="Arial"/>
                <a:cs typeface="Arial"/>
              </a:rPr>
              <a:t>series </a:t>
            </a:r>
            <a:r>
              <a:rPr sz="2400" spc="-2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-145" dirty="0">
                <a:solidFill>
                  <a:srgbClr val="303030"/>
                </a:solidFill>
                <a:latin typeface="Arial"/>
                <a:cs typeface="Arial"/>
              </a:rPr>
              <a:t>books </a:t>
            </a:r>
            <a:r>
              <a:rPr sz="2400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400" spc="-120" dirty="0">
                <a:solidFill>
                  <a:srgbClr val="303030"/>
                </a:solidFill>
                <a:latin typeface="Arial"/>
                <a:cs typeface="Arial"/>
              </a:rPr>
              <a:t>be</a:t>
            </a:r>
            <a:r>
              <a:rPr sz="2400" spc="-5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303030"/>
                </a:solidFill>
                <a:latin typeface="Arial"/>
                <a:cs typeface="Arial"/>
              </a:rPr>
              <a:t>applied  </a:t>
            </a:r>
            <a:r>
              <a:rPr sz="2400" spc="-5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400" spc="-195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2400" spc="-160" dirty="0">
                <a:solidFill>
                  <a:srgbClr val="303030"/>
                </a:solidFill>
                <a:latin typeface="Arial"/>
                <a:cs typeface="Arial"/>
              </a:rPr>
              <a:t>Service </a:t>
            </a:r>
            <a:r>
              <a:rPr sz="2400" spc="-114" dirty="0">
                <a:solidFill>
                  <a:srgbClr val="303030"/>
                </a:solidFill>
                <a:latin typeface="Arial"/>
                <a:cs typeface="Arial"/>
              </a:rPr>
              <a:t>Management </a:t>
            </a:r>
            <a:r>
              <a:rPr sz="2400" spc="-165" dirty="0">
                <a:solidFill>
                  <a:srgbClr val="303030"/>
                </a:solidFill>
                <a:latin typeface="Arial"/>
                <a:cs typeface="Arial"/>
              </a:rPr>
              <a:t>(ITSM), </a:t>
            </a:r>
            <a:r>
              <a:rPr sz="2400" spc="-195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2400" spc="-95" dirty="0">
                <a:solidFill>
                  <a:srgbClr val="303030"/>
                </a:solidFill>
                <a:latin typeface="Arial"/>
                <a:cs typeface="Arial"/>
              </a:rPr>
              <a:t>development </a:t>
            </a:r>
            <a:r>
              <a:rPr sz="2400" spc="-13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spc="-195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303030"/>
                </a:solidFill>
                <a:latin typeface="Arial"/>
                <a:cs typeface="Arial"/>
              </a:rPr>
              <a:t>operations.</a:t>
            </a:r>
            <a:endParaRPr sz="2400">
              <a:latin typeface="Arial"/>
              <a:cs typeface="Arial"/>
            </a:endParaRPr>
          </a:p>
          <a:p>
            <a:pPr marL="334010" marR="30480" indent="-296545">
              <a:lnSpc>
                <a:spcPct val="100000"/>
              </a:lnSpc>
              <a:spcBef>
                <a:spcPts val="860"/>
              </a:spcBef>
              <a:buClr>
                <a:srgbClr val="CE1E27"/>
              </a:buClr>
              <a:buSzPct val="72916"/>
              <a:buFont typeface="Wingdings"/>
              <a:buChar char=""/>
              <a:tabLst>
                <a:tab pos="334645" algn="l"/>
              </a:tabLst>
            </a:pPr>
            <a:r>
              <a:rPr sz="2400" spc="-95" dirty="0">
                <a:solidFill>
                  <a:srgbClr val="303030"/>
                </a:solidFill>
                <a:latin typeface="Arial"/>
                <a:cs typeface="Arial"/>
              </a:rPr>
              <a:t>At </a:t>
            </a:r>
            <a:r>
              <a:rPr sz="2400" spc="-35" dirty="0">
                <a:solidFill>
                  <a:srgbClr val="303030"/>
                </a:solidFill>
                <a:latin typeface="Arial"/>
                <a:cs typeface="Arial"/>
              </a:rPr>
              <a:t>first </a:t>
            </a:r>
            <a:r>
              <a:rPr sz="2400" spc="55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sz="2400" spc="-4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303030"/>
                </a:solidFill>
                <a:latin typeface="Arial"/>
                <a:cs typeface="Arial"/>
              </a:rPr>
              <a:t>was </a:t>
            </a:r>
            <a:r>
              <a:rPr sz="2400" spc="-105" dirty="0">
                <a:solidFill>
                  <a:srgbClr val="303030"/>
                </a:solidFill>
                <a:latin typeface="Arial"/>
                <a:cs typeface="Arial"/>
              </a:rPr>
              <a:t>created </a:t>
            </a:r>
            <a:r>
              <a:rPr sz="2400" spc="-5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late </a:t>
            </a:r>
            <a:r>
              <a:rPr sz="24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-125" dirty="0">
                <a:solidFill>
                  <a:srgbClr val="303030"/>
                </a:solidFill>
                <a:latin typeface="Arial"/>
                <a:cs typeface="Arial"/>
              </a:rPr>
              <a:t>1980 by </a:t>
            </a:r>
            <a:r>
              <a:rPr sz="2400" spc="-120" dirty="0">
                <a:solidFill>
                  <a:srgbClr val="303030"/>
                </a:solidFill>
                <a:latin typeface="Arial"/>
                <a:cs typeface="Arial"/>
              </a:rPr>
              <a:t>Central </a:t>
            </a:r>
            <a:r>
              <a:rPr sz="2400" spc="-114" dirty="0">
                <a:solidFill>
                  <a:srgbClr val="303030"/>
                </a:solidFill>
                <a:latin typeface="Arial"/>
                <a:cs typeface="Arial"/>
              </a:rPr>
              <a:t>Computing </a:t>
            </a:r>
            <a:r>
              <a:rPr sz="2400" spc="-13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spc="-125" dirty="0">
                <a:solidFill>
                  <a:srgbClr val="303030"/>
                </a:solidFill>
                <a:latin typeface="Arial"/>
                <a:cs typeface="Arial"/>
              </a:rPr>
              <a:t>Telecommunication  </a:t>
            </a:r>
            <a:r>
              <a:rPr sz="2400" spc="-175" dirty="0">
                <a:solidFill>
                  <a:srgbClr val="303030"/>
                </a:solidFill>
                <a:latin typeface="Arial"/>
                <a:cs typeface="Arial"/>
              </a:rPr>
              <a:t>Agency </a:t>
            </a:r>
            <a:r>
              <a:rPr sz="2400" spc="-275" dirty="0">
                <a:solidFill>
                  <a:srgbClr val="303030"/>
                </a:solidFill>
                <a:latin typeface="Arial"/>
                <a:cs typeface="Arial"/>
              </a:rPr>
              <a:t>(CCTA). </a:t>
            </a:r>
            <a:r>
              <a:rPr sz="2400" i="1" spc="-22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00" i="1" spc="-175" dirty="0">
                <a:solidFill>
                  <a:srgbClr val="303030"/>
                </a:solidFill>
                <a:latin typeface="Arial"/>
                <a:cs typeface="Arial"/>
              </a:rPr>
              <a:t>names </a:t>
            </a:r>
            <a:r>
              <a:rPr sz="2400" i="1" spc="-204" dirty="0">
                <a:solidFill>
                  <a:srgbClr val="303030"/>
                </a:solidFill>
                <a:latin typeface="Arial"/>
                <a:cs typeface="Arial"/>
              </a:rPr>
              <a:t>ITIL </a:t>
            </a:r>
            <a:r>
              <a:rPr sz="2400" i="1" spc="-13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i="1" spc="-200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2400" i="1" spc="-75" dirty="0">
                <a:solidFill>
                  <a:srgbClr val="303030"/>
                </a:solidFill>
                <a:latin typeface="Arial"/>
                <a:cs typeface="Arial"/>
              </a:rPr>
              <a:t>Infrastructure </a:t>
            </a:r>
            <a:r>
              <a:rPr sz="2400" i="1" spc="-105" dirty="0">
                <a:solidFill>
                  <a:srgbClr val="303030"/>
                </a:solidFill>
                <a:latin typeface="Arial"/>
                <a:cs typeface="Arial"/>
              </a:rPr>
              <a:t>Library </a:t>
            </a:r>
            <a:r>
              <a:rPr sz="2400" i="1" spc="-114" dirty="0">
                <a:solidFill>
                  <a:srgbClr val="303030"/>
                </a:solidFill>
                <a:latin typeface="Arial"/>
                <a:cs typeface="Arial"/>
              </a:rPr>
              <a:t>are registered  </a:t>
            </a:r>
            <a:r>
              <a:rPr sz="2400" i="1" spc="-105" dirty="0">
                <a:solidFill>
                  <a:srgbClr val="303030"/>
                </a:solidFill>
                <a:latin typeface="Arial"/>
                <a:cs typeface="Arial"/>
              </a:rPr>
              <a:t>trademarks </a:t>
            </a:r>
            <a:r>
              <a:rPr sz="2400" i="1" spc="-7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i="1" spc="-8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00" i="1" spc="-100" dirty="0">
                <a:solidFill>
                  <a:srgbClr val="303030"/>
                </a:solidFill>
                <a:latin typeface="Arial"/>
                <a:cs typeface="Arial"/>
              </a:rPr>
              <a:t>United </a:t>
            </a:r>
            <a:r>
              <a:rPr sz="2400" i="1" spc="-140" dirty="0">
                <a:solidFill>
                  <a:srgbClr val="303030"/>
                </a:solidFill>
                <a:latin typeface="Arial"/>
                <a:cs typeface="Arial"/>
              </a:rPr>
              <a:t>Kingdom's </a:t>
            </a:r>
            <a:r>
              <a:rPr sz="2400" i="1" spc="-125" dirty="0">
                <a:solidFill>
                  <a:srgbClr val="303030"/>
                </a:solidFill>
                <a:latin typeface="Arial"/>
                <a:cs typeface="Arial"/>
              </a:rPr>
              <a:t>Office </a:t>
            </a:r>
            <a:r>
              <a:rPr sz="2400" i="1" spc="-8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i="1" spc="-150" dirty="0">
                <a:solidFill>
                  <a:srgbClr val="303030"/>
                </a:solidFill>
                <a:latin typeface="Arial"/>
                <a:cs typeface="Arial"/>
              </a:rPr>
              <a:t>Government </a:t>
            </a:r>
            <a:r>
              <a:rPr sz="2400" i="1" spc="-185" dirty="0">
                <a:solidFill>
                  <a:srgbClr val="303030"/>
                </a:solidFill>
                <a:latin typeface="Arial"/>
                <a:cs typeface="Arial"/>
              </a:rPr>
              <a:t>Commerce</a:t>
            </a:r>
            <a:r>
              <a:rPr sz="2400" i="1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i="1" spc="-229" dirty="0">
                <a:solidFill>
                  <a:srgbClr val="303030"/>
                </a:solidFill>
                <a:latin typeface="Arial"/>
                <a:cs typeface="Arial"/>
              </a:rPr>
              <a:t>(OGC)</a:t>
            </a:r>
            <a:r>
              <a:rPr sz="2400" spc="-229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34010" marR="1114425" indent="-296545">
              <a:lnSpc>
                <a:spcPct val="100000"/>
              </a:lnSpc>
              <a:spcBef>
                <a:spcPts val="860"/>
              </a:spcBef>
              <a:buClr>
                <a:srgbClr val="CE1E27"/>
              </a:buClr>
              <a:buSzPct val="72916"/>
              <a:buFont typeface="Wingdings"/>
              <a:buChar char=""/>
              <a:tabLst>
                <a:tab pos="334645" algn="l"/>
              </a:tabLst>
            </a:pPr>
            <a:r>
              <a:rPr sz="2400" spc="-200" dirty="0">
                <a:solidFill>
                  <a:srgbClr val="303030"/>
                </a:solidFill>
                <a:latin typeface="Arial"/>
                <a:cs typeface="Arial"/>
              </a:rPr>
              <a:t>ITIL </a:t>
            </a:r>
            <a:r>
              <a:rPr sz="2400" spc="-165" dirty="0">
                <a:solidFill>
                  <a:srgbClr val="303030"/>
                </a:solidFill>
                <a:latin typeface="Arial"/>
                <a:cs typeface="Arial"/>
              </a:rPr>
              <a:t>can </a:t>
            </a:r>
            <a:r>
              <a:rPr sz="2400" spc="-125" dirty="0">
                <a:solidFill>
                  <a:srgbClr val="303030"/>
                </a:solidFill>
                <a:latin typeface="Arial"/>
                <a:cs typeface="Arial"/>
              </a:rPr>
              <a:t>be </a:t>
            </a:r>
            <a:r>
              <a:rPr sz="2400" spc="-120" dirty="0">
                <a:solidFill>
                  <a:srgbClr val="303030"/>
                </a:solidFill>
                <a:latin typeface="Arial"/>
                <a:cs typeface="Arial"/>
              </a:rPr>
              <a:t>classified </a:t>
            </a:r>
            <a:r>
              <a:rPr sz="2400" spc="-245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2400" spc="-204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collection </a:t>
            </a:r>
            <a:r>
              <a:rPr sz="2400" spc="-2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-105" dirty="0">
                <a:solidFill>
                  <a:srgbClr val="303030"/>
                </a:solidFill>
                <a:latin typeface="Arial"/>
                <a:cs typeface="Arial"/>
              </a:rPr>
              <a:t>best </a:t>
            </a:r>
            <a:r>
              <a:rPr sz="2400" spc="-110" dirty="0">
                <a:solidFill>
                  <a:srgbClr val="303030"/>
                </a:solidFill>
                <a:latin typeface="Arial"/>
                <a:cs typeface="Arial"/>
              </a:rPr>
              <a:t>practices, </a:t>
            </a:r>
            <a:r>
              <a:rPr sz="2400" spc="-13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spc="-55" dirty="0">
                <a:solidFill>
                  <a:srgbClr val="303030"/>
                </a:solidFill>
                <a:latin typeface="Arial"/>
                <a:cs typeface="Arial"/>
              </a:rPr>
              <a:t>its 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target </a:t>
            </a:r>
            <a:r>
              <a:rPr sz="2400" spc="-140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400" spc="-125" dirty="0">
                <a:solidFill>
                  <a:srgbClr val="303030"/>
                </a:solidFill>
                <a:latin typeface="Arial"/>
                <a:cs typeface="Arial"/>
              </a:rPr>
              <a:t>large  </a:t>
            </a:r>
            <a:r>
              <a:rPr sz="2400" spc="-135" dirty="0">
                <a:solidFill>
                  <a:srgbClr val="303030"/>
                </a:solidFill>
                <a:latin typeface="Arial"/>
                <a:cs typeface="Arial"/>
              </a:rPr>
              <a:t>companies, </a:t>
            </a:r>
            <a:r>
              <a:rPr sz="2400" spc="-245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well </a:t>
            </a:r>
            <a:r>
              <a:rPr sz="2400" spc="-120" dirty="0">
                <a:solidFill>
                  <a:srgbClr val="303030"/>
                </a:solidFill>
                <a:latin typeface="Arial"/>
                <a:cs typeface="Arial"/>
              </a:rPr>
              <a:t>small</a:t>
            </a:r>
            <a:r>
              <a:rPr sz="2400" spc="-1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303030"/>
                </a:solidFill>
                <a:latin typeface="Arial"/>
                <a:cs typeface="Arial"/>
              </a:rPr>
              <a:t>ones.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365036"/>
            <a:ext cx="10751820" cy="1325245"/>
          </a:xfrm>
          <a:custGeom>
            <a:avLst/>
            <a:gdLst/>
            <a:ahLst/>
            <a:cxnLst/>
            <a:rect l="l" t="t" r="r" b="b"/>
            <a:pathLst>
              <a:path w="10751820" h="1325245">
                <a:moveTo>
                  <a:pt x="10751756" y="0"/>
                </a:moveTo>
                <a:lnTo>
                  <a:pt x="0" y="0"/>
                </a:lnTo>
                <a:lnTo>
                  <a:pt x="0" y="1325168"/>
                </a:lnTo>
                <a:lnTo>
                  <a:pt x="10751756" y="1325168"/>
                </a:lnTo>
                <a:close/>
              </a:path>
            </a:pathLst>
          </a:custGeom>
          <a:solidFill>
            <a:srgbClr val="F7E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42141" y="453148"/>
            <a:ext cx="19062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65" dirty="0">
                <a:solidFill>
                  <a:srgbClr val="CE1E27"/>
                </a:solidFill>
                <a:latin typeface="Carlito"/>
                <a:cs typeface="Carlito"/>
              </a:rPr>
              <a:t>C</a:t>
            </a:r>
            <a:r>
              <a:rPr sz="6000" spc="-5" dirty="0">
                <a:solidFill>
                  <a:srgbClr val="CE1E27"/>
                </a:solidFill>
                <a:latin typeface="Carlito"/>
                <a:cs typeface="Carlito"/>
              </a:rPr>
              <a:t>O</a:t>
            </a:r>
            <a:r>
              <a:rPr sz="6000" spc="5" dirty="0">
                <a:solidFill>
                  <a:srgbClr val="CE1E27"/>
                </a:solidFill>
                <a:latin typeface="Carlito"/>
                <a:cs typeface="Carlito"/>
              </a:rPr>
              <a:t>B</a:t>
            </a:r>
            <a:r>
              <a:rPr sz="6000" spc="-10" dirty="0">
                <a:solidFill>
                  <a:srgbClr val="CE1E27"/>
                </a:solidFill>
                <a:latin typeface="Carlito"/>
                <a:cs typeface="Carlito"/>
              </a:rPr>
              <a:t>IT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0541" y="1857857"/>
            <a:ext cx="1130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9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913473" y="1440362"/>
            <a:ext cx="6364605" cy="4480560"/>
            <a:chOff x="2913473" y="1440362"/>
            <a:chExt cx="6364605" cy="4480560"/>
          </a:xfrm>
        </p:grpSpPr>
        <p:sp>
          <p:nvSpPr>
            <p:cNvPr id="8" name="object 8"/>
            <p:cNvSpPr/>
            <p:nvPr/>
          </p:nvSpPr>
          <p:spPr>
            <a:xfrm>
              <a:off x="2929318" y="1455839"/>
              <a:ext cx="6332766" cy="44485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21393" y="1448282"/>
              <a:ext cx="6348730" cy="4464685"/>
            </a:xfrm>
            <a:custGeom>
              <a:avLst/>
              <a:gdLst/>
              <a:ahLst/>
              <a:cxnLst/>
              <a:rect l="l" t="t" r="r" b="b"/>
              <a:pathLst>
                <a:path w="6348730" h="4464685">
                  <a:moveTo>
                    <a:pt x="0" y="0"/>
                  </a:moveTo>
                  <a:lnTo>
                    <a:pt x="6348603" y="0"/>
                  </a:lnTo>
                  <a:lnTo>
                    <a:pt x="6348603" y="4464354"/>
                  </a:lnTo>
                  <a:lnTo>
                    <a:pt x="0" y="4464354"/>
                  </a:lnTo>
                  <a:lnTo>
                    <a:pt x="0" y="0"/>
                  </a:lnTo>
                  <a:close/>
                </a:path>
              </a:pathLst>
            </a:custGeom>
            <a:ln w="1583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365036"/>
            <a:ext cx="10751820" cy="1325245"/>
          </a:xfrm>
          <a:custGeom>
            <a:avLst/>
            <a:gdLst/>
            <a:ahLst/>
            <a:cxnLst/>
            <a:rect l="l" t="t" r="r" b="b"/>
            <a:pathLst>
              <a:path w="10751820" h="1325245">
                <a:moveTo>
                  <a:pt x="10751756" y="0"/>
                </a:moveTo>
                <a:lnTo>
                  <a:pt x="0" y="0"/>
                </a:lnTo>
                <a:lnTo>
                  <a:pt x="0" y="1325168"/>
                </a:lnTo>
                <a:lnTo>
                  <a:pt x="10751756" y="1325168"/>
                </a:lnTo>
                <a:close/>
              </a:path>
            </a:pathLst>
          </a:custGeom>
          <a:solidFill>
            <a:srgbClr val="F7E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6000" b="0" spc="-20" dirty="0">
                <a:solidFill>
                  <a:srgbClr val="CE1E27"/>
                </a:solidFill>
                <a:latin typeface="Carlito"/>
                <a:cs typeface="Carlito"/>
              </a:rPr>
              <a:t>COBIT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0541" y="1857857"/>
            <a:ext cx="1130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9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728442" y="1363319"/>
            <a:ext cx="6735445" cy="4759960"/>
            <a:chOff x="2728442" y="1363319"/>
            <a:chExt cx="6735445" cy="4759960"/>
          </a:xfrm>
        </p:grpSpPr>
        <p:sp>
          <p:nvSpPr>
            <p:cNvPr id="8" name="object 8"/>
            <p:cNvSpPr/>
            <p:nvPr/>
          </p:nvSpPr>
          <p:spPr>
            <a:xfrm>
              <a:off x="2728442" y="1363319"/>
              <a:ext cx="6734886" cy="47595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77958" y="3428644"/>
              <a:ext cx="1290955" cy="300355"/>
            </a:xfrm>
            <a:custGeom>
              <a:avLst/>
              <a:gdLst/>
              <a:ahLst/>
              <a:cxnLst/>
              <a:rect l="l" t="t" r="r" b="b"/>
              <a:pathLst>
                <a:path w="1290954" h="300354">
                  <a:moveTo>
                    <a:pt x="1290599" y="0"/>
                  </a:moveTo>
                  <a:lnTo>
                    <a:pt x="0" y="0"/>
                  </a:lnTo>
                  <a:lnTo>
                    <a:pt x="0" y="299872"/>
                  </a:lnTo>
                  <a:lnTo>
                    <a:pt x="1290599" y="299872"/>
                  </a:lnTo>
                  <a:close/>
                </a:path>
              </a:pathLst>
            </a:custGeom>
            <a:solidFill>
              <a:srgbClr val="DCD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77958" y="3428644"/>
            <a:ext cx="1290955" cy="3003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ts val="2010"/>
              </a:lnSpc>
              <a:spcBef>
                <a:spcPts val="350"/>
              </a:spcBef>
            </a:pPr>
            <a:r>
              <a:rPr sz="2300" b="1" spc="-5" dirty="0">
                <a:solidFill>
                  <a:srgbClr val="1F3763"/>
                </a:solidFill>
                <a:latin typeface="Liberation Sans Narrow"/>
                <a:cs typeface="Liberation Sans Narrow"/>
              </a:rPr>
              <a:t>Unit</a:t>
            </a:r>
            <a:endParaRPr sz="2300">
              <a:latin typeface="Liberation Sans Narrow"/>
              <a:cs typeface="Liberation Sans Narro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6000" b="0" spc="-5" dirty="0">
                <a:solidFill>
                  <a:srgbClr val="CE1E27"/>
                </a:solidFill>
                <a:latin typeface="Carlito"/>
                <a:cs typeface="Carlito"/>
              </a:rPr>
              <a:t>Deming</a:t>
            </a:r>
            <a:r>
              <a:rPr sz="6000" b="0" spc="-10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6000" b="0" spc="-25" dirty="0">
                <a:solidFill>
                  <a:srgbClr val="CE1E27"/>
                </a:solidFill>
                <a:latin typeface="Carlito"/>
                <a:cs typeface="Carlito"/>
              </a:rPr>
              <a:t>cycle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0541" y="1732066"/>
            <a:ext cx="10283825" cy="3576954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800" spc="-165" dirty="0">
                <a:solidFill>
                  <a:srgbClr val="303030"/>
                </a:solidFill>
                <a:latin typeface="Arial"/>
                <a:cs typeface="Arial"/>
              </a:rPr>
              <a:t>Deming</a:t>
            </a:r>
            <a:r>
              <a:rPr sz="2800" spc="-1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160" dirty="0">
                <a:solidFill>
                  <a:srgbClr val="303030"/>
                </a:solidFill>
                <a:latin typeface="Arial"/>
                <a:cs typeface="Arial"/>
              </a:rPr>
              <a:t>cycle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sz="2800" spc="-285" dirty="0">
                <a:solidFill>
                  <a:srgbClr val="303030"/>
                </a:solidFill>
                <a:latin typeface="Arial"/>
                <a:cs typeface="Arial"/>
              </a:rPr>
              <a:t>W. </a:t>
            </a:r>
            <a:r>
              <a:rPr sz="2800" spc="-204" dirty="0">
                <a:solidFill>
                  <a:srgbClr val="303030"/>
                </a:solidFill>
                <a:latin typeface="Arial"/>
                <a:cs typeface="Arial"/>
              </a:rPr>
              <a:t>Edwards </a:t>
            </a:r>
            <a:r>
              <a:rPr sz="2800" spc="-160" dirty="0">
                <a:solidFill>
                  <a:srgbClr val="303030"/>
                </a:solidFill>
                <a:latin typeface="Arial"/>
                <a:cs typeface="Arial"/>
              </a:rPr>
              <a:t>Deming </a:t>
            </a:r>
            <a:r>
              <a:rPr sz="2800" spc="-130" dirty="0">
                <a:solidFill>
                  <a:srgbClr val="303030"/>
                </a:solidFill>
                <a:latin typeface="Arial"/>
                <a:cs typeface="Arial"/>
              </a:rPr>
              <a:t>recommended </a:t>
            </a:r>
            <a:r>
              <a:rPr sz="2800" spc="-25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800" spc="-190" dirty="0">
                <a:solidFill>
                  <a:srgbClr val="303030"/>
                </a:solidFill>
                <a:latin typeface="Arial"/>
                <a:cs typeface="Arial"/>
              </a:rPr>
              <a:t>processes </a:t>
            </a:r>
            <a:r>
              <a:rPr sz="2800" spc="-140" dirty="0">
                <a:solidFill>
                  <a:srgbClr val="303030"/>
                </a:solidFill>
                <a:latin typeface="Arial"/>
                <a:cs typeface="Arial"/>
              </a:rPr>
              <a:t>be placed </a:t>
            </a:r>
            <a:r>
              <a:rPr sz="2800" spc="-6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800" spc="-240" dirty="0">
                <a:solidFill>
                  <a:srgbClr val="303030"/>
                </a:solidFill>
                <a:latin typeface="Arial"/>
                <a:cs typeface="Arial"/>
              </a:rPr>
              <a:t>a  </a:t>
            </a:r>
            <a:r>
              <a:rPr sz="2800" spc="-110" dirty="0">
                <a:solidFill>
                  <a:srgbClr val="303030"/>
                </a:solidFill>
                <a:latin typeface="Arial"/>
                <a:cs typeface="Arial"/>
              </a:rPr>
              <a:t>continuous </a:t>
            </a:r>
            <a:r>
              <a:rPr sz="2800" spc="-150" dirty="0">
                <a:solidFill>
                  <a:srgbClr val="303030"/>
                </a:solidFill>
                <a:latin typeface="Arial"/>
                <a:cs typeface="Arial"/>
              </a:rPr>
              <a:t>feedback </a:t>
            </a:r>
            <a:r>
              <a:rPr sz="2800" spc="-80" dirty="0">
                <a:solidFill>
                  <a:srgbClr val="303030"/>
                </a:solidFill>
                <a:latin typeface="Arial"/>
                <a:cs typeface="Arial"/>
              </a:rPr>
              <a:t>loop </a:t>
            </a:r>
            <a:r>
              <a:rPr sz="2800" spc="-210" dirty="0">
                <a:solidFill>
                  <a:srgbClr val="303030"/>
                </a:solidFill>
                <a:latin typeface="Arial"/>
                <a:cs typeface="Arial"/>
              </a:rPr>
              <a:t>so </a:t>
            </a:r>
            <a:r>
              <a:rPr sz="2800" spc="-20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800" spc="-190" dirty="0">
                <a:solidFill>
                  <a:srgbClr val="303030"/>
                </a:solidFill>
                <a:latin typeface="Arial"/>
                <a:cs typeface="Arial"/>
              </a:rPr>
              <a:t>managers </a:t>
            </a:r>
            <a:r>
              <a:rPr sz="2800" spc="-200" dirty="0">
                <a:solidFill>
                  <a:srgbClr val="303030"/>
                </a:solidFill>
                <a:latin typeface="Arial"/>
                <a:cs typeface="Arial"/>
              </a:rPr>
              <a:t>can </a:t>
            </a:r>
            <a:r>
              <a:rPr sz="2800" spc="-50" dirty="0">
                <a:solidFill>
                  <a:srgbClr val="303030"/>
                </a:solidFill>
                <a:latin typeface="Arial"/>
                <a:cs typeface="Arial"/>
              </a:rPr>
              <a:t>identify </a:t>
            </a:r>
            <a:r>
              <a:rPr sz="2800" spc="-15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800" spc="-180" dirty="0">
                <a:solidFill>
                  <a:srgbClr val="303030"/>
                </a:solidFill>
                <a:latin typeface="Arial"/>
                <a:cs typeface="Arial"/>
              </a:rPr>
              <a:t>change </a:t>
            </a:r>
            <a:r>
              <a:rPr sz="2800" spc="-45" dirty="0">
                <a:solidFill>
                  <a:srgbClr val="303030"/>
                </a:solidFill>
                <a:latin typeface="Arial"/>
                <a:cs typeface="Arial"/>
              </a:rPr>
              <a:t>the  </a:t>
            </a:r>
            <a:r>
              <a:rPr sz="2800" spc="-100" dirty="0">
                <a:solidFill>
                  <a:srgbClr val="303030"/>
                </a:solidFill>
                <a:latin typeface="Arial"/>
                <a:cs typeface="Arial"/>
              </a:rPr>
              <a:t>parts </a:t>
            </a:r>
            <a:r>
              <a:rPr sz="28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spc="-4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800" spc="-180" dirty="0">
                <a:solidFill>
                  <a:srgbClr val="303030"/>
                </a:solidFill>
                <a:latin typeface="Arial"/>
                <a:cs typeface="Arial"/>
              </a:rPr>
              <a:t>process </a:t>
            </a:r>
            <a:r>
              <a:rPr sz="2800" spc="-25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800" spc="-140" dirty="0">
                <a:solidFill>
                  <a:srgbClr val="303030"/>
                </a:solidFill>
                <a:latin typeface="Arial"/>
                <a:cs typeface="Arial"/>
              </a:rPr>
              <a:t>need</a:t>
            </a:r>
            <a:r>
              <a:rPr sz="2800" spc="-4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303030"/>
                </a:solidFill>
                <a:latin typeface="Arial"/>
                <a:cs typeface="Arial"/>
              </a:rPr>
              <a:t>improvements.</a:t>
            </a:r>
            <a:endParaRPr sz="2800">
              <a:latin typeface="Arial"/>
              <a:cs typeface="Arial"/>
            </a:endParaRPr>
          </a:p>
          <a:p>
            <a:pPr marL="12700" marR="918844">
              <a:lnSpc>
                <a:spcPct val="100000"/>
              </a:lnSpc>
              <a:spcBef>
                <a:spcPts val="980"/>
              </a:spcBef>
            </a:pPr>
            <a:r>
              <a:rPr sz="2800" spc="-165" dirty="0">
                <a:solidFill>
                  <a:srgbClr val="303030"/>
                </a:solidFill>
                <a:latin typeface="Arial"/>
                <a:cs typeface="Arial"/>
              </a:rPr>
              <a:t>Deming </a:t>
            </a:r>
            <a:r>
              <a:rPr sz="2800" spc="-120" dirty="0">
                <a:solidFill>
                  <a:srgbClr val="303030"/>
                </a:solidFill>
                <a:latin typeface="Arial"/>
                <a:cs typeface="Arial"/>
              </a:rPr>
              <a:t>created </a:t>
            </a:r>
            <a:r>
              <a:rPr sz="2800" spc="-24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800" spc="-70" dirty="0">
                <a:solidFill>
                  <a:srgbClr val="303030"/>
                </a:solidFill>
                <a:latin typeface="Arial"/>
                <a:cs typeface="Arial"/>
              </a:rPr>
              <a:t>(rather </a:t>
            </a:r>
            <a:r>
              <a:rPr sz="2800" spc="-95" dirty="0">
                <a:solidFill>
                  <a:srgbClr val="303030"/>
                </a:solidFill>
                <a:latin typeface="Arial"/>
                <a:cs typeface="Arial"/>
              </a:rPr>
              <a:t>oversimplified) </a:t>
            </a:r>
            <a:r>
              <a:rPr sz="2800" spc="-140" dirty="0">
                <a:solidFill>
                  <a:srgbClr val="303030"/>
                </a:solidFill>
                <a:latin typeface="Arial"/>
                <a:cs typeface="Arial"/>
              </a:rPr>
              <a:t>diagram </a:t>
            </a:r>
            <a:r>
              <a:rPr sz="2800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800" spc="-70" dirty="0">
                <a:solidFill>
                  <a:srgbClr val="303030"/>
                </a:solidFill>
                <a:latin typeface="Arial"/>
                <a:cs typeface="Arial"/>
              </a:rPr>
              <a:t>illustrate </a:t>
            </a:r>
            <a:r>
              <a:rPr sz="2800" spc="-75" dirty="0">
                <a:solidFill>
                  <a:srgbClr val="303030"/>
                </a:solidFill>
                <a:latin typeface="Arial"/>
                <a:cs typeface="Arial"/>
              </a:rPr>
              <a:t>this  </a:t>
            </a:r>
            <a:r>
              <a:rPr sz="2800" spc="-110" dirty="0">
                <a:solidFill>
                  <a:srgbClr val="303030"/>
                </a:solidFill>
                <a:latin typeface="Arial"/>
                <a:cs typeface="Arial"/>
              </a:rPr>
              <a:t>continuous </a:t>
            </a:r>
            <a:r>
              <a:rPr sz="2800" spc="-165" dirty="0">
                <a:solidFill>
                  <a:srgbClr val="303030"/>
                </a:solidFill>
                <a:latin typeface="Arial"/>
                <a:cs typeface="Arial"/>
              </a:rPr>
              <a:t>process, </a:t>
            </a:r>
            <a:r>
              <a:rPr sz="2800" spc="-120" dirty="0">
                <a:solidFill>
                  <a:srgbClr val="303030"/>
                </a:solidFill>
                <a:latin typeface="Arial"/>
                <a:cs typeface="Arial"/>
              </a:rPr>
              <a:t>commonly </a:t>
            </a:r>
            <a:r>
              <a:rPr sz="2800" spc="-110" dirty="0">
                <a:solidFill>
                  <a:srgbClr val="303030"/>
                </a:solidFill>
                <a:latin typeface="Arial"/>
                <a:cs typeface="Arial"/>
              </a:rPr>
              <a:t>known</a:t>
            </a:r>
            <a:r>
              <a:rPr sz="2800" spc="-19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285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800" spc="-5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3200" spc="-445" dirty="0">
                <a:solidFill>
                  <a:srgbClr val="C45910"/>
                </a:solidFill>
                <a:latin typeface="Arial"/>
                <a:cs typeface="Arial"/>
              </a:rPr>
              <a:t>PDCA </a:t>
            </a:r>
            <a:r>
              <a:rPr sz="3200" spc="-180" dirty="0">
                <a:solidFill>
                  <a:srgbClr val="C45910"/>
                </a:solidFill>
                <a:latin typeface="Arial"/>
                <a:cs typeface="Arial"/>
              </a:rPr>
              <a:t>cycle </a:t>
            </a:r>
            <a:r>
              <a:rPr sz="3200" spc="-30" dirty="0">
                <a:solidFill>
                  <a:srgbClr val="C45910"/>
                </a:solidFill>
                <a:latin typeface="Arial"/>
                <a:cs typeface="Arial"/>
              </a:rPr>
              <a:t>for </a:t>
            </a:r>
            <a:r>
              <a:rPr sz="3200" spc="-195" dirty="0">
                <a:solidFill>
                  <a:srgbClr val="C45910"/>
                </a:solidFill>
                <a:latin typeface="Arial"/>
                <a:cs typeface="Arial"/>
              </a:rPr>
              <a:t>Plan, </a:t>
            </a:r>
            <a:r>
              <a:rPr sz="3200" spc="-210" dirty="0">
                <a:solidFill>
                  <a:srgbClr val="C45910"/>
                </a:solidFill>
                <a:latin typeface="Arial"/>
                <a:cs typeface="Arial"/>
              </a:rPr>
              <a:t>Do, </a:t>
            </a:r>
            <a:r>
              <a:rPr sz="3200" spc="-235" dirty="0">
                <a:solidFill>
                  <a:srgbClr val="C45910"/>
                </a:solidFill>
                <a:latin typeface="Arial"/>
                <a:cs typeface="Arial"/>
              </a:rPr>
              <a:t>Check,</a:t>
            </a:r>
            <a:r>
              <a:rPr sz="3200" spc="-390" dirty="0">
                <a:solidFill>
                  <a:srgbClr val="C45910"/>
                </a:solidFill>
                <a:latin typeface="Arial"/>
                <a:cs typeface="Arial"/>
              </a:rPr>
              <a:t> </a:t>
            </a:r>
            <a:r>
              <a:rPr sz="3200" spc="-135" dirty="0">
                <a:solidFill>
                  <a:srgbClr val="C45910"/>
                </a:solidFill>
                <a:latin typeface="Arial"/>
                <a:cs typeface="Arial"/>
              </a:rPr>
              <a:t>Act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6000" b="0" spc="-5" dirty="0">
                <a:solidFill>
                  <a:srgbClr val="CE1E27"/>
                </a:solidFill>
                <a:latin typeface="Carlito"/>
                <a:cs typeface="Carlito"/>
              </a:rPr>
              <a:t>Deming</a:t>
            </a:r>
            <a:r>
              <a:rPr sz="6000" b="0" spc="-10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6000" b="0" spc="-25" dirty="0">
                <a:solidFill>
                  <a:srgbClr val="CE1E27"/>
                </a:solidFill>
                <a:latin typeface="Carlito"/>
                <a:cs typeface="Carlito"/>
              </a:rPr>
              <a:t>cycle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95605" indent="-228600">
              <a:lnSpc>
                <a:spcPct val="100000"/>
              </a:lnSpc>
              <a:spcBef>
                <a:spcPts val="1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41300" algn="l"/>
              </a:tabLst>
            </a:pPr>
            <a:r>
              <a:rPr sz="2000" b="1" dirty="0">
                <a:solidFill>
                  <a:srgbClr val="2A2A2A"/>
                </a:solidFill>
                <a:latin typeface="Arial"/>
                <a:cs typeface="Arial"/>
              </a:rPr>
              <a:t>Plan</a:t>
            </a:r>
            <a:r>
              <a:rPr sz="2000" dirty="0">
                <a:solidFill>
                  <a:srgbClr val="2A2A2A"/>
                </a:solidFill>
              </a:rPr>
              <a:t>-In the first phase one must identify the problem and the root cause of the problem.  Once the problem has been identified then one </a:t>
            </a:r>
            <a:r>
              <a:rPr sz="2000" spc="5" dirty="0">
                <a:solidFill>
                  <a:srgbClr val="2A2A2A"/>
                </a:solidFill>
              </a:rPr>
              <a:t>must </a:t>
            </a:r>
            <a:r>
              <a:rPr sz="2000" dirty="0">
                <a:solidFill>
                  <a:srgbClr val="2A2A2A"/>
                </a:solidFill>
              </a:rPr>
              <a:t>plan for corrective</a:t>
            </a:r>
            <a:r>
              <a:rPr sz="2000" spc="70" dirty="0">
                <a:solidFill>
                  <a:srgbClr val="2A2A2A"/>
                </a:solidFill>
              </a:rPr>
              <a:t> </a:t>
            </a:r>
            <a:r>
              <a:rPr sz="2000" dirty="0">
                <a:solidFill>
                  <a:srgbClr val="2A2A2A"/>
                </a:solidFill>
              </a:rPr>
              <a:t>action.</a:t>
            </a:r>
            <a:endParaRPr sz="2000">
              <a:latin typeface="Arial"/>
              <a:cs typeface="Arial"/>
            </a:endParaRPr>
          </a:p>
          <a:p>
            <a:pPr marL="241300" marR="59690" indent="-228600">
              <a:lnSpc>
                <a:spcPct val="100000"/>
              </a:lnSpc>
              <a:spcBef>
                <a:spcPts val="101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41300" algn="l"/>
              </a:tabLst>
            </a:pPr>
            <a:r>
              <a:rPr sz="2000" b="1" dirty="0">
                <a:solidFill>
                  <a:srgbClr val="2A2A2A"/>
                </a:solidFill>
                <a:latin typeface="Arial"/>
                <a:cs typeface="Arial"/>
              </a:rPr>
              <a:t>Do</a:t>
            </a:r>
            <a:r>
              <a:rPr sz="2000" dirty="0">
                <a:solidFill>
                  <a:srgbClr val="2A2A2A"/>
                </a:solidFill>
              </a:rPr>
              <a:t>– In this phase the corrective action </a:t>
            </a:r>
            <a:r>
              <a:rPr sz="2000" spc="-5" dirty="0">
                <a:solidFill>
                  <a:srgbClr val="2A2A2A"/>
                </a:solidFill>
              </a:rPr>
              <a:t>will be </a:t>
            </a:r>
            <a:r>
              <a:rPr sz="2000" dirty="0">
                <a:solidFill>
                  <a:srgbClr val="2A2A2A"/>
                </a:solidFill>
              </a:rPr>
              <a:t>executed. While the plan is </a:t>
            </a:r>
            <a:r>
              <a:rPr sz="2000" spc="-5" dirty="0">
                <a:solidFill>
                  <a:srgbClr val="2A2A2A"/>
                </a:solidFill>
              </a:rPr>
              <a:t>being </a:t>
            </a:r>
            <a:r>
              <a:rPr sz="2000" dirty="0">
                <a:solidFill>
                  <a:srgbClr val="2A2A2A"/>
                </a:solidFill>
              </a:rPr>
              <a:t>carried out  one </a:t>
            </a:r>
            <a:r>
              <a:rPr sz="2000" spc="5" dirty="0">
                <a:solidFill>
                  <a:srgbClr val="2A2A2A"/>
                </a:solidFill>
              </a:rPr>
              <a:t>must </a:t>
            </a:r>
            <a:r>
              <a:rPr sz="2000" dirty="0">
                <a:solidFill>
                  <a:srgbClr val="2A2A2A"/>
                </a:solidFill>
              </a:rPr>
              <a:t>collect data for future</a:t>
            </a:r>
            <a:r>
              <a:rPr sz="2000" spc="35" dirty="0">
                <a:solidFill>
                  <a:srgbClr val="2A2A2A"/>
                </a:solidFill>
              </a:rPr>
              <a:t> </a:t>
            </a:r>
            <a:r>
              <a:rPr sz="2000" dirty="0">
                <a:solidFill>
                  <a:srgbClr val="2A2A2A"/>
                </a:solidFill>
              </a:rPr>
              <a:t>reference.</a:t>
            </a:r>
            <a:endParaRPr sz="2000">
              <a:latin typeface="Arial"/>
              <a:cs typeface="Arial"/>
            </a:endParaRPr>
          </a:p>
          <a:p>
            <a:pPr marL="241300" marR="30480" indent="-228600">
              <a:lnSpc>
                <a:spcPct val="100000"/>
              </a:lnSpc>
              <a:spcBef>
                <a:spcPts val="10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41300" algn="l"/>
              </a:tabLst>
            </a:pPr>
            <a:r>
              <a:rPr sz="2000" b="1" dirty="0">
                <a:solidFill>
                  <a:srgbClr val="2A2A2A"/>
                </a:solidFill>
                <a:latin typeface="Arial"/>
                <a:cs typeface="Arial"/>
              </a:rPr>
              <a:t>Check</a:t>
            </a:r>
            <a:r>
              <a:rPr sz="2000" dirty="0">
                <a:solidFill>
                  <a:srgbClr val="2A2A2A"/>
                </a:solidFill>
              </a:rPr>
              <a:t>– From the data collected </a:t>
            </a:r>
            <a:r>
              <a:rPr sz="2000" spc="-5" dirty="0">
                <a:solidFill>
                  <a:srgbClr val="2A2A2A"/>
                </a:solidFill>
              </a:rPr>
              <a:t>in the </a:t>
            </a:r>
            <a:r>
              <a:rPr sz="2000" spc="5" dirty="0">
                <a:solidFill>
                  <a:srgbClr val="2A2A2A"/>
                </a:solidFill>
              </a:rPr>
              <a:t>Do </a:t>
            </a:r>
            <a:r>
              <a:rPr sz="2000" dirty="0">
                <a:solidFill>
                  <a:srgbClr val="2A2A2A"/>
                </a:solidFill>
              </a:rPr>
              <a:t>phase, the next step is to Check for results. This  phase is also sometimes known </a:t>
            </a:r>
            <a:r>
              <a:rPr sz="2000" spc="-5" dirty="0">
                <a:solidFill>
                  <a:srgbClr val="2A2A2A"/>
                </a:solidFill>
              </a:rPr>
              <a:t>as the </a:t>
            </a:r>
            <a:r>
              <a:rPr sz="2000" dirty="0">
                <a:solidFill>
                  <a:srgbClr val="2A2A2A"/>
                </a:solidFill>
              </a:rPr>
              <a:t>compare or study phase; that </a:t>
            </a:r>
            <a:r>
              <a:rPr sz="2000" spc="-5" dirty="0">
                <a:solidFill>
                  <a:srgbClr val="2A2A2A"/>
                </a:solidFill>
              </a:rPr>
              <a:t>is </a:t>
            </a:r>
            <a:r>
              <a:rPr sz="2000" dirty="0">
                <a:solidFill>
                  <a:srgbClr val="2A2A2A"/>
                </a:solidFill>
              </a:rPr>
              <a:t>because expected  outcomes </a:t>
            </a:r>
            <a:r>
              <a:rPr sz="2000" spc="-5" dirty="0">
                <a:solidFill>
                  <a:srgbClr val="2A2A2A"/>
                </a:solidFill>
              </a:rPr>
              <a:t>are </a:t>
            </a:r>
            <a:r>
              <a:rPr sz="2000" dirty="0">
                <a:solidFill>
                  <a:srgbClr val="2A2A2A"/>
                </a:solidFill>
              </a:rPr>
              <a:t>compared with actual results. </a:t>
            </a:r>
            <a:r>
              <a:rPr sz="2000" spc="5" dirty="0">
                <a:solidFill>
                  <a:srgbClr val="2A2A2A"/>
                </a:solidFill>
              </a:rPr>
              <a:t>If </a:t>
            </a:r>
            <a:r>
              <a:rPr sz="2000" spc="-5" dirty="0">
                <a:solidFill>
                  <a:srgbClr val="2A2A2A"/>
                </a:solidFill>
              </a:rPr>
              <a:t>the </a:t>
            </a:r>
            <a:r>
              <a:rPr sz="2000" dirty="0">
                <a:solidFill>
                  <a:srgbClr val="2A2A2A"/>
                </a:solidFill>
              </a:rPr>
              <a:t>process was successful, then it can  move on to the next</a:t>
            </a:r>
            <a:r>
              <a:rPr sz="2000" spc="30" dirty="0">
                <a:solidFill>
                  <a:srgbClr val="2A2A2A"/>
                </a:solidFill>
              </a:rPr>
              <a:t> </a:t>
            </a:r>
            <a:r>
              <a:rPr sz="2000" dirty="0">
                <a:solidFill>
                  <a:srgbClr val="2A2A2A"/>
                </a:solidFill>
              </a:rPr>
              <a:t>phase.</a:t>
            </a:r>
            <a:endParaRPr sz="2000">
              <a:latin typeface="Arial"/>
              <a:cs typeface="Arial"/>
            </a:endParaRPr>
          </a:p>
          <a:p>
            <a:pPr marL="241300" marR="132715" indent="-228600">
              <a:lnSpc>
                <a:spcPct val="100099"/>
              </a:lnSpc>
              <a:spcBef>
                <a:spcPts val="1015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41300" algn="l"/>
              </a:tabLst>
            </a:pPr>
            <a:r>
              <a:rPr sz="2000" b="1" dirty="0">
                <a:solidFill>
                  <a:srgbClr val="2A2A2A"/>
                </a:solidFill>
                <a:latin typeface="Arial"/>
                <a:cs typeface="Arial"/>
              </a:rPr>
              <a:t>Act</a:t>
            </a:r>
            <a:r>
              <a:rPr sz="2000" dirty="0">
                <a:solidFill>
                  <a:srgbClr val="2A2A2A"/>
                </a:solidFill>
              </a:rPr>
              <a:t>– If the previous steps have successfully solved the problem then the process can be  standardized and fully implemented. This means that this process can be used </a:t>
            </a:r>
            <a:r>
              <a:rPr sz="2000" spc="-5" dirty="0">
                <a:solidFill>
                  <a:srgbClr val="2A2A2A"/>
                </a:solidFill>
              </a:rPr>
              <a:t>as </a:t>
            </a:r>
            <a:r>
              <a:rPr sz="2000" dirty="0">
                <a:solidFill>
                  <a:srgbClr val="2A2A2A"/>
                </a:solidFill>
              </a:rPr>
              <a:t>a  reference to solve similar problems in the future. </a:t>
            </a:r>
            <a:r>
              <a:rPr sz="2000" spc="-5" dirty="0">
                <a:solidFill>
                  <a:srgbClr val="2A2A2A"/>
                </a:solidFill>
              </a:rPr>
              <a:t>The </a:t>
            </a:r>
            <a:r>
              <a:rPr sz="2000" dirty="0">
                <a:solidFill>
                  <a:srgbClr val="2A2A2A"/>
                </a:solidFill>
              </a:rPr>
              <a:t>cycle should </a:t>
            </a:r>
            <a:r>
              <a:rPr sz="2000" spc="-5" dirty="0">
                <a:solidFill>
                  <a:srgbClr val="2A2A2A"/>
                </a:solidFill>
              </a:rPr>
              <a:t>be </a:t>
            </a:r>
            <a:r>
              <a:rPr sz="2000" dirty="0">
                <a:solidFill>
                  <a:srgbClr val="2A2A2A"/>
                </a:solidFill>
              </a:rPr>
              <a:t>repeated to promote  continuous</a:t>
            </a:r>
            <a:r>
              <a:rPr sz="2000" spc="5" dirty="0">
                <a:solidFill>
                  <a:srgbClr val="2A2A2A"/>
                </a:solidFill>
              </a:rPr>
              <a:t> </a:t>
            </a:r>
            <a:r>
              <a:rPr sz="2000" dirty="0">
                <a:solidFill>
                  <a:srgbClr val="2A2A2A"/>
                </a:solidFill>
              </a:rPr>
              <a:t>improvement.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6000" spc="-5" dirty="0">
                <a:solidFill>
                  <a:srgbClr val="CE1E27"/>
                </a:solidFill>
                <a:latin typeface="Carlito"/>
                <a:cs typeface="Carlito"/>
              </a:rPr>
              <a:t>Deming</a:t>
            </a:r>
            <a:r>
              <a:rPr sz="6000" spc="-10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6000" spc="-25" dirty="0">
                <a:solidFill>
                  <a:srgbClr val="CE1E27"/>
                </a:solidFill>
                <a:latin typeface="Carlito"/>
                <a:cs typeface="Carlito"/>
              </a:rPr>
              <a:t>cycle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011578"/>
            <a:ext cx="876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74841" y="1744197"/>
            <a:ext cx="7642225" cy="4329430"/>
            <a:chOff x="2274841" y="1744197"/>
            <a:chExt cx="7642225" cy="4329430"/>
          </a:xfrm>
        </p:grpSpPr>
        <p:sp>
          <p:nvSpPr>
            <p:cNvPr id="7" name="object 7"/>
            <p:cNvSpPr/>
            <p:nvPr/>
          </p:nvSpPr>
          <p:spPr>
            <a:xfrm>
              <a:off x="2290686" y="1759673"/>
              <a:ext cx="7610043" cy="429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2761" y="1752117"/>
              <a:ext cx="7626350" cy="4313555"/>
            </a:xfrm>
            <a:custGeom>
              <a:avLst/>
              <a:gdLst/>
              <a:ahLst/>
              <a:cxnLst/>
              <a:rect l="l" t="t" r="r" b="b"/>
              <a:pathLst>
                <a:path w="7626350" h="4313555">
                  <a:moveTo>
                    <a:pt x="0" y="0"/>
                  </a:moveTo>
                  <a:lnTo>
                    <a:pt x="7625880" y="0"/>
                  </a:lnTo>
                  <a:lnTo>
                    <a:pt x="7625880" y="4313516"/>
                  </a:lnTo>
                  <a:lnTo>
                    <a:pt x="0" y="4313516"/>
                  </a:lnTo>
                  <a:lnTo>
                    <a:pt x="0" y="0"/>
                  </a:lnTo>
                  <a:close/>
                </a:path>
              </a:pathLst>
            </a:custGeom>
            <a:ln w="15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CE1E27"/>
                </a:solidFill>
                <a:latin typeface="Carlito"/>
                <a:cs typeface="Carlito"/>
              </a:rPr>
              <a:t>COBIT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8014" y="1857857"/>
            <a:ext cx="972185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latest, fifth, edition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350" spc="15" dirty="0">
                <a:solidFill>
                  <a:srgbClr val="303030"/>
                </a:solidFill>
                <a:latin typeface="Arial"/>
                <a:cs typeface="Arial"/>
              </a:rPr>
              <a:t>COBIT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(COBIT 5)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includes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framework</a:t>
            </a:r>
            <a:r>
              <a:rPr sz="2350" spc="-9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systems</a:t>
            </a:r>
            <a:endParaRPr sz="23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78014" y="2866580"/>
            <a:ext cx="204470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spc="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8014" y="3354387"/>
            <a:ext cx="204470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spc="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8014" y="3841826"/>
            <a:ext cx="204470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spc="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014" y="4328185"/>
            <a:ext cx="204470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spc="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8014" y="4815979"/>
            <a:ext cx="204470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spc="1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8014" y="2221105"/>
            <a:ext cx="8133715" cy="2950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4820" marR="6133465" indent="-452755">
              <a:lnSpc>
                <a:spcPct val="136000"/>
              </a:lnSpc>
              <a:spcBef>
                <a:spcPts val="95"/>
              </a:spcBef>
              <a:buClr>
                <a:srgbClr val="CE1E27"/>
              </a:buClr>
              <a:buSzPct val="74468"/>
              <a:buFont typeface="Wingdings"/>
              <a:buChar char=""/>
              <a:tabLst>
                <a:tab pos="464184" algn="l"/>
                <a:tab pos="465455" algn="l"/>
              </a:tabLst>
            </a:pPr>
            <a:r>
              <a:rPr sz="2350" b="1" spc="15" dirty="0">
                <a:solidFill>
                  <a:srgbClr val="303030"/>
                </a:solidFill>
                <a:latin typeface="Arial"/>
                <a:cs typeface="Arial"/>
              </a:rPr>
              <a:t>COBIT</a:t>
            </a:r>
            <a:r>
              <a:rPr sz="2350" b="1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b="1" spc="5" dirty="0">
                <a:solidFill>
                  <a:srgbClr val="303030"/>
                </a:solidFill>
                <a:latin typeface="Arial"/>
                <a:cs typeface="Arial"/>
              </a:rPr>
              <a:t>4.1,  </a:t>
            </a:r>
            <a:r>
              <a:rPr sz="2350" b="1" spc="-30" dirty="0">
                <a:solidFill>
                  <a:srgbClr val="303030"/>
                </a:solidFill>
                <a:latin typeface="Arial"/>
                <a:cs typeface="Arial"/>
              </a:rPr>
              <a:t>Val </a:t>
            </a:r>
            <a:r>
              <a:rPr sz="2350" b="1" spc="5" dirty="0">
                <a:solidFill>
                  <a:srgbClr val="303030"/>
                </a:solidFill>
                <a:latin typeface="Arial"/>
                <a:cs typeface="Arial"/>
              </a:rPr>
              <a:t>IT 2.0,  </a:t>
            </a:r>
            <a:r>
              <a:rPr sz="2350" b="1" spc="10" dirty="0">
                <a:solidFill>
                  <a:srgbClr val="303030"/>
                </a:solidFill>
                <a:latin typeface="Arial"/>
                <a:cs typeface="Arial"/>
              </a:rPr>
              <a:t>Risk</a:t>
            </a:r>
            <a:r>
              <a:rPr sz="235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b="1" spc="-80" dirty="0">
                <a:solidFill>
                  <a:srgbClr val="303030"/>
                </a:solidFill>
                <a:latin typeface="Arial"/>
                <a:cs typeface="Arial"/>
              </a:rPr>
              <a:t>IT,</a:t>
            </a:r>
            <a:endParaRPr sz="2350">
              <a:latin typeface="Arial"/>
              <a:cs typeface="Arial"/>
            </a:endParaRPr>
          </a:p>
          <a:p>
            <a:pPr marL="351790">
              <a:lnSpc>
                <a:spcPct val="100000"/>
              </a:lnSpc>
              <a:spcBef>
                <a:spcPts val="1020"/>
              </a:spcBef>
            </a:pP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350" spc="5" dirty="0">
                <a:solidFill>
                  <a:srgbClr val="303030"/>
                </a:solidFill>
                <a:latin typeface="Arial"/>
                <a:cs typeface="Arial"/>
              </a:rPr>
              <a:t>is significantly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influenced</a:t>
            </a:r>
            <a:r>
              <a:rPr sz="235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spc="10" dirty="0">
                <a:solidFill>
                  <a:srgbClr val="303030"/>
                </a:solidFill>
                <a:latin typeface="Arial"/>
                <a:cs typeface="Arial"/>
              </a:rPr>
              <a:t>by</a:t>
            </a:r>
            <a:endParaRPr sz="2350">
              <a:latin typeface="Arial"/>
              <a:cs typeface="Arial"/>
            </a:endParaRPr>
          </a:p>
          <a:p>
            <a:pPr marL="464820" marR="5080">
              <a:lnSpc>
                <a:spcPct val="136200"/>
              </a:lnSpc>
            </a:pPr>
            <a:r>
              <a:rPr sz="2350" b="1" spc="10" dirty="0">
                <a:solidFill>
                  <a:srgbClr val="303030"/>
                </a:solidFill>
                <a:latin typeface="Arial"/>
                <a:cs typeface="Arial"/>
              </a:rPr>
              <a:t>Business </a:t>
            </a:r>
            <a:r>
              <a:rPr sz="2350" b="1" spc="15" dirty="0">
                <a:solidFill>
                  <a:srgbClr val="303030"/>
                </a:solidFill>
                <a:latin typeface="Arial"/>
                <a:cs typeface="Arial"/>
              </a:rPr>
              <a:t>Model </a:t>
            </a:r>
            <a:r>
              <a:rPr sz="2350" b="1" spc="10" dirty="0">
                <a:solidFill>
                  <a:srgbClr val="303030"/>
                </a:solidFill>
                <a:latin typeface="Arial"/>
                <a:cs typeface="Arial"/>
              </a:rPr>
              <a:t>for Information Security (BMIS) </a:t>
            </a:r>
            <a:r>
              <a:rPr sz="2350" b="1" spc="15" dirty="0">
                <a:solidFill>
                  <a:srgbClr val="303030"/>
                </a:solidFill>
                <a:latin typeface="Arial"/>
                <a:cs typeface="Arial"/>
              </a:rPr>
              <a:t>and  </a:t>
            </a:r>
            <a:r>
              <a:rPr sz="2350" b="1" spc="10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350" b="1" spc="-5" dirty="0">
                <a:solidFill>
                  <a:srgbClr val="303030"/>
                </a:solidFill>
                <a:latin typeface="Arial"/>
                <a:cs typeface="Arial"/>
              </a:rPr>
              <a:t>Technology </a:t>
            </a:r>
            <a:r>
              <a:rPr sz="2350" b="1" spc="10" dirty="0">
                <a:solidFill>
                  <a:srgbClr val="303030"/>
                </a:solidFill>
                <a:latin typeface="Arial"/>
                <a:cs typeface="Arial"/>
              </a:rPr>
              <a:t>Assurance Framework</a:t>
            </a:r>
            <a:r>
              <a:rPr sz="2350" b="1" spc="-1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50" b="1" spc="-20" dirty="0">
                <a:solidFill>
                  <a:srgbClr val="303030"/>
                </a:solidFill>
                <a:latin typeface="Arial"/>
                <a:cs typeface="Arial"/>
              </a:rPr>
              <a:t>(ITAF)</a:t>
            </a:r>
            <a:endParaRPr sz="2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8741" y="5145669"/>
            <a:ext cx="7757159" cy="93027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950" b="1" spc="10" dirty="0">
                <a:solidFill>
                  <a:srgbClr val="303030"/>
                </a:solidFill>
                <a:latin typeface="Arial"/>
                <a:cs typeface="Arial"/>
              </a:rPr>
              <a:t>Note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New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version is prepared, </a:t>
            </a:r>
            <a:r>
              <a:rPr sz="1950" spc="5" dirty="0">
                <a:solidFill>
                  <a:srgbClr val="303030"/>
                </a:solidFill>
                <a:latin typeface="Arial"/>
                <a:cs typeface="Arial"/>
              </a:rPr>
              <a:t>i.e. </a:t>
            </a:r>
            <a:r>
              <a:rPr sz="1950" spc="10" dirty="0">
                <a:solidFill>
                  <a:srgbClr val="303030"/>
                </a:solidFill>
                <a:latin typeface="Arial"/>
                <a:cs typeface="Arial"/>
              </a:rPr>
              <a:t>COBIT19; Diferencies - more</a:t>
            </a:r>
            <a:r>
              <a:rPr sz="1950" spc="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50" spc="15" dirty="0">
                <a:solidFill>
                  <a:srgbClr val="303030"/>
                </a:solidFill>
                <a:latin typeface="Arial"/>
                <a:cs typeface="Arial"/>
              </a:rPr>
              <a:t>processes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365036"/>
            <a:ext cx="10751820" cy="1325245"/>
          </a:xfrm>
          <a:custGeom>
            <a:avLst/>
            <a:gdLst/>
            <a:ahLst/>
            <a:cxnLst/>
            <a:rect l="l" t="t" r="r" b="b"/>
            <a:pathLst>
              <a:path w="10751820" h="1325245">
                <a:moveTo>
                  <a:pt x="10751756" y="0"/>
                </a:moveTo>
                <a:lnTo>
                  <a:pt x="0" y="0"/>
                </a:lnTo>
                <a:lnTo>
                  <a:pt x="0" y="1325168"/>
                </a:lnTo>
                <a:lnTo>
                  <a:pt x="10751756" y="1325168"/>
                </a:lnTo>
                <a:close/>
              </a:path>
            </a:pathLst>
          </a:custGeom>
          <a:solidFill>
            <a:srgbClr val="F7E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42141" y="498868"/>
            <a:ext cx="19062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65" dirty="0">
                <a:solidFill>
                  <a:srgbClr val="CE1E27"/>
                </a:solidFill>
                <a:latin typeface="Carlito"/>
                <a:cs typeface="Carlito"/>
              </a:rPr>
              <a:t>C</a:t>
            </a:r>
            <a:r>
              <a:rPr sz="6000" spc="-5" dirty="0">
                <a:solidFill>
                  <a:srgbClr val="CE1E27"/>
                </a:solidFill>
                <a:latin typeface="Carlito"/>
                <a:cs typeface="Carlito"/>
              </a:rPr>
              <a:t>O</a:t>
            </a:r>
            <a:r>
              <a:rPr sz="6000" spc="5" dirty="0">
                <a:solidFill>
                  <a:srgbClr val="CE1E27"/>
                </a:solidFill>
                <a:latin typeface="Carlito"/>
                <a:cs typeface="Carlito"/>
              </a:rPr>
              <a:t>B</a:t>
            </a:r>
            <a:r>
              <a:rPr sz="6000" spc="-10" dirty="0">
                <a:solidFill>
                  <a:srgbClr val="CE1E27"/>
                </a:solidFill>
                <a:latin typeface="Carlito"/>
                <a:cs typeface="Carlito"/>
              </a:rPr>
              <a:t>IT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025611"/>
            <a:ext cx="1035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078100" y="1493824"/>
            <a:ext cx="7736205" cy="4642485"/>
            <a:chOff x="2078100" y="1493824"/>
            <a:chExt cx="7736205" cy="4642485"/>
          </a:xfrm>
        </p:grpSpPr>
        <p:sp>
          <p:nvSpPr>
            <p:cNvPr id="8" name="object 8"/>
            <p:cNvSpPr/>
            <p:nvPr/>
          </p:nvSpPr>
          <p:spPr>
            <a:xfrm>
              <a:off x="2090521" y="1506245"/>
              <a:ext cx="7710817" cy="4616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84400" y="1500124"/>
              <a:ext cx="7723505" cy="4629785"/>
            </a:xfrm>
            <a:custGeom>
              <a:avLst/>
              <a:gdLst/>
              <a:ahLst/>
              <a:cxnLst/>
              <a:rect l="l" t="t" r="r" b="b"/>
              <a:pathLst>
                <a:path w="7723505" h="4629785">
                  <a:moveTo>
                    <a:pt x="0" y="0"/>
                  </a:moveTo>
                  <a:lnTo>
                    <a:pt x="7723441" y="0"/>
                  </a:lnTo>
                  <a:lnTo>
                    <a:pt x="7723441" y="4629594"/>
                  </a:lnTo>
                  <a:lnTo>
                    <a:pt x="0" y="4629594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CE1E27"/>
                </a:solidFill>
                <a:latin typeface="Carlito"/>
                <a:cs typeface="Carlito"/>
              </a:rPr>
              <a:t>COBIT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858213"/>
            <a:ext cx="10327005" cy="388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2920" indent="-228600">
              <a:lnSpc>
                <a:spcPct val="100000"/>
              </a:lnSpc>
              <a:spcBef>
                <a:spcPts val="1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66700" algn="l"/>
              </a:tabLst>
            </a:pP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The model addresses the three traditional elements considered 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in IT 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(People,  Process and </a:t>
            </a:r>
            <a:r>
              <a:rPr sz="2200" spc="-25" dirty="0">
                <a:solidFill>
                  <a:srgbClr val="303030"/>
                </a:solidFill>
                <a:latin typeface="Arial"/>
                <a:cs typeface="Arial"/>
              </a:rPr>
              <a:t>Technology) 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and adds 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critical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fourth</a:t>
            </a:r>
            <a:endParaRPr sz="2200">
              <a:latin typeface="Arial"/>
              <a:cs typeface="Arial"/>
            </a:endParaRPr>
          </a:p>
          <a:p>
            <a:pPr marL="266700" marR="717550" indent="-228600">
              <a:lnSpc>
                <a:spcPct val="100000"/>
              </a:lnSpc>
              <a:spcBef>
                <a:spcPts val="985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66700" algn="l"/>
              </a:tabLst>
            </a:pP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element (Organisation). In terms of 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information security programme, the  flexibility and influence of elements and 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DIs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303030"/>
                </a:solidFill>
                <a:latin typeface="Arial"/>
                <a:cs typeface="Arial"/>
              </a:rPr>
              <a:t>vary.</a:t>
            </a:r>
            <a:endParaRPr sz="2200">
              <a:latin typeface="Arial"/>
              <a:cs typeface="Arial"/>
            </a:endParaRPr>
          </a:p>
          <a:p>
            <a:pPr marL="266700" marR="124460" indent="-228600">
              <a:lnSpc>
                <a:spcPct val="100000"/>
              </a:lnSpc>
              <a:spcBef>
                <a:spcPts val="10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66700" algn="l"/>
              </a:tabLst>
            </a:pP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Some elements are comparatively inactive, but ever-present, 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such 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as the overall  shape and design of the enterprise. 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is there, but</a:t>
            </a:r>
            <a:r>
              <a:rPr sz="22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endParaRPr sz="2200">
              <a:latin typeface="Arial"/>
              <a:cs typeface="Arial"/>
            </a:endParaRPr>
          </a:p>
          <a:p>
            <a:pPr marL="266700" marR="30480" indent="-228600">
              <a:lnSpc>
                <a:spcPct val="100000"/>
              </a:lnSpc>
              <a:spcBef>
                <a:spcPts val="995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66700" algn="l"/>
              </a:tabLst>
            </a:pP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should 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be seen 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boundary for the security management initiatives rather than  an active and ongoing influence. Likewise,</a:t>
            </a: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people</a:t>
            </a:r>
            <a:endParaRPr sz="2200">
              <a:latin typeface="Arial"/>
              <a:cs typeface="Arial"/>
            </a:endParaRPr>
          </a:p>
          <a:p>
            <a:pPr marL="266700" marR="95250" indent="-228600">
              <a:lnSpc>
                <a:spcPct val="100000"/>
              </a:lnSpc>
              <a:spcBef>
                <a:spcPts val="99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66700" algn="l"/>
              </a:tabLst>
            </a:pP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an 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important element, but not one that changes over time. Human nature will  persist, and it is only through cultural</a:t>
            </a:r>
            <a:r>
              <a:rPr sz="22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change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91CF4F"/>
          </a:solidFill>
        </p:spPr>
        <p:txBody>
          <a:bodyPr vert="horz" wrap="square" lIns="0" tIns="319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15"/>
              </a:spcBef>
              <a:tabLst>
                <a:tab pos="3405504" algn="l"/>
              </a:tabLst>
            </a:pPr>
            <a:r>
              <a:rPr sz="4000" b="0" spc="-10" dirty="0">
                <a:solidFill>
                  <a:srgbClr val="CE1E27"/>
                </a:solidFill>
                <a:latin typeface="Carlito"/>
                <a:cs typeface="Carlito"/>
              </a:rPr>
              <a:t>Military</a:t>
            </a:r>
            <a:r>
              <a:rPr sz="4000" b="0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4000" b="0" spc="-35" dirty="0">
                <a:solidFill>
                  <a:srgbClr val="CE1E27"/>
                </a:solidFill>
                <a:latin typeface="Carlito"/>
                <a:cs typeface="Carlito"/>
              </a:rPr>
              <a:t>System	</a:t>
            </a:r>
            <a:r>
              <a:rPr sz="4000" b="0" spc="-10" dirty="0">
                <a:solidFill>
                  <a:srgbClr val="CE1E27"/>
                </a:solidFill>
                <a:latin typeface="Carlito"/>
                <a:cs typeface="Carlito"/>
              </a:rPr>
              <a:t>Global</a:t>
            </a:r>
            <a:r>
              <a:rPr sz="4000" b="0" spc="-20" dirty="0">
                <a:solidFill>
                  <a:srgbClr val="CE1E27"/>
                </a:solidFill>
                <a:latin typeface="Carlito"/>
                <a:cs typeface="Carlito"/>
              </a:rPr>
              <a:t> </a:t>
            </a:r>
            <a:r>
              <a:rPr sz="4000" b="0" spc="-5" dirty="0">
                <a:solidFill>
                  <a:srgbClr val="CE1E27"/>
                </a:solidFill>
                <a:latin typeface="Carlito"/>
                <a:cs typeface="Carlito"/>
              </a:rPr>
              <a:t>security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20001" y="1825561"/>
            <a:ext cx="10751820" cy="4081145"/>
          </a:xfrm>
          <a:prstGeom prst="rect">
            <a:avLst/>
          </a:prstGeom>
          <a:solidFill>
            <a:srgbClr val="FFF8E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1345"/>
              </a:spcBef>
            </a:pPr>
            <a:r>
              <a:rPr sz="2200" spc="-140" dirty="0">
                <a:solidFill>
                  <a:srgbClr val="303030"/>
                </a:solidFill>
                <a:latin typeface="Arial"/>
                <a:cs typeface="Arial"/>
              </a:rPr>
              <a:t>Target 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200" spc="-30" dirty="0">
                <a:solidFill>
                  <a:srgbClr val="303030"/>
                </a:solidFill>
                <a:latin typeface="Arial"/>
                <a:cs typeface="Arial"/>
              </a:rPr>
              <a:t>military </a:t>
            </a:r>
            <a:r>
              <a:rPr sz="2200" spc="-135" dirty="0">
                <a:solidFill>
                  <a:srgbClr val="303030"/>
                </a:solidFill>
                <a:latin typeface="Arial"/>
                <a:cs typeface="Arial"/>
              </a:rPr>
              <a:t>system </a:t>
            </a:r>
            <a:r>
              <a:rPr sz="2200" spc="-4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200" spc="-2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endParaRPr sz="2200">
              <a:latin typeface="Arial"/>
              <a:cs typeface="Arial"/>
            </a:endParaRPr>
          </a:p>
          <a:p>
            <a:pPr marL="91440" marR="383540">
              <a:lnSpc>
                <a:spcPct val="101600"/>
              </a:lnSpc>
              <a:spcBef>
                <a:spcPts val="785"/>
              </a:spcBef>
            </a:pPr>
            <a:r>
              <a:rPr sz="2200" i="1" spc="10" dirty="0">
                <a:solidFill>
                  <a:srgbClr val="303030"/>
                </a:solidFill>
                <a:latin typeface="Arial"/>
                <a:cs typeface="Arial"/>
              </a:rPr>
              <a:t>Formation of effective and comprehensive information security program consisting  of balanced </a:t>
            </a:r>
            <a:r>
              <a:rPr sz="2200" i="1" spc="5" dirty="0">
                <a:solidFill>
                  <a:srgbClr val="303030"/>
                </a:solidFill>
                <a:latin typeface="Arial"/>
                <a:cs typeface="Arial"/>
              </a:rPr>
              <a:t>enterprise </a:t>
            </a:r>
            <a:r>
              <a:rPr sz="2200" i="1" spc="10" dirty="0">
                <a:solidFill>
                  <a:srgbClr val="303030"/>
                </a:solidFill>
                <a:latin typeface="Arial"/>
                <a:cs typeface="Arial"/>
              </a:rPr>
              <a:t>risks </a:t>
            </a:r>
            <a:r>
              <a:rPr sz="2200" i="1" spc="1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200" i="1" spc="10" dirty="0">
                <a:solidFill>
                  <a:srgbClr val="303030"/>
                </a:solidFill>
                <a:latin typeface="Arial"/>
                <a:cs typeface="Arial"/>
              </a:rPr>
              <a:t>cost-effective investment in </a:t>
            </a:r>
            <a:r>
              <a:rPr sz="2200" i="1" spc="5" dirty="0">
                <a:solidFill>
                  <a:srgbClr val="303030"/>
                </a:solidFill>
                <a:latin typeface="Arial"/>
                <a:cs typeface="Arial"/>
              </a:rPr>
              <a:t>its</a:t>
            </a:r>
            <a:r>
              <a:rPr sz="2200" i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i="1" spc="10" dirty="0">
                <a:solidFill>
                  <a:srgbClr val="303030"/>
                </a:solidFill>
                <a:latin typeface="Arial"/>
                <a:cs typeface="Arial"/>
              </a:rPr>
              <a:t>development.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445"/>
              </a:spcBef>
            </a:pPr>
            <a:r>
              <a:rPr sz="2200" spc="114" dirty="0">
                <a:solidFill>
                  <a:srgbClr val="303030"/>
                </a:solidFill>
                <a:latin typeface="Arial"/>
                <a:cs typeface="Arial"/>
              </a:rPr>
              <a:t>…hence</a:t>
            </a:r>
            <a:r>
              <a:rPr sz="220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140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sz="220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130" dirty="0">
                <a:solidFill>
                  <a:srgbClr val="303030"/>
                </a:solidFill>
                <a:latin typeface="Arial"/>
                <a:cs typeface="Arial"/>
              </a:rPr>
              <a:t>requires</a:t>
            </a:r>
            <a:r>
              <a:rPr sz="220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13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20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160" dirty="0">
                <a:solidFill>
                  <a:srgbClr val="303030"/>
                </a:solidFill>
                <a:latin typeface="Arial"/>
                <a:cs typeface="Arial"/>
              </a:rPr>
              <a:t>right</a:t>
            </a:r>
            <a:r>
              <a:rPr sz="220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13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2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303030"/>
                </a:solidFill>
                <a:latin typeface="Arial"/>
                <a:cs typeface="Arial"/>
              </a:rPr>
              <a:t>relative</a:t>
            </a:r>
            <a:r>
              <a:rPr sz="22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130" dirty="0">
                <a:solidFill>
                  <a:srgbClr val="303030"/>
                </a:solidFill>
                <a:latin typeface="Arial"/>
                <a:cs typeface="Arial"/>
              </a:rPr>
              <a:t>combination</a:t>
            </a:r>
            <a:r>
              <a:rPr sz="220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125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2200" spc="1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135" dirty="0">
                <a:solidFill>
                  <a:srgbClr val="303030"/>
                </a:solidFill>
                <a:latin typeface="Arial"/>
                <a:cs typeface="Arial"/>
              </a:rPr>
              <a:t>three</a:t>
            </a:r>
            <a:r>
              <a:rPr sz="220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120" dirty="0">
                <a:solidFill>
                  <a:srgbClr val="303030"/>
                </a:solidFill>
                <a:latin typeface="Arial"/>
                <a:cs typeface="Arial"/>
              </a:rPr>
              <a:t>main</a:t>
            </a:r>
            <a:r>
              <a:rPr sz="220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135" dirty="0">
                <a:solidFill>
                  <a:srgbClr val="303030"/>
                </a:solidFill>
                <a:latin typeface="Arial"/>
                <a:cs typeface="Arial"/>
              </a:rPr>
              <a:t>aspects:</a:t>
            </a:r>
            <a:endParaRPr sz="2200">
              <a:latin typeface="Arial"/>
              <a:cs typeface="Arial"/>
            </a:endParaRPr>
          </a:p>
          <a:p>
            <a:pPr marL="374650" indent="-283845">
              <a:lnSpc>
                <a:spcPct val="100000"/>
              </a:lnSpc>
              <a:spcBef>
                <a:spcPts val="84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75285" algn="l"/>
              </a:tabLst>
            </a:pPr>
            <a:r>
              <a:rPr sz="2200" spc="130" dirty="0">
                <a:solidFill>
                  <a:srgbClr val="303030"/>
                </a:solidFill>
                <a:latin typeface="Arial"/>
                <a:cs typeface="Arial"/>
              </a:rPr>
              <a:t>technology</a:t>
            </a:r>
            <a:endParaRPr sz="2200">
              <a:latin typeface="Arial"/>
              <a:cs typeface="Arial"/>
            </a:endParaRPr>
          </a:p>
          <a:p>
            <a:pPr marL="374650" indent="-283845">
              <a:lnSpc>
                <a:spcPct val="100000"/>
              </a:lnSpc>
              <a:spcBef>
                <a:spcPts val="84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75285" algn="l"/>
              </a:tabLst>
            </a:pPr>
            <a:r>
              <a:rPr sz="2200" spc="130" dirty="0">
                <a:solidFill>
                  <a:srgbClr val="303030"/>
                </a:solidFill>
                <a:latin typeface="Arial"/>
                <a:cs typeface="Arial"/>
              </a:rPr>
              <a:t>processes</a:t>
            </a:r>
            <a:endParaRPr sz="2200">
              <a:latin typeface="Arial"/>
              <a:cs typeface="Arial"/>
            </a:endParaRPr>
          </a:p>
          <a:p>
            <a:pPr marL="374650" indent="-283845">
              <a:lnSpc>
                <a:spcPct val="100000"/>
              </a:lnSpc>
              <a:spcBef>
                <a:spcPts val="83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75285" algn="l"/>
              </a:tabLst>
            </a:pPr>
            <a:r>
              <a:rPr sz="2200" spc="125" dirty="0">
                <a:solidFill>
                  <a:srgbClr val="303030"/>
                </a:solidFill>
                <a:latin typeface="Arial"/>
                <a:cs typeface="Arial"/>
              </a:rPr>
              <a:t>people</a:t>
            </a:r>
            <a:r>
              <a:rPr sz="22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200" spc="105" dirty="0">
                <a:solidFill>
                  <a:srgbClr val="303030"/>
                </a:solidFill>
                <a:latin typeface="Arial"/>
                <a:cs typeface="Arial"/>
              </a:rPr>
              <a:t>(users)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4795" y="1312557"/>
            <a:ext cx="4481995" cy="3961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20001" y="365036"/>
          <a:ext cx="10751820" cy="5758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965">
                <a:tc gridSpan="3">
                  <a:txBody>
                    <a:bodyPr/>
                    <a:lstStyle/>
                    <a:p>
                      <a:pPr algn="ctr">
                        <a:lnSpc>
                          <a:spcPts val="6145"/>
                        </a:lnSpc>
                        <a:spcBef>
                          <a:spcPts val="1155"/>
                        </a:spcBef>
                      </a:pPr>
                      <a:r>
                        <a:rPr sz="6000" spc="-5" dirty="0">
                          <a:solidFill>
                            <a:srgbClr val="CE1E27"/>
                          </a:solidFill>
                          <a:latin typeface="Carlito"/>
                          <a:cs typeface="Carlito"/>
                        </a:rPr>
                        <a:t>ITIL</a:t>
                      </a:r>
                      <a:endParaRPr sz="6000">
                        <a:latin typeface="Carlito"/>
                        <a:cs typeface="Carlito"/>
                      </a:endParaRPr>
                    </a:p>
                  </a:txBody>
                  <a:tcPr marL="0" marR="0" marT="146685" marB="0">
                    <a:solidFill>
                      <a:srgbClr val="F7E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7E0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7E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355"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-17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ITIL </a:t>
                      </a:r>
                      <a:r>
                        <a:rPr sz="2000" spc="-11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v3 </a:t>
                      </a:r>
                      <a:r>
                        <a:rPr sz="2000" spc="-14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(ITIL </a:t>
                      </a:r>
                      <a:r>
                        <a:rPr sz="2000" spc="-8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4) </a:t>
                      </a:r>
                      <a:r>
                        <a:rPr sz="2000" spc="-4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2000" spc="-8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numbers</a:t>
                      </a:r>
                      <a:r>
                        <a:rPr sz="2000" spc="-1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3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7305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000" spc="-14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Five</a:t>
                      </a:r>
                      <a:r>
                        <a:rPr sz="2000" spc="-10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2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books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730250" indent="-457834">
                        <a:lnSpc>
                          <a:spcPct val="100000"/>
                        </a:lnSpc>
                        <a:spcBef>
                          <a:spcPts val="1010"/>
                        </a:spcBef>
                        <a:buClr>
                          <a:srgbClr val="CE1E27"/>
                        </a:buClr>
                        <a:buSzPct val="75000"/>
                        <a:buFont typeface="Wingdings"/>
                        <a:buChar char=""/>
                        <a:tabLst>
                          <a:tab pos="730250" algn="l"/>
                          <a:tab pos="730885" algn="l"/>
                        </a:tabLst>
                      </a:pPr>
                      <a:r>
                        <a:rPr sz="2000" spc="-17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ITIL </a:t>
                      </a:r>
                      <a:r>
                        <a:rPr sz="2000" spc="-12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2000" spc="-1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14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Strategy,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730250" indent="-457834">
                        <a:lnSpc>
                          <a:spcPct val="100000"/>
                        </a:lnSpc>
                        <a:spcBef>
                          <a:spcPts val="1000"/>
                        </a:spcBef>
                        <a:buClr>
                          <a:srgbClr val="CE1E27"/>
                        </a:buClr>
                        <a:buSzPct val="75000"/>
                        <a:buFont typeface="Wingdings"/>
                        <a:buChar char=""/>
                        <a:tabLst>
                          <a:tab pos="730250" algn="l"/>
                          <a:tab pos="730885" algn="l"/>
                        </a:tabLst>
                      </a:pPr>
                      <a:r>
                        <a:rPr sz="2000" spc="-17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ITIL </a:t>
                      </a:r>
                      <a:r>
                        <a:rPr sz="2000" spc="-12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2000" spc="-1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2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Design,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730250" indent="-457834">
                        <a:lnSpc>
                          <a:spcPct val="100000"/>
                        </a:lnSpc>
                        <a:spcBef>
                          <a:spcPts val="1010"/>
                        </a:spcBef>
                        <a:buClr>
                          <a:srgbClr val="CE1E27"/>
                        </a:buClr>
                        <a:buSzPct val="75000"/>
                        <a:buFont typeface="Wingdings"/>
                        <a:buChar char=""/>
                        <a:tabLst>
                          <a:tab pos="730250" algn="l"/>
                          <a:tab pos="730885" algn="l"/>
                        </a:tabLst>
                      </a:pPr>
                      <a:r>
                        <a:rPr sz="2000" spc="-17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ITIL </a:t>
                      </a:r>
                      <a:r>
                        <a:rPr sz="2000" spc="-12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2000" spc="-1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8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Transition,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730250" indent="-457834">
                        <a:lnSpc>
                          <a:spcPct val="100000"/>
                        </a:lnSpc>
                        <a:spcBef>
                          <a:spcPts val="1000"/>
                        </a:spcBef>
                        <a:buClr>
                          <a:srgbClr val="CE1E27"/>
                        </a:buClr>
                        <a:buSzPct val="75000"/>
                        <a:buFont typeface="Wingdings"/>
                        <a:buChar char=""/>
                        <a:tabLst>
                          <a:tab pos="730250" algn="l"/>
                          <a:tab pos="730885" algn="l"/>
                        </a:tabLst>
                      </a:pPr>
                      <a:r>
                        <a:rPr sz="2000" spc="-17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ITIL </a:t>
                      </a:r>
                      <a:r>
                        <a:rPr sz="2000" spc="-12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2000" spc="-1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Operation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73050" marR="1121410">
                        <a:lnSpc>
                          <a:spcPct val="141600"/>
                        </a:lnSpc>
                        <a:spcBef>
                          <a:spcPts val="10"/>
                        </a:spcBef>
                        <a:buClr>
                          <a:srgbClr val="CE1E27"/>
                        </a:buClr>
                        <a:buSzPct val="75000"/>
                        <a:buFont typeface="Wingdings"/>
                        <a:buChar char=""/>
                        <a:tabLst>
                          <a:tab pos="730250" algn="l"/>
                          <a:tab pos="730885" algn="l"/>
                        </a:tabLst>
                      </a:pPr>
                      <a:r>
                        <a:rPr sz="2000" spc="-8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Continual </a:t>
                      </a:r>
                      <a:r>
                        <a:rPr sz="2000" spc="-12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Service </a:t>
                      </a:r>
                      <a:r>
                        <a:rPr sz="2000" spc="-6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Improvement </a:t>
                      </a:r>
                      <a:r>
                        <a:rPr sz="2000" spc="-20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(CSI)  </a:t>
                      </a:r>
                      <a:r>
                        <a:rPr sz="2000" spc="-10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84 checklists </a:t>
                      </a:r>
                      <a:r>
                        <a:rPr sz="2000" spc="-11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2000" spc="-7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document</a:t>
                      </a:r>
                      <a:r>
                        <a:rPr sz="2000" spc="-12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7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templates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324">
                <a:tc gridSpan="3">
                  <a:txBody>
                    <a:bodyPr/>
                    <a:lstStyle/>
                    <a:p>
                      <a:pPr marL="273050" marR="57467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000" spc="-10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23 </a:t>
                      </a:r>
                      <a:r>
                        <a:rPr sz="2000" spc="-8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overall </a:t>
                      </a:r>
                      <a:r>
                        <a:rPr sz="2000" spc="-13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process </a:t>
                      </a:r>
                      <a:r>
                        <a:rPr sz="2000" spc="-5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2000" spc="-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two </a:t>
                      </a:r>
                      <a:r>
                        <a:rPr sz="2000" spc="-1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2000" spc="-114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Strategy, </a:t>
                      </a:r>
                      <a:r>
                        <a:rPr sz="2000" spc="-9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10 </a:t>
                      </a:r>
                      <a:r>
                        <a:rPr sz="2000" spc="-2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2000" spc="-12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Design, </a:t>
                      </a:r>
                      <a:r>
                        <a:rPr sz="2000" spc="-13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seven </a:t>
                      </a:r>
                      <a:r>
                        <a:rPr sz="2000" spc="-2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2000" spc="-8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Transition, </a:t>
                      </a:r>
                      <a:r>
                        <a:rPr sz="2000" spc="-13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seven </a:t>
                      </a:r>
                      <a:r>
                        <a:rPr sz="2000" spc="-1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2000" spc="-7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Operation</a:t>
                      </a:r>
                      <a:r>
                        <a:rPr sz="2000" spc="-30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and  </a:t>
                      </a:r>
                      <a:r>
                        <a:rPr sz="2000" spc="-3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four </a:t>
                      </a:r>
                      <a:r>
                        <a:rPr sz="2000" spc="-1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2000" spc="-18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8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CSI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solidFill>
                      <a:srgbClr val="FFF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365036"/>
            <a:ext cx="10751820" cy="1325245"/>
          </a:xfrm>
          <a:custGeom>
            <a:avLst/>
            <a:gdLst/>
            <a:ahLst/>
            <a:cxnLst/>
            <a:rect l="l" t="t" r="r" b="b"/>
            <a:pathLst>
              <a:path w="10751820" h="1325245">
                <a:moveTo>
                  <a:pt x="10751756" y="0"/>
                </a:moveTo>
                <a:lnTo>
                  <a:pt x="0" y="0"/>
                </a:lnTo>
                <a:lnTo>
                  <a:pt x="0" y="1325168"/>
                </a:lnTo>
                <a:lnTo>
                  <a:pt x="10751756" y="1325168"/>
                </a:lnTo>
                <a:close/>
              </a:path>
            </a:pathLst>
          </a:custGeom>
          <a:solidFill>
            <a:srgbClr val="F7E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741" y="498868"/>
            <a:ext cx="10985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CE1E27"/>
                </a:solidFill>
                <a:latin typeface="Carlito"/>
                <a:cs typeface="Carlito"/>
              </a:rPr>
              <a:t>ITIL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025611"/>
            <a:ext cx="1035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68777" y="532624"/>
            <a:ext cx="7520305" cy="5995670"/>
            <a:chOff x="2568777" y="532624"/>
            <a:chExt cx="7520305" cy="5995670"/>
          </a:xfrm>
        </p:grpSpPr>
        <p:sp>
          <p:nvSpPr>
            <p:cNvPr id="7" name="object 7"/>
            <p:cNvSpPr/>
            <p:nvPr/>
          </p:nvSpPr>
          <p:spPr>
            <a:xfrm>
              <a:off x="7849082" y="6192736"/>
              <a:ext cx="817537" cy="335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81198" y="544677"/>
              <a:ext cx="7494841" cy="56210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75077" y="538924"/>
              <a:ext cx="7507605" cy="5633720"/>
            </a:xfrm>
            <a:custGeom>
              <a:avLst/>
              <a:gdLst/>
              <a:ahLst/>
              <a:cxnLst/>
              <a:rect l="l" t="t" r="r" b="b"/>
              <a:pathLst>
                <a:path w="7507605" h="5633720">
                  <a:moveTo>
                    <a:pt x="0" y="0"/>
                  </a:moveTo>
                  <a:lnTo>
                    <a:pt x="7507439" y="0"/>
                  </a:lnTo>
                  <a:lnTo>
                    <a:pt x="7507439" y="5633631"/>
                  </a:lnTo>
                  <a:lnTo>
                    <a:pt x="0" y="5633631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5141" y="1857857"/>
            <a:ext cx="9941560" cy="383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marR="30480" indent="-342265">
              <a:lnSpc>
                <a:spcPct val="100000"/>
              </a:lnSpc>
              <a:spcBef>
                <a:spcPts val="100"/>
              </a:spcBef>
              <a:buClr>
                <a:srgbClr val="CE1E27"/>
              </a:buClr>
              <a:buSzPct val="74000"/>
              <a:buFont typeface="Wingdings"/>
              <a:buChar char=""/>
              <a:tabLst>
                <a:tab pos="379095" algn="l"/>
                <a:tab pos="380365" algn="l"/>
              </a:tabLst>
            </a:pPr>
            <a:r>
              <a:rPr sz="2500" spc="-175" dirty="0">
                <a:solidFill>
                  <a:srgbClr val="303030"/>
                </a:solidFill>
                <a:latin typeface="Arial"/>
                <a:cs typeface="Arial"/>
              </a:rPr>
              <a:t>This </a:t>
            </a:r>
            <a:r>
              <a:rPr sz="2500" spc="-114" dirty="0">
                <a:solidFill>
                  <a:srgbClr val="303030"/>
                </a:solidFill>
                <a:latin typeface="Arial"/>
                <a:cs typeface="Arial"/>
              </a:rPr>
              <a:t>standard </a:t>
            </a:r>
            <a:r>
              <a:rPr sz="2500" spc="-140" dirty="0">
                <a:solidFill>
                  <a:srgbClr val="303030"/>
                </a:solidFill>
                <a:latin typeface="Arial"/>
                <a:cs typeface="Arial"/>
              </a:rPr>
              <a:t>describes </a:t>
            </a:r>
            <a:r>
              <a:rPr sz="2500" spc="-4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500" spc="-90" dirty="0">
                <a:solidFill>
                  <a:srgbClr val="303030"/>
                </a:solidFill>
                <a:latin typeface="Arial"/>
                <a:cs typeface="Arial"/>
              </a:rPr>
              <a:t>requirements </a:t>
            </a:r>
            <a:r>
              <a:rPr sz="2500" spc="-25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500" spc="-80" dirty="0">
                <a:solidFill>
                  <a:srgbClr val="303030"/>
                </a:solidFill>
                <a:latin typeface="Arial"/>
                <a:cs typeface="Arial"/>
              </a:rPr>
              <a:t>implementing, </a:t>
            </a:r>
            <a:r>
              <a:rPr sz="2500" spc="-85" dirty="0">
                <a:solidFill>
                  <a:srgbClr val="303030"/>
                </a:solidFill>
                <a:latin typeface="Arial"/>
                <a:cs typeface="Arial"/>
              </a:rPr>
              <a:t>operating,  </a:t>
            </a:r>
            <a:r>
              <a:rPr sz="2500" spc="-55" dirty="0">
                <a:solidFill>
                  <a:srgbClr val="303030"/>
                </a:solidFill>
                <a:latin typeface="Arial"/>
                <a:cs typeface="Arial"/>
              </a:rPr>
              <a:t>monitoring, </a:t>
            </a:r>
            <a:r>
              <a:rPr sz="2500" spc="-130" dirty="0">
                <a:solidFill>
                  <a:srgbClr val="303030"/>
                </a:solidFill>
                <a:latin typeface="Arial"/>
                <a:cs typeface="Arial"/>
              </a:rPr>
              <a:t>checking, </a:t>
            </a:r>
            <a:r>
              <a:rPr sz="2500" spc="-85" dirty="0">
                <a:solidFill>
                  <a:srgbClr val="303030"/>
                </a:solidFill>
                <a:latin typeface="Arial"/>
                <a:cs typeface="Arial"/>
              </a:rPr>
              <a:t>maintaining, </a:t>
            </a:r>
            <a:r>
              <a:rPr sz="2500" spc="-13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500" spc="-110" dirty="0">
                <a:solidFill>
                  <a:srgbClr val="303030"/>
                </a:solidFill>
                <a:latin typeface="Arial"/>
                <a:cs typeface="Arial"/>
              </a:rPr>
              <a:t>developing </a:t>
            </a:r>
            <a:r>
              <a:rPr sz="2500" spc="-150" dirty="0">
                <a:solidFill>
                  <a:srgbClr val="303030"/>
                </a:solidFill>
                <a:latin typeface="Arial"/>
                <a:cs typeface="Arial"/>
              </a:rPr>
              <a:t>an </a:t>
            </a:r>
            <a:r>
              <a:rPr sz="2500" spc="-6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500" spc="-2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120" dirty="0">
                <a:solidFill>
                  <a:srgbClr val="303030"/>
                </a:solidFill>
                <a:latin typeface="Arial"/>
                <a:cs typeface="Arial"/>
              </a:rPr>
              <a:t>Security  </a:t>
            </a:r>
            <a:r>
              <a:rPr sz="2500" spc="-110" dirty="0">
                <a:solidFill>
                  <a:srgbClr val="303030"/>
                </a:solidFill>
                <a:latin typeface="Arial"/>
                <a:cs typeface="Arial"/>
              </a:rPr>
              <a:t>Management </a:t>
            </a:r>
            <a:r>
              <a:rPr sz="2500" spc="-204" dirty="0">
                <a:solidFill>
                  <a:srgbClr val="303030"/>
                </a:solidFill>
                <a:latin typeface="Arial"/>
                <a:cs typeface="Arial"/>
              </a:rPr>
              <a:t>System</a:t>
            </a:r>
            <a:r>
              <a:rPr sz="2500" spc="-1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195" dirty="0">
                <a:solidFill>
                  <a:srgbClr val="303030"/>
                </a:solidFill>
                <a:latin typeface="Arial"/>
                <a:cs typeface="Arial"/>
              </a:rPr>
              <a:t>(ISMS).</a:t>
            </a:r>
            <a:endParaRPr sz="2500">
              <a:latin typeface="Arial"/>
              <a:cs typeface="Arial"/>
            </a:endParaRPr>
          </a:p>
          <a:p>
            <a:pPr marL="379730" marR="541655" indent="-342265" algn="just">
              <a:lnSpc>
                <a:spcPct val="100000"/>
              </a:lnSpc>
              <a:spcBef>
                <a:spcPts val="990"/>
              </a:spcBef>
              <a:buClr>
                <a:srgbClr val="CE1E27"/>
              </a:buClr>
              <a:buSzPct val="74000"/>
              <a:buFont typeface="Wingdings"/>
              <a:buChar char=""/>
              <a:tabLst>
                <a:tab pos="380365" algn="l"/>
              </a:tabLst>
            </a:pPr>
            <a:r>
              <a:rPr sz="2500" spc="20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sz="2500" spc="-1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114" dirty="0">
                <a:solidFill>
                  <a:srgbClr val="303030"/>
                </a:solidFill>
                <a:latin typeface="Arial"/>
                <a:cs typeface="Arial"/>
              </a:rPr>
              <a:t>contains</a:t>
            </a:r>
            <a:r>
              <a:rPr sz="2500" spc="-1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4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500" spc="-1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90" dirty="0">
                <a:solidFill>
                  <a:srgbClr val="303030"/>
                </a:solidFill>
                <a:latin typeface="Arial"/>
                <a:cs typeface="Arial"/>
              </a:rPr>
              <a:t>requirements</a:t>
            </a:r>
            <a:r>
              <a:rPr sz="2500" spc="-1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sz="2500" spc="-1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4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2500" spc="-1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75" dirty="0">
                <a:solidFill>
                  <a:srgbClr val="303030"/>
                </a:solidFill>
                <a:latin typeface="Arial"/>
                <a:cs typeface="Arial"/>
              </a:rPr>
              <a:t>auditing</a:t>
            </a:r>
            <a:r>
              <a:rPr sz="2500" spc="-1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2500" spc="-1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15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2500" spc="-1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105" dirty="0">
                <a:solidFill>
                  <a:srgbClr val="303030"/>
                </a:solidFill>
                <a:latin typeface="Arial"/>
                <a:cs typeface="Arial"/>
              </a:rPr>
              <a:t>organisation.</a:t>
            </a:r>
            <a:r>
              <a:rPr sz="2500" spc="-1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15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sz="2500" spc="-1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150" dirty="0">
                <a:solidFill>
                  <a:srgbClr val="303030"/>
                </a:solidFill>
                <a:latin typeface="Arial"/>
                <a:cs typeface="Arial"/>
              </a:rPr>
              <a:t>also  </a:t>
            </a:r>
            <a:r>
              <a:rPr sz="2500" spc="-75" dirty="0">
                <a:solidFill>
                  <a:srgbClr val="303030"/>
                </a:solidFill>
                <a:latin typeface="Arial"/>
                <a:cs typeface="Arial"/>
              </a:rPr>
              <a:t>outlines </a:t>
            </a:r>
            <a:r>
              <a:rPr sz="2500" spc="-145" dirty="0">
                <a:solidFill>
                  <a:srgbClr val="303030"/>
                </a:solidFill>
                <a:latin typeface="Arial"/>
                <a:cs typeface="Arial"/>
              </a:rPr>
              <a:t>demands </a:t>
            </a:r>
            <a:r>
              <a:rPr sz="2500" spc="-90" dirty="0">
                <a:solidFill>
                  <a:srgbClr val="303030"/>
                </a:solidFill>
                <a:latin typeface="Arial"/>
                <a:cs typeface="Arial"/>
              </a:rPr>
              <a:t>allowing </a:t>
            </a:r>
            <a:r>
              <a:rPr sz="2500" spc="-4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500" spc="-55" dirty="0">
                <a:solidFill>
                  <a:srgbClr val="303030"/>
                </a:solidFill>
                <a:latin typeface="Arial"/>
                <a:cs typeface="Arial"/>
              </a:rPr>
              <a:t>control </a:t>
            </a:r>
            <a:r>
              <a:rPr sz="2500" spc="-13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500" spc="-85" dirty="0">
                <a:solidFill>
                  <a:srgbClr val="303030"/>
                </a:solidFill>
                <a:latin typeface="Arial"/>
                <a:cs typeface="Arial"/>
              </a:rPr>
              <a:t>validation </a:t>
            </a:r>
            <a:r>
              <a:rPr sz="25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500" spc="-4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500" spc="-280" dirty="0">
                <a:solidFill>
                  <a:srgbClr val="303030"/>
                </a:solidFill>
                <a:latin typeface="Arial"/>
                <a:cs typeface="Arial"/>
              </a:rPr>
              <a:t>ISMS </a:t>
            </a:r>
            <a:r>
              <a:rPr sz="2500" spc="-2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2500" spc="-4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155" dirty="0">
                <a:solidFill>
                  <a:srgbClr val="303030"/>
                </a:solidFill>
                <a:latin typeface="Arial"/>
                <a:cs typeface="Arial"/>
              </a:rPr>
              <a:t>an  </a:t>
            </a:r>
            <a:r>
              <a:rPr sz="2500" spc="-105" dirty="0">
                <a:solidFill>
                  <a:srgbClr val="303030"/>
                </a:solidFill>
                <a:latin typeface="Arial"/>
                <a:cs typeface="Arial"/>
              </a:rPr>
              <a:t>organisation </a:t>
            </a:r>
            <a:r>
              <a:rPr sz="2500" spc="-125" dirty="0">
                <a:solidFill>
                  <a:srgbClr val="303030"/>
                </a:solidFill>
                <a:latin typeface="Arial"/>
                <a:cs typeface="Arial"/>
              </a:rPr>
              <a:t>by </a:t>
            </a:r>
            <a:r>
              <a:rPr sz="2500" spc="-150" dirty="0">
                <a:solidFill>
                  <a:srgbClr val="303030"/>
                </a:solidFill>
                <a:latin typeface="Arial"/>
                <a:cs typeface="Arial"/>
              </a:rPr>
              <a:t>an </a:t>
            </a:r>
            <a:r>
              <a:rPr sz="2500" spc="-90" dirty="0">
                <a:solidFill>
                  <a:srgbClr val="303030"/>
                </a:solidFill>
                <a:latin typeface="Arial"/>
                <a:cs typeface="Arial"/>
              </a:rPr>
              <a:t>external</a:t>
            </a:r>
            <a:r>
              <a:rPr sz="2500" spc="-1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80" dirty="0">
                <a:solidFill>
                  <a:srgbClr val="303030"/>
                </a:solidFill>
                <a:latin typeface="Arial"/>
                <a:cs typeface="Arial"/>
              </a:rPr>
              <a:t>expert.</a:t>
            </a:r>
            <a:endParaRPr sz="2500">
              <a:latin typeface="Arial"/>
              <a:cs typeface="Arial"/>
            </a:endParaRPr>
          </a:p>
          <a:p>
            <a:pPr marL="379730" indent="-342265" algn="just">
              <a:lnSpc>
                <a:spcPct val="100000"/>
              </a:lnSpc>
              <a:spcBef>
                <a:spcPts val="990"/>
              </a:spcBef>
              <a:buClr>
                <a:srgbClr val="CE1E27"/>
              </a:buClr>
              <a:buSzPct val="74000"/>
              <a:buFont typeface="Wingdings"/>
              <a:buChar char=""/>
              <a:tabLst>
                <a:tab pos="380365" algn="l"/>
              </a:tabLst>
            </a:pPr>
            <a:r>
              <a:rPr sz="2500" spc="-175" dirty="0">
                <a:solidFill>
                  <a:srgbClr val="303030"/>
                </a:solidFill>
                <a:latin typeface="Arial"/>
                <a:cs typeface="Arial"/>
              </a:rPr>
              <a:t>This </a:t>
            </a:r>
            <a:r>
              <a:rPr sz="2500" spc="-114" dirty="0">
                <a:solidFill>
                  <a:srgbClr val="303030"/>
                </a:solidFill>
                <a:latin typeface="Arial"/>
                <a:cs typeface="Arial"/>
              </a:rPr>
              <a:t>standard </a:t>
            </a:r>
            <a:r>
              <a:rPr sz="2500" spc="-190" dirty="0">
                <a:solidFill>
                  <a:srgbClr val="303030"/>
                </a:solidFill>
                <a:latin typeface="Arial"/>
                <a:cs typeface="Arial"/>
              </a:rPr>
              <a:t>was </a:t>
            </a:r>
            <a:r>
              <a:rPr sz="2500" spc="-155" dirty="0">
                <a:solidFill>
                  <a:srgbClr val="303030"/>
                </a:solidFill>
                <a:latin typeface="Arial"/>
                <a:cs typeface="Arial"/>
              </a:rPr>
              <a:t>issued </a:t>
            </a:r>
            <a:r>
              <a:rPr sz="2500" spc="-55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25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114" dirty="0">
                <a:solidFill>
                  <a:srgbClr val="303030"/>
                </a:solidFill>
                <a:latin typeface="Arial"/>
                <a:cs typeface="Arial"/>
              </a:rPr>
              <a:t>2013.</a:t>
            </a:r>
            <a:endParaRPr sz="2500">
              <a:latin typeface="Arial"/>
              <a:cs typeface="Arial"/>
            </a:endParaRPr>
          </a:p>
          <a:p>
            <a:pPr marL="379730" marR="60325" indent="-342265" algn="just">
              <a:lnSpc>
                <a:spcPct val="100000"/>
              </a:lnSpc>
              <a:spcBef>
                <a:spcPts val="1000"/>
              </a:spcBef>
              <a:buClr>
                <a:srgbClr val="CE1E27"/>
              </a:buClr>
              <a:buSzPct val="74000"/>
              <a:buFont typeface="Wingdings"/>
              <a:buChar char=""/>
              <a:tabLst>
                <a:tab pos="380365" algn="l"/>
              </a:tabLst>
            </a:pPr>
            <a:r>
              <a:rPr sz="2500" spc="-19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500" spc="-85" dirty="0">
                <a:solidFill>
                  <a:srgbClr val="303030"/>
                </a:solidFill>
                <a:latin typeface="Arial"/>
                <a:cs typeface="Arial"/>
              </a:rPr>
              <a:t>fundamental </a:t>
            </a:r>
            <a:r>
              <a:rPr sz="2500" spc="-45" dirty="0">
                <a:solidFill>
                  <a:srgbClr val="303030"/>
                </a:solidFill>
                <a:latin typeface="Arial"/>
                <a:cs typeface="Arial"/>
              </a:rPr>
              <a:t>notion </a:t>
            </a:r>
            <a:r>
              <a:rPr sz="25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500" spc="-250" dirty="0">
                <a:solidFill>
                  <a:srgbClr val="303030"/>
                </a:solidFill>
                <a:latin typeface="Arial"/>
                <a:cs typeface="Arial"/>
              </a:rPr>
              <a:t>ISO/IEC </a:t>
            </a:r>
            <a:r>
              <a:rPr sz="2500" spc="-114" dirty="0">
                <a:solidFill>
                  <a:srgbClr val="303030"/>
                </a:solidFill>
                <a:latin typeface="Arial"/>
                <a:cs typeface="Arial"/>
              </a:rPr>
              <a:t>27001:2013 </a:t>
            </a:r>
            <a:r>
              <a:rPr sz="2500" spc="-150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500" spc="-4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500" spc="-6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2500" spc="-2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120" dirty="0">
                <a:solidFill>
                  <a:srgbClr val="303030"/>
                </a:solidFill>
                <a:latin typeface="Arial"/>
                <a:cs typeface="Arial"/>
              </a:rPr>
              <a:t>Security  </a:t>
            </a:r>
            <a:r>
              <a:rPr sz="2500" spc="-110" dirty="0">
                <a:solidFill>
                  <a:srgbClr val="303030"/>
                </a:solidFill>
                <a:latin typeface="Arial"/>
                <a:cs typeface="Arial"/>
              </a:rPr>
              <a:t>Management </a:t>
            </a:r>
            <a:r>
              <a:rPr sz="2500" spc="-204" dirty="0">
                <a:solidFill>
                  <a:srgbClr val="303030"/>
                </a:solidFill>
                <a:latin typeface="Arial"/>
                <a:cs typeface="Arial"/>
              </a:rPr>
              <a:t>System </a:t>
            </a:r>
            <a:r>
              <a:rPr sz="2500" spc="-195" dirty="0">
                <a:solidFill>
                  <a:srgbClr val="303030"/>
                </a:solidFill>
                <a:latin typeface="Arial"/>
                <a:cs typeface="Arial"/>
              </a:rPr>
              <a:t>(ISMS), </a:t>
            </a:r>
            <a:r>
              <a:rPr sz="2500" spc="-90" dirty="0">
                <a:solidFill>
                  <a:srgbClr val="303030"/>
                </a:solidFill>
                <a:latin typeface="Arial"/>
                <a:cs typeface="Arial"/>
              </a:rPr>
              <a:t>which </a:t>
            </a:r>
            <a:r>
              <a:rPr sz="2500" spc="-150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500" spc="-21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500" spc="-125" dirty="0">
                <a:solidFill>
                  <a:srgbClr val="303030"/>
                </a:solidFill>
                <a:latin typeface="Arial"/>
                <a:cs typeface="Arial"/>
              </a:rPr>
              <a:t>general management</a:t>
            </a:r>
            <a:r>
              <a:rPr sz="2500" spc="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00" spc="-150" dirty="0">
                <a:solidFill>
                  <a:srgbClr val="303030"/>
                </a:solidFill>
                <a:latin typeface="Arial"/>
                <a:cs typeface="Arial"/>
              </a:rPr>
              <a:t>system.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0541" y="1857857"/>
            <a:ext cx="10138410" cy="345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6280">
              <a:lnSpc>
                <a:spcPct val="100000"/>
              </a:lnSpc>
              <a:spcBef>
                <a:spcPts val="100"/>
              </a:spcBef>
            </a:pPr>
            <a:r>
              <a:rPr sz="2800" spc="-210" dirty="0">
                <a:solidFill>
                  <a:srgbClr val="6F2F9F"/>
                </a:solidFill>
                <a:latin typeface="Arial"/>
                <a:cs typeface="Arial"/>
              </a:rPr>
              <a:t>The </a:t>
            </a:r>
            <a:r>
              <a:rPr sz="2800" spc="-95" dirty="0">
                <a:solidFill>
                  <a:srgbClr val="6F2F9F"/>
                </a:solidFill>
                <a:latin typeface="Arial"/>
                <a:cs typeface="Arial"/>
              </a:rPr>
              <a:t>fundamental </a:t>
            </a:r>
            <a:r>
              <a:rPr sz="2800" spc="-50" dirty="0">
                <a:solidFill>
                  <a:srgbClr val="6F2F9F"/>
                </a:solidFill>
                <a:latin typeface="Arial"/>
                <a:cs typeface="Arial"/>
              </a:rPr>
              <a:t>notion </a:t>
            </a:r>
            <a:r>
              <a:rPr sz="2800" spc="-25" dirty="0">
                <a:solidFill>
                  <a:srgbClr val="6F2F9F"/>
                </a:solidFill>
                <a:latin typeface="Arial"/>
                <a:cs typeface="Arial"/>
              </a:rPr>
              <a:t>of </a:t>
            </a:r>
            <a:r>
              <a:rPr sz="2800" spc="-280" dirty="0">
                <a:solidFill>
                  <a:srgbClr val="6F2F9F"/>
                </a:solidFill>
                <a:latin typeface="Arial"/>
                <a:cs typeface="Arial"/>
              </a:rPr>
              <a:t>ISO/IEC </a:t>
            </a:r>
            <a:r>
              <a:rPr sz="2800" spc="-130" dirty="0">
                <a:solidFill>
                  <a:srgbClr val="6F2F9F"/>
                </a:solidFill>
                <a:latin typeface="Arial"/>
                <a:cs typeface="Arial"/>
              </a:rPr>
              <a:t>27001:2013 </a:t>
            </a:r>
            <a:r>
              <a:rPr sz="2800" spc="-165" dirty="0">
                <a:solidFill>
                  <a:srgbClr val="6F2F9F"/>
                </a:solidFill>
                <a:latin typeface="Arial"/>
                <a:cs typeface="Arial"/>
              </a:rPr>
              <a:t>is </a:t>
            </a:r>
            <a:r>
              <a:rPr sz="2800" spc="-45" dirty="0">
                <a:solidFill>
                  <a:srgbClr val="6F2F9F"/>
                </a:solidFill>
                <a:latin typeface="Arial"/>
                <a:cs typeface="Arial"/>
              </a:rPr>
              <a:t>the </a:t>
            </a:r>
            <a:r>
              <a:rPr sz="2800" spc="-70" dirty="0">
                <a:solidFill>
                  <a:srgbClr val="6F2F9F"/>
                </a:solidFill>
                <a:latin typeface="Arial"/>
                <a:cs typeface="Arial"/>
              </a:rPr>
              <a:t>Information  </a:t>
            </a:r>
            <a:r>
              <a:rPr sz="2800" spc="-135" dirty="0">
                <a:solidFill>
                  <a:srgbClr val="6F2F9F"/>
                </a:solidFill>
                <a:latin typeface="Arial"/>
                <a:cs typeface="Arial"/>
              </a:rPr>
              <a:t>Security </a:t>
            </a:r>
            <a:r>
              <a:rPr sz="2800" spc="-130" dirty="0">
                <a:solidFill>
                  <a:srgbClr val="6F2F9F"/>
                </a:solidFill>
                <a:latin typeface="Arial"/>
                <a:cs typeface="Arial"/>
              </a:rPr>
              <a:t>Management </a:t>
            </a:r>
            <a:r>
              <a:rPr sz="2800" spc="-225" dirty="0">
                <a:solidFill>
                  <a:srgbClr val="6F2F9F"/>
                </a:solidFill>
                <a:latin typeface="Arial"/>
                <a:cs typeface="Arial"/>
              </a:rPr>
              <a:t>System</a:t>
            </a:r>
            <a:r>
              <a:rPr sz="2800" spc="-17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spc="-225" dirty="0">
                <a:solidFill>
                  <a:srgbClr val="6F2F9F"/>
                </a:solidFill>
                <a:latin typeface="Arial"/>
                <a:cs typeface="Arial"/>
              </a:rPr>
              <a:t>(ISMS),</a:t>
            </a:r>
            <a:endParaRPr sz="2800">
              <a:latin typeface="Arial"/>
              <a:cs typeface="Arial"/>
            </a:endParaRPr>
          </a:p>
          <a:p>
            <a:pPr marL="12700" marR="38100">
              <a:lnSpc>
                <a:spcPct val="100000"/>
              </a:lnSpc>
              <a:spcBef>
                <a:spcPts val="990"/>
              </a:spcBef>
            </a:pP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which </a:t>
            </a:r>
            <a:r>
              <a:rPr sz="2400" spc="-140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400" spc="-21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400" spc="-114" dirty="0">
                <a:solidFill>
                  <a:srgbClr val="303030"/>
                </a:solidFill>
                <a:latin typeface="Arial"/>
                <a:cs typeface="Arial"/>
              </a:rPr>
              <a:t>general management </a:t>
            </a:r>
            <a:r>
              <a:rPr sz="2400" spc="-140" dirty="0">
                <a:solidFill>
                  <a:srgbClr val="303030"/>
                </a:solidFill>
                <a:latin typeface="Arial"/>
                <a:cs typeface="Arial"/>
              </a:rPr>
              <a:t>system. </a:t>
            </a:r>
            <a:r>
              <a:rPr sz="2400" spc="20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2400" spc="-140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400" spc="-160" dirty="0">
                <a:solidFill>
                  <a:srgbClr val="303030"/>
                </a:solidFill>
                <a:latin typeface="Arial"/>
                <a:cs typeface="Arial"/>
              </a:rPr>
              <a:t>based </a:t>
            </a:r>
            <a:r>
              <a:rPr sz="2400" spc="-85" dirty="0">
                <a:solidFill>
                  <a:srgbClr val="303030"/>
                </a:solidFill>
                <a:latin typeface="Arial"/>
                <a:cs typeface="Arial"/>
              </a:rPr>
              <a:t>on 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corporate </a:t>
            </a:r>
            <a:r>
              <a:rPr sz="2400" spc="-95" dirty="0">
                <a:solidFill>
                  <a:srgbClr val="303030"/>
                </a:solidFill>
                <a:latin typeface="Arial"/>
                <a:cs typeface="Arial"/>
              </a:rPr>
              <a:t>risk </a:t>
            </a:r>
            <a:r>
              <a:rPr sz="2400" spc="-114" dirty="0">
                <a:solidFill>
                  <a:srgbClr val="303030"/>
                </a:solidFill>
                <a:latin typeface="Arial"/>
                <a:cs typeface="Arial"/>
              </a:rPr>
              <a:t>management  </a:t>
            </a:r>
            <a:r>
              <a:rPr sz="2400" spc="-12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identifies, </a:t>
            </a:r>
            <a:r>
              <a:rPr sz="2400" spc="-125" dirty="0">
                <a:solidFill>
                  <a:srgbClr val="303030"/>
                </a:solidFill>
                <a:latin typeface="Arial"/>
                <a:cs typeface="Arial"/>
              </a:rPr>
              <a:t>realises, </a:t>
            </a:r>
            <a:r>
              <a:rPr sz="2400" spc="-105" dirty="0">
                <a:solidFill>
                  <a:srgbClr val="303030"/>
                </a:solidFill>
                <a:latin typeface="Arial"/>
                <a:cs typeface="Arial"/>
              </a:rPr>
              <a:t>operates, 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controls, </a:t>
            </a:r>
            <a:r>
              <a:rPr sz="2400" spc="-95" dirty="0">
                <a:solidFill>
                  <a:srgbClr val="303030"/>
                </a:solidFill>
                <a:latin typeface="Arial"/>
                <a:cs typeface="Arial"/>
              </a:rPr>
              <a:t>maintains, </a:t>
            </a:r>
            <a:r>
              <a:rPr sz="2400" spc="-12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00" spc="-90" dirty="0">
                <a:solidFill>
                  <a:srgbClr val="303030"/>
                </a:solidFill>
                <a:latin typeface="Arial"/>
                <a:cs typeface="Arial"/>
              </a:rPr>
              <a:t>corrects </a:t>
            </a:r>
            <a:r>
              <a:rPr sz="2400" spc="-50" dirty="0">
                <a:solidFill>
                  <a:srgbClr val="303030"/>
                </a:solidFill>
                <a:latin typeface="Arial"/>
                <a:cs typeface="Arial"/>
              </a:rPr>
              <a:t>information  </a:t>
            </a:r>
            <a:r>
              <a:rPr sz="2400" spc="-8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400" spc="-5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400" spc="-135" dirty="0">
                <a:solidFill>
                  <a:srgbClr val="303030"/>
                </a:solidFill>
                <a:latin typeface="Arial"/>
                <a:cs typeface="Arial"/>
              </a:rPr>
              <a:t>accordance </a:t>
            </a:r>
            <a:r>
              <a:rPr sz="2400" spc="-5" dirty="0">
                <a:solidFill>
                  <a:srgbClr val="303030"/>
                </a:solidFill>
                <a:latin typeface="Arial"/>
                <a:cs typeface="Arial"/>
              </a:rPr>
              <a:t>with </a:t>
            </a:r>
            <a:r>
              <a:rPr sz="2400" spc="-4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00" spc="-345" dirty="0">
                <a:solidFill>
                  <a:srgbClr val="C45910"/>
                </a:solidFill>
                <a:latin typeface="Arial"/>
                <a:cs typeface="Arial"/>
              </a:rPr>
              <a:t>PDCA </a:t>
            </a:r>
            <a:r>
              <a:rPr sz="2400" spc="-145" dirty="0">
                <a:solidFill>
                  <a:srgbClr val="C45910"/>
                </a:solidFill>
                <a:latin typeface="Arial"/>
                <a:cs typeface="Arial"/>
              </a:rPr>
              <a:t>(Plan, </a:t>
            </a:r>
            <a:r>
              <a:rPr sz="2400" spc="-170" dirty="0">
                <a:solidFill>
                  <a:srgbClr val="C45910"/>
                </a:solidFill>
                <a:latin typeface="Arial"/>
                <a:cs typeface="Arial"/>
              </a:rPr>
              <a:t>Do, </a:t>
            </a:r>
            <a:r>
              <a:rPr sz="2400" spc="-190" dirty="0">
                <a:solidFill>
                  <a:srgbClr val="C45910"/>
                </a:solidFill>
                <a:latin typeface="Arial"/>
                <a:cs typeface="Arial"/>
              </a:rPr>
              <a:t>Check, </a:t>
            </a:r>
            <a:r>
              <a:rPr sz="2400" spc="-100" dirty="0">
                <a:solidFill>
                  <a:srgbClr val="C45910"/>
                </a:solidFill>
                <a:latin typeface="Arial"/>
                <a:cs typeface="Arial"/>
              </a:rPr>
              <a:t>Act)</a:t>
            </a:r>
            <a:r>
              <a:rPr sz="2400" spc="-229" dirty="0">
                <a:solidFill>
                  <a:srgbClr val="C45910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C45910"/>
                </a:solidFill>
                <a:latin typeface="Arial"/>
                <a:cs typeface="Arial"/>
              </a:rPr>
              <a:t>principle</a:t>
            </a:r>
            <a:r>
              <a:rPr sz="2400" spc="-7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spc="-18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parts </a:t>
            </a:r>
            <a:r>
              <a:rPr sz="2400" spc="-1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400" spc="-4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400" spc="-114" dirty="0">
                <a:solidFill>
                  <a:srgbClr val="303030"/>
                </a:solidFill>
                <a:latin typeface="Arial"/>
                <a:cs typeface="Arial"/>
              </a:rPr>
              <a:t>management </a:t>
            </a:r>
            <a:r>
              <a:rPr sz="2400" spc="-155" dirty="0">
                <a:solidFill>
                  <a:srgbClr val="303030"/>
                </a:solidFill>
                <a:latin typeface="Arial"/>
                <a:cs typeface="Arial"/>
              </a:rPr>
              <a:t>system</a:t>
            </a:r>
            <a:r>
              <a:rPr sz="2400" spc="-2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303030"/>
                </a:solidFill>
                <a:latin typeface="Arial"/>
                <a:cs typeface="Arial"/>
              </a:rPr>
              <a:t>are: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sz="2400" spc="-100" dirty="0">
                <a:solidFill>
                  <a:srgbClr val="303030"/>
                </a:solidFill>
                <a:latin typeface="Arial"/>
                <a:cs typeface="Arial"/>
              </a:rPr>
              <a:t>organisational </a:t>
            </a:r>
            <a:r>
              <a:rPr sz="2400" spc="-60" dirty="0">
                <a:solidFill>
                  <a:srgbClr val="303030"/>
                </a:solidFill>
                <a:latin typeface="Arial"/>
                <a:cs typeface="Arial"/>
              </a:rPr>
              <a:t>structure, </a:t>
            </a:r>
            <a:r>
              <a:rPr sz="2400" spc="-90" dirty="0">
                <a:solidFill>
                  <a:srgbClr val="303030"/>
                </a:solidFill>
                <a:latin typeface="Arial"/>
                <a:cs typeface="Arial"/>
              </a:rPr>
              <a:t>regulations, planning </a:t>
            </a:r>
            <a:r>
              <a:rPr sz="2400" spc="-75" dirty="0">
                <a:solidFill>
                  <a:srgbClr val="303030"/>
                </a:solidFill>
                <a:latin typeface="Arial"/>
                <a:cs typeface="Arial"/>
              </a:rPr>
              <a:t>activities, </a:t>
            </a:r>
            <a:r>
              <a:rPr sz="2400" spc="-80" dirty="0">
                <a:solidFill>
                  <a:srgbClr val="303030"/>
                </a:solidFill>
                <a:latin typeface="Arial"/>
                <a:cs typeface="Arial"/>
              </a:rPr>
              <a:t>responsibilities, </a:t>
            </a:r>
            <a:r>
              <a:rPr sz="2400" spc="-105" dirty="0">
                <a:solidFill>
                  <a:srgbClr val="303030"/>
                </a:solidFill>
                <a:latin typeface="Arial"/>
                <a:cs typeface="Arial"/>
              </a:rPr>
              <a:t>practices,  procedures, </a:t>
            </a:r>
            <a:r>
              <a:rPr sz="2400" spc="-150" dirty="0">
                <a:solidFill>
                  <a:srgbClr val="303030"/>
                </a:solidFill>
                <a:latin typeface="Arial"/>
                <a:cs typeface="Arial"/>
              </a:rPr>
              <a:t>processes, </a:t>
            </a:r>
            <a:r>
              <a:rPr sz="2400" spc="-125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400" spc="-1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303030"/>
                </a:solidFill>
                <a:latin typeface="Arial"/>
                <a:cs typeface="Arial"/>
              </a:rPr>
              <a:t>resources.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spc="-10" dirty="0">
                <a:solidFill>
                  <a:srgbClr val="BF0000"/>
                </a:solidFill>
                <a:latin typeface="Carlito"/>
                <a:cs typeface="Carlito"/>
              </a:rPr>
              <a:t> 27001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025611"/>
            <a:ext cx="9893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14217" y="1813140"/>
            <a:ext cx="8770620" cy="4106545"/>
            <a:chOff x="2714217" y="1813140"/>
            <a:chExt cx="8770620" cy="4106545"/>
          </a:xfrm>
        </p:grpSpPr>
        <p:sp>
          <p:nvSpPr>
            <p:cNvPr id="7" name="object 7"/>
            <p:cNvSpPr/>
            <p:nvPr/>
          </p:nvSpPr>
          <p:spPr>
            <a:xfrm>
              <a:off x="2726639" y="1825205"/>
              <a:ext cx="8745118" cy="40809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20517" y="1819440"/>
              <a:ext cx="8757920" cy="4093845"/>
            </a:xfrm>
            <a:custGeom>
              <a:avLst/>
              <a:gdLst/>
              <a:ahLst/>
              <a:cxnLst/>
              <a:rect l="l" t="t" r="r" b="b"/>
              <a:pathLst>
                <a:path w="8757920" h="4093845">
                  <a:moveTo>
                    <a:pt x="0" y="0"/>
                  </a:moveTo>
                  <a:lnTo>
                    <a:pt x="8757716" y="0"/>
                  </a:lnTo>
                  <a:lnTo>
                    <a:pt x="8757716" y="4093565"/>
                  </a:lnTo>
                  <a:lnTo>
                    <a:pt x="0" y="4093565"/>
                  </a:lnTo>
                  <a:lnTo>
                    <a:pt x="0" y="0"/>
                  </a:lnTo>
                  <a:close/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365036"/>
            <a:ext cx="10751820" cy="1325245"/>
          </a:xfrm>
          <a:custGeom>
            <a:avLst/>
            <a:gdLst/>
            <a:ahLst/>
            <a:cxnLst/>
            <a:rect l="l" t="t" r="r" b="b"/>
            <a:pathLst>
              <a:path w="10751820" h="1325245">
                <a:moveTo>
                  <a:pt x="10751756" y="0"/>
                </a:moveTo>
                <a:lnTo>
                  <a:pt x="0" y="0"/>
                </a:lnTo>
                <a:lnTo>
                  <a:pt x="0" y="1325168"/>
                </a:lnTo>
                <a:lnTo>
                  <a:pt x="10751756" y="1325168"/>
                </a:lnTo>
                <a:close/>
              </a:path>
            </a:pathLst>
          </a:custGeom>
          <a:solidFill>
            <a:srgbClr val="F7E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741" y="740422"/>
            <a:ext cx="2372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3200" spc="-90" dirty="0">
                <a:solidFill>
                  <a:srgbClr val="BF0000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BF0000"/>
                </a:solidFill>
                <a:latin typeface="Carlito"/>
                <a:cs typeface="Carlito"/>
              </a:rPr>
              <a:t>27001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9005"/>
            <a:ext cx="989330" cy="1029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700"/>
              </a:lnSpc>
              <a:spcBef>
                <a:spcPts val="100"/>
              </a:spcBef>
            </a:pPr>
            <a:r>
              <a:rPr sz="2200" spc="5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g  cycle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348715" y="349204"/>
            <a:ext cx="7709534" cy="5789930"/>
            <a:chOff x="3348715" y="349204"/>
            <a:chExt cx="7709534" cy="5789930"/>
          </a:xfrm>
        </p:grpSpPr>
        <p:sp>
          <p:nvSpPr>
            <p:cNvPr id="8" name="object 8"/>
            <p:cNvSpPr/>
            <p:nvPr/>
          </p:nvSpPr>
          <p:spPr>
            <a:xfrm>
              <a:off x="3364560" y="364680"/>
              <a:ext cx="7677365" cy="57582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56635" y="357123"/>
              <a:ext cx="7693659" cy="5774055"/>
            </a:xfrm>
            <a:custGeom>
              <a:avLst/>
              <a:gdLst/>
              <a:ahLst/>
              <a:cxnLst/>
              <a:rect l="l" t="t" r="r" b="b"/>
              <a:pathLst>
                <a:path w="7693659" h="5774055">
                  <a:moveTo>
                    <a:pt x="0" y="0"/>
                  </a:moveTo>
                  <a:lnTo>
                    <a:pt x="7693202" y="0"/>
                  </a:lnTo>
                  <a:lnTo>
                    <a:pt x="7693202" y="5774042"/>
                  </a:lnTo>
                  <a:lnTo>
                    <a:pt x="0" y="5774042"/>
                  </a:lnTo>
                  <a:lnTo>
                    <a:pt x="0" y="0"/>
                  </a:lnTo>
                  <a:close/>
                </a:path>
              </a:pathLst>
            </a:custGeom>
            <a:ln w="1583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365036"/>
            <a:ext cx="10751820" cy="1325245"/>
          </a:xfrm>
          <a:custGeom>
            <a:avLst/>
            <a:gdLst/>
            <a:ahLst/>
            <a:cxnLst/>
            <a:rect l="l" t="t" r="r" b="b"/>
            <a:pathLst>
              <a:path w="10751820" h="1325245">
                <a:moveTo>
                  <a:pt x="10751756" y="0"/>
                </a:moveTo>
                <a:lnTo>
                  <a:pt x="0" y="0"/>
                </a:lnTo>
                <a:lnTo>
                  <a:pt x="0" y="1325168"/>
                </a:lnTo>
                <a:lnTo>
                  <a:pt x="10751756" y="1325168"/>
                </a:lnTo>
                <a:close/>
              </a:path>
            </a:pathLst>
          </a:custGeom>
          <a:solidFill>
            <a:srgbClr val="F7E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82504" y="498868"/>
            <a:ext cx="44227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spc="-70" dirty="0">
                <a:solidFill>
                  <a:srgbClr val="BF0000"/>
                </a:solidFill>
                <a:latin typeface="Carlito"/>
                <a:cs typeface="Carlito"/>
              </a:rPr>
              <a:t> </a:t>
            </a:r>
            <a:r>
              <a:rPr sz="6000" spc="-10" dirty="0">
                <a:solidFill>
                  <a:srgbClr val="BF0000"/>
                </a:solidFill>
                <a:latin typeface="Carlito"/>
                <a:cs typeface="Carlito"/>
              </a:rPr>
              <a:t>27001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025611"/>
            <a:ext cx="86486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2200" spc="-5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303030"/>
                </a:solidFill>
                <a:latin typeface="Arial"/>
                <a:cs typeface="Arial"/>
              </a:rPr>
              <a:t>ces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41474" y="1417675"/>
            <a:ext cx="8564880" cy="5111115"/>
            <a:chOff x="1941474" y="1417675"/>
            <a:chExt cx="8564880" cy="5111115"/>
          </a:xfrm>
        </p:grpSpPr>
        <p:sp>
          <p:nvSpPr>
            <p:cNvPr id="7" name="object 7"/>
            <p:cNvSpPr/>
            <p:nvPr/>
          </p:nvSpPr>
          <p:spPr>
            <a:xfrm>
              <a:off x="7849082" y="6192736"/>
              <a:ext cx="817537" cy="335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41474" y="1417675"/>
              <a:ext cx="8564765" cy="47390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41474" y="1418043"/>
              <a:ext cx="8564880" cy="4739640"/>
            </a:xfrm>
            <a:custGeom>
              <a:avLst/>
              <a:gdLst/>
              <a:ahLst/>
              <a:cxnLst/>
              <a:rect l="l" t="t" r="r" b="b"/>
              <a:pathLst>
                <a:path w="8564880" h="4739640">
                  <a:moveTo>
                    <a:pt x="0" y="0"/>
                  </a:moveTo>
                  <a:lnTo>
                    <a:pt x="8564765" y="0"/>
                  </a:lnTo>
                  <a:lnTo>
                    <a:pt x="8564765" y="4739030"/>
                  </a:lnTo>
                  <a:lnTo>
                    <a:pt x="0" y="473903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56</a:t>
            </a:fld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902510"/>
            <a:ext cx="267970" cy="100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sz="24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4109669"/>
            <a:ext cx="2679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5500" y="1732516"/>
            <a:ext cx="9371330" cy="38227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5"/>
              </a:spcBef>
            </a:pPr>
            <a:r>
              <a:rPr sz="3200" spc="-315" dirty="0">
                <a:solidFill>
                  <a:srgbClr val="303030"/>
                </a:solidFill>
                <a:latin typeface="Arial"/>
                <a:cs typeface="Arial"/>
              </a:rPr>
              <a:t>ISO/IEC </a:t>
            </a:r>
            <a:r>
              <a:rPr sz="3200" spc="-145" dirty="0">
                <a:solidFill>
                  <a:srgbClr val="303030"/>
                </a:solidFill>
                <a:latin typeface="Arial"/>
                <a:cs typeface="Arial"/>
              </a:rPr>
              <a:t>27002:2013 contains </a:t>
            </a:r>
            <a:r>
              <a:rPr sz="3200" spc="-170" dirty="0">
                <a:solidFill>
                  <a:srgbClr val="303030"/>
                </a:solidFill>
                <a:latin typeface="Arial"/>
                <a:cs typeface="Arial"/>
              </a:rPr>
              <a:t>code </a:t>
            </a:r>
            <a:r>
              <a:rPr sz="3200" spc="-1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3200" spc="-120" dirty="0">
                <a:solidFill>
                  <a:srgbClr val="303030"/>
                </a:solidFill>
                <a:latin typeface="Arial"/>
                <a:cs typeface="Arial"/>
              </a:rPr>
              <a:t>practice</a:t>
            </a:r>
            <a:r>
              <a:rPr sz="3200" spc="-1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 marR="532765" indent="92075" algn="just">
              <a:lnSpc>
                <a:spcPct val="100000"/>
              </a:lnSpc>
              <a:spcBef>
                <a:spcPts val="1000"/>
              </a:spcBef>
            </a:pPr>
            <a:r>
              <a:rPr sz="3200" spc="25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3200" spc="-18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3200" spc="-5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3200" spc="-114" dirty="0">
                <a:solidFill>
                  <a:srgbClr val="303030"/>
                </a:solidFill>
                <a:latin typeface="Arial"/>
                <a:cs typeface="Arial"/>
              </a:rPr>
              <a:t>Manual </a:t>
            </a:r>
            <a:r>
              <a:rPr sz="3200" spc="-1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3200" spc="-75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3200" spc="-155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3200" spc="-6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-135" dirty="0">
                <a:solidFill>
                  <a:srgbClr val="303030"/>
                </a:solidFill>
                <a:latin typeface="Arial"/>
                <a:cs typeface="Arial"/>
              </a:rPr>
              <a:t>Management  </a:t>
            </a:r>
            <a:r>
              <a:rPr sz="3200" spc="-160" dirty="0">
                <a:solidFill>
                  <a:srgbClr val="303030"/>
                </a:solidFill>
                <a:latin typeface="Arial"/>
                <a:cs typeface="Arial"/>
              </a:rPr>
              <a:t>Practice, </a:t>
            </a:r>
            <a:r>
              <a:rPr sz="3200" spc="-105" dirty="0">
                <a:solidFill>
                  <a:srgbClr val="303030"/>
                </a:solidFill>
                <a:latin typeface="Arial"/>
                <a:cs typeface="Arial"/>
              </a:rPr>
              <a:t>which </a:t>
            </a:r>
            <a:r>
              <a:rPr sz="3200" spc="-145" dirty="0">
                <a:solidFill>
                  <a:srgbClr val="303030"/>
                </a:solidFill>
                <a:latin typeface="Arial"/>
                <a:cs typeface="Arial"/>
              </a:rPr>
              <a:t>contains </a:t>
            </a:r>
            <a:r>
              <a:rPr sz="3200" spc="-90" dirty="0">
                <a:solidFill>
                  <a:srgbClr val="303030"/>
                </a:solidFill>
                <a:latin typeface="Arial"/>
                <a:cs typeface="Arial"/>
              </a:rPr>
              <a:t>principal tools, </a:t>
            </a:r>
            <a:r>
              <a:rPr sz="3200" spc="-200" dirty="0">
                <a:solidFill>
                  <a:srgbClr val="303030"/>
                </a:solidFill>
                <a:latin typeface="Arial"/>
                <a:cs typeface="Arial"/>
              </a:rPr>
              <a:t>proceses </a:t>
            </a:r>
            <a:r>
              <a:rPr sz="3200" spc="-160" dirty="0">
                <a:solidFill>
                  <a:srgbClr val="303030"/>
                </a:solidFill>
                <a:latin typeface="Arial"/>
                <a:cs typeface="Arial"/>
              </a:rPr>
              <a:t>and  </a:t>
            </a:r>
            <a:r>
              <a:rPr sz="3200" spc="-120" dirty="0">
                <a:solidFill>
                  <a:srgbClr val="303030"/>
                </a:solidFill>
                <a:latin typeface="Arial"/>
                <a:cs typeface="Arial"/>
              </a:rPr>
              <a:t>methods </a:t>
            </a:r>
            <a:r>
              <a:rPr sz="3200" spc="-95" dirty="0">
                <a:solidFill>
                  <a:srgbClr val="303030"/>
                </a:solidFill>
                <a:latin typeface="Arial"/>
                <a:cs typeface="Arial"/>
              </a:rPr>
              <a:t>related </a:t>
            </a:r>
            <a:r>
              <a:rPr sz="3200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3200" spc="-110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32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3200" spc="-65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3200" spc="-59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-210" dirty="0">
                <a:solidFill>
                  <a:srgbClr val="303030"/>
                </a:solidFill>
                <a:latin typeface="Arial"/>
                <a:cs typeface="Arial"/>
              </a:rPr>
              <a:t>systems.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15"/>
              </a:spcBef>
            </a:pPr>
            <a:r>
              <a:rPr sz="3200" spc="-220" dirty="0">
                <a:solidFill>
                  <a:srgbClr val="303030"/>
                </a:solidFill>
                <a:latin typeface="Arial"/>
                <a:cs typeface="Arial"/>
              </a:rPr>
              <a:t>This </a:t>
            </a:r>
            <a:r>
              <a:rPr sz="3200" spc="-145" dirty="0">
                <a:solidFill>
                  <a:srgbClr val="303030"/>
                </a:solidFill>
                <a:latin typeface="Arial"/>
                <a:cs typeface="Arial"/>
              </a:rPr>
              <a:t>standard includes </a:t>
            </a:r>
            <a:r>
              <a:rPr sz="3200" spc="-160" dirty="0">
                <a:solidFill>
                  <a:srgbClr val="303030"/>
                </a:solidFill>
                <a:latin typeface="Arial"/>
                <a:cs typeface="Arial"/>
              </a:rPr>
              <a:t>11 </a:t>
            </a:r>
            <a:r>
              <a:rPr sz="3200" spc="-110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3200" spc="-200" dirty="0">
                <a:solidFill>
                  <a:srgbClr val="303030"/>
                </a:solidFill>
                <a:latin typeface="Arial"/>
                <a:cs typeface="Arial"/>
              </a:rPr>
              <a:t>measures </a:t>
            </a:r>
            <a:r>
              <a:rPr sz="3200" spc="-150" dirty="0">
                <a:solidFill>
                  <a:srgbClr val="303030"/>
                </a:solidFill>
                <a:latin typeface="Arial"/>
                <a:cs typeface="Arial"/>
              </a:rPr>
              <a:t>chapters  </a:t>
            </a:r>
            <a:r>
              <a:rPr sz="3200" spc="-110" dirty="0">
                <a:solidFill>
                  <a:srgbClr val="303030"/>
                </a:solidFill>
                <a:latin typeface="Arial"/>
                <a:cs typeface="Arial"/>
              </a:rPr>
              <a:t>which contain </a:t>
            </a:r>
            <a:r>
              <a:rPr sz="3200" spc="-27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3200" spc="-25" dirty="0">
                <a:solidFill>
                  <a:srgbClr val="303030"/>
                </a:solidFill>
                <a:latin typeface="Arial"/>
                <a:cs typeface="Arial"/>
              </a:rPr>
              <a:t>total </a:t>
            </a:r>
            <a:r>
              <a:rPr sz="32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3200" spc="-160" dirty="0">
                <a:solidFill>
                  <a:srgbClr val="303030"/>
                </a:solidFill>
                <a:latin typeface="Arial"/>
                <a:cs typeface="Arial"/>
              </a:rPr>
              <a:t>30 </a:t>
            </a:r>
            <a:r>
              <a:rPr sz="3200" spc="-110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3200" spc="-150" dirty="0">
                <a:solidFill>
                  <a:srgbClr val="303030"/>
                </a:solidFill>
                <a:latin typeface="Arial"/>
                <a:cs typeface="Arial"/>
              </a:rPr>
              <a:t>categories. </a:t>
            </a:r>
            <a:r>
              <a:rPr sz="3200" spc="25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3200" spc="-185" dirty="0">
                <a:solidFill>
                  <a:srgbClr val="303030"/>
                </a:solidFill>
                <a:latin typeface="Arial"/>
                <a:cs typeface="Arial"/>
              </a:rPr>
              <a:t>also</a:t>
            </a:r>
            <a:r>
              <a:rPr sz="3200" spc="-59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-245" dirty="0">
                <a:solidFill>
                  <a:srgbClr val="303030"/>
                </a:solidFill>
                <a:latin typeface="Arial"/>
                <a:cs typeface="Arial"/>
              </a:rPr>
              <a:t>has  </a:t>
            </a:r>
            <a:r>
              <a:rPr sz="3200" spc="-190" dirty="0">
                <a:solidFill>
                  <a:srgbClr val="303030"/>
                </a:solidFill>
                <a:latin typeface="Arial"/>
                <a:cs typeface="Arial"/>
              </a:rPr>
              <a:t>an </a:t>
            </a:r>
            <a:r>
              <a:rPr sz="3200" spc="-55" dirty="0">
                <a:solidFill>
                  <a:srgbClr val="303030"/>
                </a:solidFill>
                <a:latin typeface="Arial"/>
                <a:cs typeface="Arial"/>
              </a:rPr>
              <a:t>introduction </a:t>
            </a:r>
            <a:r>
              <a:rPr sz="3200" spc="-25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3200" spc="-130" dirty="0">
                <a:solidFill>
                  <a:srgbClr val="303030"/>
                </a:solidFill>
                <a:latin typeface="Arial"/>
                <a:cs typeface="Arial"/>
              </a:rPr>
              <a:t>risk </a:t>
            </a:r>
            <a:r>
              <a:rPr sz="3200" spc="-215" dirty="0">
                <a:solidFill>
                  <a:srgbClr val="303030"/>
                </a:solidFill>
                <a:latin typeface="Arial"/>
                <a:cs typeface="Arial"/>
              </a:rPr>
              <a:t>assessment </a:t>
            </a:r>
            <a:r>
              <a:rPr sz="3200" spc="-16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3200" spc="-3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303030"/>
                </a:solidFill>
                <a:latin typeface="Arial"/>
                <a:cs typeface="Arial"/>
              </a:rPr>
              <a:t>correction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2191862"/>
            <a:ext cx="10321925" cy="272224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10"/>
              </a:spcBef>
            </a:pPr>
            <a:r>
              <a:rPr sz="3200" spc="-75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3200" spc="-110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3200" spc="-229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-120" dirty="0">
                <a:solidFill>
                  <a:srgbClr val="303030"/>
                </a:solidFill>
                <a:latin typeface="Arial"/>
                <a:cs typeface="Arial"/>
              </a:rPr>
              <a:t>policies:</a:t>
            </a:r>
            <a:endParaRPr sz="3200">
              <a:latin typeface="Arial"/>
              <a:cs typeface="Arial"/>
            </a:endParaRPr>
          </a:p>
          <a:p>
            <a:pPr marL="486409" marR="30480" indent="-448945">
              <a:lnSpc>
                <a:spcPct val="100000"/>
              </a:lnSpc>
              <a:spcBef>
                <a:spcPts val="101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486409" algn="l"/>
                <a:tab pos="487045" algn="l"/>
                <a:tab pos="2876550" algn="l"/>
              </a:tabLst>
            </a:pPr>
            <a:r>
              <a:rPr sz="3200" spc="-135" dirty="0">
                <a:solidFill>
                  <a:srgbClr val="303030"/>
                </a:solidFill>
                <a:latin typeface="Arial"/>
                <a:cs typeface="Arial"/>
              </a:rPr>
              <a:t>Management	</a:t>
            </a:r>
            <a:r>
              <a:rPr sz="3200" spc="-70" dirty="0">
                <a:solidFill>
                  <a:srgbClr val="303030"/>
                </a:solidFill>
                <a:latin typeface="Arial"/>
                <a:cs typeface="Arial"/>
              </a:rPr>
              <a:t>at </a:t>
            </a:r>
            <a:r>
              <a:rPr sz="3200" spc="-5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3200" spc="-30" dirty="0">
                <a:solidFill>
                  <a:srgbClr val="303030"/>
                </a:solidFill>
                <a:latin typeface="Arial"/>
                <a:cs typeface="Arial"/>
              </a:rPr>
              <a:t>top </a:t>
            </a:r>
            <a:r>
              <a:rPr sz="3200" spc="-125" dirty="0">
                <a:solidFill>
                  <a:srgbClr val="303030"/>
                </a:solidFill>
                <a:latin typeface="Arial"/>
                <a:cs typeface="Arial"/>
              </a:rPr>
              <a:t>level </a:t>
            </a:r>
            <a:r>
              <a:rPr sz="3200" spc="-135" dirty="0">
                <a:solidFill>
                  <a:srgbClr val="303030"/>
                </a:solidFill>
                <a:latin typeface="Arial"/>
                <a:cs typeface="Arial"/>
              </a:rPr>
              <a:t>should </a:t>
            </a:r>
            <a:r>
              <a:rPr sz="3200" spc="-95" dirty="0">
                <a:solidFill>
                  <a:srgbClr val="303030"/>
                </a:solidFill>
                <a:latin typeface="Arial"/>
                <a:cs typeface="Arial"/>
              </a:rPr>
              <a:t>define </a:t>
            </a:r>
            <a:r>
              <a:rPr sz="3200" spc="-275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3200" spc="-135" dirty="0">
                <a:solidFill>
                  <a:srgbClr val="303030"/>
                </a:solidFill>
                <a:latin typeface="Arial"/>
                <a:cs typeface="Arial"/>
              </a:rPr>
              <a:t>set </a:t>
            </a:r>
            <a:r>
              <a:rPr sz="3200" spc="-2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3200" spc="-5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-130" dirty="0">
                <a:solidFill>
                  <a:srgbClr val="303030"/>
                </a:solidFill>
                <a:latin typeface="Arial"/>
                <a:cs typeface="Arial"/>
              </a:rPr>
              <a:t>policies  </a:t>
            </a:r>
            <a:r>
              <a:rPr sz="3200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3200" spc="-145" dirty="0">
                <a:solidFill>
                  <a:srgbClr val="303030"/>
                </a:solidFill>
                <a:latin typeface="Arial"/>
                <a:cs typeface="Arial"/>
              </a:rPr>
              <a:t>specify </a:t>
            </a:r>
            <a:r>
              <a:rPr sz="3200" spc="-25" dirty="0">
                <a:solidFill>
                  <a:srgbClr val="303030"/>
                </a:solidFill>
                <a:latin typeface="Arial"/>
                <a:cs typeface="Arial"/>
              </a:rPr>
              <a:t>their </a:t>
            </a:r>
            <a:r>
              <a:rPr sz="3200" spc="-70" dirty="0">
                <a:solidFill>
                  <a:srgbClr val="303030"/>
                </a:solidFill>
                <a:latin typeface="Arial"/>
                <a:cs typeface="Arial"/>
              </a:rPr>
              <a:t>direction </a:t>
            </a:r>
            <a:r>
              <a:rPr sz="3200" spc="-125" dirty="0">
                <a:solidFill>
                  <a:srgbClr val="303030"/>
                </a:solidFill>
                <a:latin typeface="Arial"/>
                <a:cs typeface="Arial"/>
              </a:rPr>
              <a:t>of, </a:t>
            </a:r>
            <a:r>
              <a:rPr sz="3200" spc="-16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3200" spc="-85" dirty="0">
                <a:solidFill>
                  <a:srgbClr val="303030"/>
                </a:solidFill>
                <a:latin typeface="Arial"/>
                <a:cs typeface="Arial"/>
              </a:rPr>
              <a:t>support </a:t>
            </a:r>
            <a:r>
              <a:rPr sz="3200" spc="-120" dirty="0">
                <a:solidFill>
                  <a:srgbClr val="303030"/>
                </a:solidFill>
                <a:latin typeface="Arial"/>
                <a:cs typeface="Arial"/>
              </a:rPr>
              <a:t>for, </a:t>
            </a:r>
            <a:r>
              <a:rPr sz="3200" spc="-65" dirty="0">
                <a:solidFill>
                  <a:srgbClr val="303030"/>
                </a:solidFill>
                <a:latin typeface="Arial"/>
                <a:cs typeface="Arial"/>
              </a:rPr>
              <a:t>information  </a:t>
            </a:r>
            <a:r>
              <a:rPr sz="3200" spc="-170" dirty="0">
                <a:solidFill>
                  <a:srgbClr val="303030"/>
                </a:solidFill>
                <a:latin typeface="Arial"/>
                <a:cs typeface="Arial"/>
              </a:rPr>
              <a:t>security.There </a:t>
            </a:r>
            <a:r>
              <a:rPr sz="3200" spc="-114" dirty="0">
                <a:solidFill>
                  <a:srgbClr val="303030"/>
                </a:solidFill>
                <a:latin typeface="Arial"/>
                <a:cs typeface="Arial"/>
              </a:rPr>
              <a:t>must </a:t>
            </a:r>
            <a:r>
              <a:rPr sz="3200" spc="-155" dirty="0">
                <a:solidFill>
                  <a:srgbClr val="303030"/>
                </a:solidFill>
                <a:latin typeface="Arial"/>
                <a:cs typeface="Arial"/>
              </a:rPr>
              <a:t>be </a:t>
            </a:r>
            <a:r>
              <a:rPr sz="3200" spc="-100" dirty="0">
                <a:solidFill>
                  <a:srgbClr val="303030"/>
                </a:solidFill>
                <a:latin typeface="Arial"/>
                <a:cs typeface="Arial"/>
              </a:rPr>
              <a:t>defined </a:t>
            </a:r>
            <a:r>
              <a:rPr sz="3200" spc="-195" dirty="0">
                <a:solidFill>
                  <a:srgbClr val="303030"/>
                </a:solidFill>
                <a:latin typeface="Arial"/>
                <a:cs typeface="Arial"/>
              </a:rPr>
              <a:t>an </a:t>
            </a:r>
            <a:r>
              <a:rPr sz="3200" spc="-120" dirty="0">
                <a:solidFill>
                  <a:srgbClr val="303030"/>
                </a:solidFill>
                <a:latin typeface="Arial"/>
                <a:cs typeface="Arial"/>
              </a:rPr>
              <a:t>overall </a:t>
            </a:r>
            <a:r>
              <a:rPr sz="3200" spc="-40" dirty="0">
                <a:solidFill>
                  <a:srgbClr val="303030"/>
                </a:solidFill>
                <a:latin typeface="Arial"/>
                <a:cs typeface="Arial"/>
              </a:rPr>
              <a:t>“information  </a:t>
            </a:r>
            <a:r>
              <a:rPr sz="3200" spc="-114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3200" spc="-50" dirty="0">
                <a:solidFill>
                  <a:srgbClr val="303030"/>
                </a:solidFill>
                <a:latin typeface="Arial"/>
                <a:cs typeface="Arial"/>
              </a:rPr>
              <a:t>policy” </a:t>
            </a:r>
            <a:r>
              <a:rPr sz="3200" spc="-310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3200" spc="-130" dirty="0">
                <a:solidFill>
                  <a:srgbClr val="303030"/>
                </a:solidFill>
                <a:latin typeface="Arial"/>
                <a:cs typeface="Arial"/>
              </a:rPr>
              <a:t>specified </a:t>
            </a:r>
            <a:r>
              <a:rPr sz="3200" spc="-7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3200" spc="-315" dirty="0">
                <a:solidFill>
                  <a:srgbClr val="303030"/>
                </a:solidFill>
                <a:latin typeface="Arial"/>
                <a:cs typeface="Arial"/>
              </a:rPr>
              <a:t>ISO/IEC</a:t>
            </a:r>
            <a:r>
              <a:rPr sz="3200" spc="-2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-155" dirty="0">
                <a:solidFill>
                  <a:srgbClr val="303030"/>
                </a:solidFill>
                <a:latin typeface="Arial"/>
                <a:cs typeface="Arial"/>
              </a:rPr>
              <a:t>27001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58</a:t>
            </a:fld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735091"/>
            <a:ext cx="10582910" cy="402082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80"/>
              </a:spcBef>
            </a:pPr>
            <a:r>
              <a:rPr sz="2550" b="1" spc="-5" dirty="0">
                <a:solidFill>
                  <a:srgbClr val="303030"/>
                </a:solidFill>
                <a:latin typeface="Arial"/>
                <a:cs typeface="Arial"/>
              </a:rPr>
              <a:t>Objective:</a:t>
            </a:r>
            <a:endParaRPr sz="2550">
              <a:latin typeface="Arial"/>
              <a:cs typeface="Arial"/>
            </a:endParaRPr>
          </a:p>
          <a:p>
            <a:pPr marL="38100" marR="661035">
              <a:lnSpc>
                <a:spcPct val="100000"/>
              </a:lnSpc>
              <a:spcBef>
                <a:spcPts val="975"/>
              </a:spcBef>
            </a:pPr>
            <a:r>
              <a:rPr sz="2550" b="1" i="1" spc="-5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550" b="1" i="1" spc="-5" dirty="0">
                <a:solidFill>
                  <a:srgbClr val="303030"/>
                </a:solidFill>
                <a:latin typeface="Arial"/>
                <a:cs typeface="Arial"/>
              </a:rPr>
              <a:t>provide management direction and support </a:t>
            </a:r>
            <a:r>
              <a:rPr sz="2550" b="1" i="1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550" b="1" i="1" spc="-5" dirty="0">
                <a:solidFill>
                  <a:srgbClr val="303030"/>
                </a:solidFill>
                <a:latin typeface="Arial"/>
                <a:cs typeface="Arial"/>
              </a:rPr>
              <a:t>information  security in accordance </a:t>
            </a:r>
            <a:r>
              <a:rPr sz="2550" b="1" i="1" dirty="0">
                <a:solidFill>
                  <a:srgbClr val="303030"/>
                </a:solidFill>
                <a:latin typeface="Arial"/>
                <a:cs typeface="Arial"/>
              </a:rPr>
              <a:t>with </a:t>
            </a:r>
            <a:r>
              <a:rPr sz="2550" b="1" i="1" spc="-5" dirty="0">
                <a:solidFill>
                  <a:srgbClr val="303030"/>
                </a:solidFill>
                <a:latin typeface="Arial"/>
                <a:cs typeface="Arial"/>
              </a:rPr>
              <a:t>business requirements and relevant  laws and</a:t>
            </a:r>
            <a:r>
              <a:rPr sz="2550" b="1" i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50" b="1" i="1" spc="-5" dirty="0">
                <a:solidFill>
                  <a:srgbClr val="303030"/>
                </a:solidFill>
                <a:latin typeface="Arial"/>
                <a:cs typeface="Arial"/>
              </a:rPr>
              <a:t>regulations.</a:t>
            </a:r>
            <a:endParaRPr sz="2550">
              <a:latin typeface="Arial"/>
              <a:cs typeface="Arial"/>
            </a:endParaRPr>
          </a:p>
          <a:p>
            <a:pPr marL="261620" marR="747395" indent="-224154">
              <a:lnSpc>
                <a:spcPct val="100000"/>
              </a:lnSpc>
              <a:spcBef>
                <a:spcPts val="980"/>
              </a:spcBef>
              <a:buClr>
                <a:srgbClr val="CE1E27"/>
              </a:buClr>
              <a:buSzPct val="74509"/>
              <a:buFont typeface="Wingdings"/>
              <a:buChar char=""/>
              <a:tabLst>
                <a:tab pos="262255" algn="l"/>
              </a:tabLst>
            </a:pPr>
            <a:r>
              <a:rPr sz="2550" spc="-5" dirty="0">
                <a:solidFill>
                  <a:srgbClr val="303030"/>
                </a:solidFill>
                <a:latin typeface="Arial"/>
                <a:cs typeface="Arial"/>
              </a:rPr>
              <a:t>The policies for information security should be reviewed at </a:t>
            </a:r>
            <a:r>
              <a:rPr sz="2550" spc="-10" dirty="0">
                <a:solidFill>
                  <a:srgbClr val="303030"/>
                </a:solidFill>
                <a:latin typeface="Arial"/>
                <a:cs typeface="Arial"/>
              </a:rPr>
              <a:t>planned  </a:t>
            </a:r>
            <a:r>
              <a:rPr sz="2550" spc="-5" dirty="0">
                <a:solidFill>
                  <a:srgbClr val="303030"/>
                </a:solidFill>
                <a:latin typeface="Arial"/>
                <a:cs typeface="Arial"/>
              </a:rPr>
              <a:t>intervals or if significant changes occur to ensure their continuing  </a:t>
            </a:r>
            <a:r>
              <a:rPr sz="2550" spc="-20" dirty="0">
                <a:solidFill>
                  <a:srgbClr val="303030"/>
                </a:solidFill>
                <a:latin typeface="Arial"/>
                <a:cs typeface="Arial"/>
              </a:rPr>
              <a:t>suitability, </a:t>
            </a:r>
            <a:r>
              <a:rPr sz="2550" spc="-5" dirty="0">
                <a:solidFill>
                  <a:srgbClr val="303030"/>
                </a:solidFill>
                <a:latin typeface="Arial"/>
                <a:cs typeface="Arial"/>
              </a:rPr>
              <a:t>adequacy and</a:t>
            </a:r>
            <a:r>
              <a:rPr sz="255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50" spc="-10" dirty="0">
                <a:solidFill>
                  <a:srgbClr val="303030"/>
                </a:solidFill>
                <a:latin typeface="Arial"/>
                <a:cs typeface="Arial"/>
              </a:rPr>
              <a:t>effectiveness.</a:t>
            </a:r>
            <a:endParaRPr sz="2550">
              <a:latin typeface="Arial"/>
              <a:cs typeface="Arial"/>
            </a:endParaRPr>
          </a:p>
          <a:p>
            <a:pPr marL="261620" marR="30480" indent="-224154">
              <a:lnSpc>
                <a:spcPct val="100000"/>
              </a:lnSpc>
              <a:spcBef>
                <a:spcPts val="980"/>
              </a:spcBef>
              <a:buClr>
                <a:srgbClr val="CE1E27"/>
              </a:buClr>
              <a:buSzPct val="74509"/>
              <a:buFont typeface="Wingdings"/>
              <a:buChar char=""/>
              <a:tabLst>
                <a:tab pos="262255" algn="l"/>
              </a:tabLst>
            </a:pPr>
            <a:r>
              <a:rPr sz="2550" dirty="0">
                <a:solidFill>
                  <a:srgbClr val="303030"/>
                </a:solidFill>
                <a:latin typeface="Arial"/>
                <a:cs typeface="Arial"/>
              </a:rPr>
              <a:t>Each </a:t>
            </a:r>
            <a:r>
              <a:rPr sz="2550" spc="-5" dirty="0">
                <a:solidFill>
                  <a:srgbClr val="303030"/>
                </a:solidFill>
                <a:latin typeface="Arial"/>
                <a:cs typeface="Arial"/>
              </a:rPr>
              <a:t>policy must have an owner who has approved </a:t>
            </a:r>
            <a:r>
              <a:rPr sz="2550" spc="-10" dirty="0">
                <a:solidFill>
                  <a:srgbClr val="303030"/>
                </a:solidFill>
                <a:latin typeface="Arial"/>
                <a:cs typeface="Arial"/>
              </a:rPr>
              <a:t>management  </a:t>
            </a:r>
            <a:r>
              <a:rPr sz="2550" spc="-5" dirty="0">
                <a:solidFill>
                  <a:srgbClr val="303030"/>
                </a:solidFill>
                <a:latin typeface="Arial"/>
                <a:cs typeface="Arial"/>
              </a:rPr>
              <a:t>responsibility for the development, review and evaluation of the</a:t>
            </a:r>
            <a:r>
              <a:rPr sz="25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550" spc="-5" dirty="0">
                <a:solidFill>
                  <a:srgbClr val="303030"/>
                </a:solidFill>
                <a:latin typeface="Arial"/>
                <a:cs typeface="Arial"/>
              </a:rPr>
              <a:t>policies.</a:t>
            </a:r>
            <a:endParaRPr sz="25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59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6164" y="1358290"/>
            <a:ext cx="7598879" cy="4337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20001" y="365036"/>
          <a:ext cx="10750548" cy="5758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8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3609">
                <a:tc gridSpan="3">
                  <a:txBody>
                    <a:bodyPr/>
                    <a:lstStyle/>
                    <a:p>
                      <a:pPr algn="ctr">
                        <a:lnSpc>
                          <a:spcPts val="6570"/>
                        </a:lnSpc>
                        <a:spcBef>
                          <a:spcPts val="1155"/>
                        </a:spcBef>
                      </a:pPr>
                      <a:r>
                        <a:rPr sz="6000" spc="-25" dirty="0">
                          <a:solidFill>
                            <a:srgbClr val="BF0000"/>
                          </a:solidFill>
                          <a:latin typeface="Carlito"/>
                          <a:cs typeface="Carlito"/>
                        </a:rPr>
                        <a:t>Architecture</a:t>
                      </a:r>
                      <a:r>
                        <a:rPr sz="6000" spc="-20" dirty="0">
                          <a:solidFill>
                            <a:srgbClr val="B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6000" spc="-30" dirty="0">
                          <a:solidFill>
                            <a:srgbClr val="BF0000"/>
                          </a:solidFill>
                          <a:latin typeface="Carlito"/>
                          <a:cs typeface="Carlito"/>
                        </a:rPr>
                        <a:t>Contents</a:t>
                      </a:r>
                      <a:endParaRPr sz="6000">
                        <a:latin typeface="Carlito"/>
                        <a:cs typeface="Carlito"/>
                      </a:endParaRPr>
                    </a:p>
                  </a:txBody>
                  <a:tcPr marL="0" marR="0" marT="146685" marB="0">
                    <a:solidFill>
                      <a:srgbClr val="F7E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7E0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solidFill>
                      <a:srgbClr val="F7E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961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350" spc="-8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Source: </a:t>
                      </a:r>
                      <a:r>
                        <a:rPr sz="1350" spc="-3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Modular </a:t>
                      </a:r>
                      <a:r>
                        <a:rPr sz="1350" spc="-8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Open system </a:t>
                      </a:r>
                      <a:r>
                        <a:rPr sz="1350" spc="-5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Architectures </a:t>
                      </a:r>
                      <a:r>
                        <a:rPr sz="1350" spc="-1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350" spc="-1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Military </a:t>
                      </a:r>
                      <a:r>
                        <a:rPr sz="1350" spc="-9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systems </a:t>
                      </a:r>
                      <a:r>
                        <a:rPr sz="1350" spc="-5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(M.S.Moore, </a:t>
                      </a:r>
                      <a:r>
                        <a:rPr sz="1350" spc="-10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K.J.Saylor) </a:t>
                      </a:r>
                      <a:r>
                        <a:rPr sz="1350" spc="-6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Southwest </a:t>
                      </a:r>
                      <a:r>
                        <a:rPr sz="1350" spc="-110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Research </a:t>
                      </a:r>
                      <a:r>
                        <a:rPr sz="1350" spc="-2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Institute;</a:t>
                      </a:r>
                      <a:r>
                        <a:rPr sz="1350" spc="-6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45" dirty="0">
                          <a:solidFill>
                            <a:srgbClr val="303030"/>
                          </a:solidFill>
                          <a:latin typeface="Arial"/>
                          <a:cs typeface="Arial"/>
                        </a:rPr>
                        <a:t>swri.org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solidFill>
                      <a:srgbClr val="FFF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2345583"/>
            <a:ext cx="10414635" cy="223329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10"/>
              </a:spcBef>
            </a:pPr>
            <a:r>
              <a:rPr sz="3200" spc="-155" dirty="0">
                <a:solidFill>
                  <a:srgbClr val="303030"/>
                </a:solidFill>
                <a:latin typeface="Arial"/>
                <a:cs typeface="Arial"/>
              </a:rPr>
              <a:t>Organisation </a:t>
            </a:r>
            <a:r>
              <a:rPr sz="32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3200" spc="-65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3200" spc="-2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-105" dirty="0">
                <a:solidFill>
                  <a:srgbClr val="303030"/>
                </a:solidFill>
                <a:latin typeface="Arial"/>
                <a:cs typeface="Arial"/>
              </a:rPr>
              <a:t>security:</a:t>
            </a:r>
            <a:endParaRPr sz="3200">
              <a:latin typeface="Arial"/>
              <a:cs typeface="Arial"/>
            </a:endParaRPr>
          </a:p>
          <a:p>
            <a:pPr marL="266700" marR="30480" indent="-228600">
              <a:lnSpc>
                <a:spcPct val="100000"/>
              </a:lnSpc>
              <a:spcBef>
                <a:spcPts val="1010"/>
              </a:spcBef>
              <a:buClr>
                <a:srgbClr val="CE1E27"/>
              </a:buClr>
              <a:buSzPct val="71875"/>
              <a:buFont typeface="Wingdings"/>
              <a:buChar char=""/>
              <a:tabLst>
                <a:tab pos="281305" algn="l"/>
              </a:tabLst>
            </a:pPr>
            <a:r>
              <a:rPr sz="3200" spc="-210" dirty="0">
                <a:solidFill>
                  <a:srgbClr val="303030"/>
                </a:solidFill>
                <a:latin typeface="Arial"/>
                <a:cs typeface="Arial"/>
              </a:rPr>
              <a:t>Proposals </a:t>
            </a:r>
            <a:r>
              <a:rPr sz="3200" spc="-25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3200" spc="-150" dirty="0">
                <a:solidFill>
                  <a:srgbClr val="303030"/>
                </a:solidFill>
                <a:latin typeface="Arial"/>
                <a:cs typeface="Arial"/>
              </a:rPr>
              <a:t>separating </a:t>
            </a:r>
            <a:r>
              <a:rPr sz="3200" spc="-215" dirty="0">
                <a:solidFill>
                  <a:srgbClr val="303030"/>
                </a:solidFill>
                <a:latin typeface="Arial"/>
                <a:cs typeface="Arial"/>
              </a:rPr>
              <a:t>tasks </a:t>
            </a:r>
            <a:r>
              <a:rPr sz="3200" spc="-16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3200" spc="-110" dirty="0">
                <a:solidFill>
                  <a:srgbClr val="303030"/>
                </a:solidFill>
                <a:latin typeface="Arial"/>
                <a:cs typeface="Arial"/>
              </a:rPr>
              <a:t>responsibilities </a:t>
            </a:r>
            <a:r>
              <a:rPr sz="3200" spc="-6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3200" spc="-50" dirty="0">
                <a:solidFill>
                  <a:srgbClr val="303030"/>
                </a:solidFill>
                <a:latin typeface="Arial"/>
                <a:cs typeface="Arial"/>
              </a:rPr>
              <a:t>the field  </a:t>
            </a:r>
            <a:r>
              <a:rPr sz="32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3200" spc="-65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3200" spc="-140" dirty="0">
                <a:solidFill>
                  <a:srgbClr val="303030"/>
                </a:solidFill>
                <a:latin typeface="Arial"/>
                <a:cs typeface="Arial"/>
              </a:rPr>
              <a:t>security, </a:t>
            </a:r>
            <a:r>
              <a:rPr sz="3200" spc="-16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3200" spc="-30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3200" spc="-100" dirty="0">
                <a:solidFill>
                  <a:srgbClr val="303030"/>
                </a:solidFill>
                <a:latin typeface="Arial"/>
                <a:cs typeface="Arial"/>
              </a:rPr>
              <a:t>defining </a:t>
            </a:r>
            <a:r>
              <a:rPr sz="3200" spc="-5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3200" spc="-95" dirty="0">
                <a:solidFill>
                  <a:srgbClr val="303030"/>
                </a:solidFill>
                <a:latin typeface="Arial"/>
                <a:cs typeface="Arial"/>
              </a:rPr>
              <a:t>relating </a:t>
            </a:r>
            <a:r>
              <a:rPr sz="3200" spc="-180" dirty="0">
                <a:solidFill>
                  <a:srgbClr val="303030"/>
                </a:solidFill>
                <a:latin typeface="Arial"/>
                <a:cs typeface="Arial"/>
              </a:rPr>
              <a:t>modes</a:t>
            </a:r>
            <a:r>
              <a:rPr sz="3200" spc="-6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03030"/>
                </a:solidFill>
                <a:latin typeface="Arial"/>
                <a:cs typeface="Arial"/>
              </a:rPr>
              <a:t>of  </a:t>
            </a:r>
            <a:r>
              <a:rPr sz="3200" spc="-85" dirty="0">
                <a:solidFill>
                  <a:srgbClr val="303030"/>
                </a:solidFill>
                <a:latin typeface="Arial"/>
                <a:cs typeface="Arial"/>
              </a:rPr>
              <a:t>implementation.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27002</a:t>
            </a:r>
            <a:endParaRPr sz="60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0001" y="1825561"/>
            <a:ext cx="10751820" cy="4297680"/>
            <a:chOff x="720001" y="1825561"/>
            <a:chExt cx="10751820" cy="4297680"/>
          </a:xfrm>
        </p:grpSpPr>
        <p:sp>
          <p:nvSpPr>
            <p:cNvPr id="5" name="object 5"/>
            <p:cNvSpPr/>
            <p:nvPr/>
          </p:nvSpPr>
          <p:spPr>
            <a:xfrm>
              <a:off x="720001" y="1825561"/>
              <a:ext cx="10751820" cy="4297680"/>
            </a:xfrm>
            <a:custGeom>
              <a:avLst/>
              <a:gdLst/>
              <a:ahLst/>
              <a:cxnLst/>
              <a:rect l="l" t="t" r="r" b="b"/>
              <a:pathLst>
                <a:path w="10751820" h="4297680">
                  <a:moveTo>
                    <a:pt x="10751756" y="0"/>
                  </a:moveTo>
                  <a:lnTo>
                    <a:pt x="0" y="0"/>
                  </a:lnTo>
                  <a:lnTo>
                    <a:pt x="0" y="4297680"/>
                  </a:lnTo>
                  <a:lnTo>
                    <a:pt x="10751756" y="4297680"/>
                  </a:lnTo>
                  <a:close/>
                </a:path>
              </a:pathLst>
            </a:custGeom>
            <a:solidFill>
              <a:srgbClr val="FFF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1441" y="26909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5">
                  <a:moveTo>
                    <a:pt x="0" y="0"/>
                  </a:moveTo>
                  <a:lnTo>
                    <a:pt x="217673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0537" y="2690959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510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8471" y="26909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5">
                  <a:moveTo>
                    <a:pt x="0" y="0"/>
                  </a:moveTo>
                  <a:lnTo>
                    <a:pt x="217673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7567" y="2690959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510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05501" y="26909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5">
                  <a:moveTo>
                    <a:pt x="0" y="0"/>
                  </a:moveTo>
                  <a:lnTo>
                    <a:pt x="217673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24597" y="2690959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510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52531" y="26909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5">
                  <a:moveTo>
                    <a:pt x="0" y="0"/>
                  </a:moveTo>
                  <a:lnTo>
                    <a:pt x="217673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71627" y="2690959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510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9561" y="26909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5">
                  <a:moveTo>
                    <a:pt x="0" y="0"/>
                  </a:moveTo>
                  <a:lnTo>
                    <a:pt x="217673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18657" y="2690959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510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46591" y="26909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>
                  <a:moveTo>
                    <a:pt x="0" y="0"/>
                  </a:moveTo>
                  <a:lnTo>
                    <a:pt x="217673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65687" y="2690959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510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93621" y="26909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>
                  <a:moveTo>
                    <a:pt x="0" y="0"/>
                  </a:moveTo>
                  <a:lnTo>
                    <a:pt x="217673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12717" y="2690959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510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40651" y="26909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>
                  <a:moveTo>
                    <a:pt x="0" y="0"/>
                  </a:moveTo>
                  <a:lnTo>
                    <a:pt x="217673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59747" y="2690959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510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87681" y="26909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>
                  <a:moveTo>
                    <a:pt x="0" y="0"/>
                  </a:moveTo>
                  <a:lnTo>
                    <a:pt x="217673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06777" y="2690959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510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34711" y="26909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>
                  <a:moveTo>
                    <a:pt x="0" y="0"/>
                  </a:moveTo>
                  <a:lnTo>
                    <a:pt x="217673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53808" y="2690959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510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81741" y="26909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>
                  <a:moveTo>
                    <a:pt x="0" y="0"/>
                  </a:moveTo>
                  <a:lnTo>
                    <a:pt x="217673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00837" y="2690959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510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28771" y="26909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>
                  <a:moveTo>
                    <a:pt x="0" y="0"/>
                  </a:moveTo>
                  <a:lnTo>
                    <a:pt x="217673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47867" y="2690959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510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75801" y="26909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>
                  <a:moveTo>
                    <a:pt x="0" y="0"/>
                  </a:moveTo>
                  <a:lnTo>
                    <a:pt x="217673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94897" y="2690959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>
                  <a:moveTo>
                    <a:pt x="0" y="0"/>
                  </a:moveTo>
                  <a:lnTo>
                    <a:pt x="217565" y="0"/>
                  </a:lnTo>
                </a:path>
              </a:pathLst>
            </a:custGeom>
            <a:ln w="17367">
              <a:solidFill>
                <a:srgbClr val="2F2F2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60641" y="1857857"/>
            <a:ext cx="10092690" cy="401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800" spc="-60" dirty="0">
                <a:solidFill>
                  <a:srgbClr val="303030"/>
                </a:solidFill>
                <a:latin typeface="Arial"/>
                <a:cs typeface="Arial"/>
              </a:rPr>
              <a:t>Mobile </a:t>
            </a:r>
            <a:r>
              <a:rPr sz="2800" spc="-165" dirty="0">
                <a:solidFill>
                  <a:srgbClr val="303030"/>
                </a:solidFill>
                <a:latin typeface="Arial"/>
                <a:cs typeface="Arial"/>
              </a:rPr>
              <a:t>devices </a:t>
            </a:r>
            <a:r>
              <a:rPr sz="2800" spc="-15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800" spc="-204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303030"/>
                </a:solidFill>
                <a:latin typeface="Arial"/>
                <a:cs typeface="Arial"/>
              </a:rPr>
              <a:t>teleworking: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130"/>
              </a:spcBef>
            </a:pPr>
            <a:r>
              <a:rPr sz="2800" spc="-110" dirty="0">
                <a:solidFill>
                  <a:srgbClr val="303030"/>
                </a:solidFill>
                <a:latin typeface="Arial"/>
                <a:cs typeface="Arial"/>
              </a:rPr>
              <a:t>Objective:</a:t>
            </a:r>
            <a:endParaRPr sz="2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990"/>
              </a:spcBef>
            </a:pPr>
            <a:r>
              <a:rPr sz="2800" i="1" spc="-38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800" i="1" spc="-180" dirty="0">
                <a:solidFill>
                  <a:srgbClr val="303030"/>
                </a:solidFill>
                <a:latin typeface="Arial"/>
                <a:cs typeface="Arial"/>
              </a:rPr>
              <a:t>ensure </a:t>
            </a:r>
            <a:r>
              <a:rPr sz="2800" i="1" spc="-8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800" i="1" spc="-12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800" i="1" spc="-4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i="1" spc="-95" dirty="0">
                <a:solidFill>
                  <a:srgbClr val="303030"/>
                </a:solidFill>
                <a:latin typeface="Arial"/>
                <a:cs typeface="Arial"/>
              </a:rPr>
              <a:t>teleworking </a:t>
            </a:r>
            <a:r>
              <a:rPr sz="2800" i="1" spc="-14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800" i="1" spc="-235" dirty="0">
                <a:solidFill>
                  <a:srgbClr val="303030"/>
                </a:solidFill>
                <a:latin typeface="Arial"/>
                <a:cs typeface="Arial"/>
              </a:rPr>
              <a:t>use </a:t>
            </a:r>
            <a:r>
              <a:rPr sz="2800" i="1" spc="-4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i="1" spc="-114" dirty="0">
                <a:solidFill>
                  <a:srgbClr val="303030"/>
                </a:solidFill>
                <a:latin typeface="Arial"/>
                <a:cs typeface="Arial"/>
              </a:rPr>
              <a:t>mobile</a:t>
            </a:r>
            <a:r>
              <a:rPr sz="2800" i="1" spc="-509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i="1" spc="-200" dirty="0">
                <a:solidFill>
                  <a:srgbClr val="303030"/>
                </a:solidFill>
                <a:latin typeface="Arial"/>
                <a:cs typeface="Arial"/>
              </a:rPr>
              <a:t>devices</a:t>
            </a:r>
            <a:endParaRPr sz="2800">
              <a:latin typeface="Arial"/>
              <a:cs typeface="Arial"/>
            </a:endParaRPr>
          </a:p>
          <a:p>
            <a:pPr marL="279400" indent="-228600">
              <a:lnSpc>
                <a:spcPct val="100000"/>
              </a:lnSpc>
              <a:spcBef>
                <a:spcPts val="10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79400" algn="l"/>
              </a:tabLst>
            </a:pPr>
            <a:r>
              <a:rPr sz="2800" i="1" spc="-195" dirty="0">
                <a:solidFill>
                  <a:srgbClr val="303030"/>
                </a:solidFill>
                <a:latin typeface="Arial"/>
                <a:cs typeface="Arial"/>
              </a:rPr>
              <a:t>There </a:t>
            </a:r>
            <a:r>
              <a:rPr sz="2800" i="1" spc="-150" dirty="0">
                <a:solidFill>
                  <a:srgbClr val="303030"/>
                </a:solidFill>
                <a:latin typeface="Arial"/>
                <a:cs typeface="Arial"/>
              </a:rPr>
              <a:t>should </a:t>
            </a:r>
            <a:r>
              <a:rPr sz="2800" i="1" spc="-190" dirty="0">
                <a:solidFill>
                  <a:srgbClr val="303030"/>
                </a:solidFill>
                <a:latin typeface="Arial"/>
                <a:cs typeface="Arial"/>
              </a:rPr>
              <a:t>be </a:t>
            </a:r>
            <a:r>
              <a:rPr sz="2800" i="1" spc="-12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800" i="1" spc="-135" dirty="0">
                <a:solidFill>
                  <a:srgbClr val="303030"/>
                </a:solidFill>
                <a:latin typeface="Arial"/>
                <a:cs typeface="Arial"/>
              </a:rPr>
              <a:t>policies </a:t>
            </a:r>
            <a:r>
              <a:rPr sz="2800" i="1" spc="-155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800" i="1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i="1" spc="-114" dirty="0">
                <a:solidFill>
                  <a:srgbClr val="303030"/>
                </a:solidFill>
                <a:latin typeface="Arial"/>
                <a:cs typeface="Arial"/>
              </a:rPr>
              <a:t>controls </a:t>
            </a:r>
            <a:endParaRPr sz="2800">
              <a:latin typeface="Arial"/>
              <a:cs typeface="Arial"/>
            </a:endParaRPr>
          </a:p>
          <a:p>
            <a:pPr marL="736600" marR="43180" lvl="1" indent="-228600">
              <a:lnSpc>
                <a:spcPct val="100000"/>
              </a:lnSpc>
              <a:spcBef>
                <a:spcPts val="10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736600" algn="l"/>
              </a:tabLst>
            </a:pPr>
            <a:r>
              <a:rPr sz="2400" i="1" spc="-60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400" i="1" spc="-95" dirty="0">
                <a:solidFill>
                  <a:srgbClr val="303030"/>
                </a:solidFill>
                <a:latin typeface="Arial"/>
                <a:cs typeface="Arial"/>
              </a:rPr>
              <a:t>mobile </a:t>
            </a:r>
            <a:r>
              <a:rPr sz="2400" i="1" spc="-170" dirty="0">
                <a:solidFill>
                  <a:srgbClr val="303030"/>
                </a:solidFill>
                <a:latin typeface="Arial"/>
                <a:cs typeface="Arial"/>
              </a:rPr>
              <a:t>devices </a:t>
            </a:r>
            <a:r>
              <a:rPr sz="2400" i="1" spc="-95" dirty="0">
                <a:solidFill>
                  <a:srgbClr val="303030"/>
                </a:solidFill>
                <a:latin typeface="Arial"/>
                <a:cs typeface="Arial"/>
              </a:rPr>
              <a:t>(laptops, </a:t>
            </a:r>
            <a:r>
              <a:rPr sz="2400" i="1" spc="-75" dirty="0">
                <a:solidFill>
                  <a:srgbClr val="303030"/>
                </a:solidFill>
                <a:latin typeface="Arial"/>
                <a:cs typeface="Arial"/>
              </a:rPr>
              <a:t>tablets, </a:t>
            </a:r>
            <a:r>
              <a:rPr sz="2400" i="1" spc="-120" dirty="0">
                <a:solidFill>
                  <a:srgbClr val="303030"/>
                </a:solidFill>
                <a:latin typeface="Arial"/>
                <a:cs typeface="Arial"/>
              </a:rPr>
              <a:t>movable </a:t>
            </a:r>
            <a:r>
              <a:rPr sz="2400" i="1" spc="-280" dirty="0">
                <a:solidFill>
                  <a:srgbClr val="303030"/>
                </a:solidFill>
                <a:latin typeface="Arial"/>
                <a:cs typeface="Arial"/>
              </a:rPr>
              <a:t>ICT </a:t>
            </a:r>
            <a:r>
              <a:rPr sz="2400" i="1" spc="-160" dirty="0">
                <a:solidFill>
                  <a:srgbClr val="303030"/>
                </a:solidFill>
                <a:latin typeface="Arial"/>
                <a:cs typeface="Arial"/>
              </a:rPr>
              <a:t>devices, </a:t>
            </a:r>
            <a:r>
              <a:rPr sz="2400" i="1" spc="-114" dirty="0">
                <a:solidFill>
                  <a:srgbClr val="303030"/>
                </a:solidFill>
                <a:latin typeface="Arial"/>
                <a:cs typeface="Arial"/>
              </a:rPr>
              <a:t>smartphones, </a:t>
            </a:r>
            <a:r>
              <a:rPr sz="2400" i="1" spc="-350" dirty="0">
                <a:solidFill>
                  <a:srgbClr val="303030"/>
                </a:solidFill>
                <a:latin typeface="Arial"/>
                <a:cs typeface="Arial"/>
              </a:rPr>
              <a:t>USB  </a:t>
            </a:r>
            <a:r>
              <a:rPr sz="2400" i="1" spc="-155" dirty="0">
                <a:solidFill>
                  <a:srgbClr val="303030"/>
                </a:solidFill>
                <a:latin typeface="Arial"/>
                <a:cs typeface="Arial"/>
              </a:rPr>
              <a:t>devices)</a:t>
            </a:r>
            <a:r>
              <a:rPr sz="2400" i="1" spc="-1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i="1" spc="-114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400" i="1" spc="-1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endParaRPr sz="2400">
              <a:latin typeface="Arial"/>
              <a:cs typeface="Arial"/>
            </a:endParaRPr>
          </a:p>
          <a:p>
            <a:pPr marL="736600" lvl="1" indent="-228600">
              <a:lnSpc>
                <a:spcPct val="100000"/>
              </a:lnSpc>
              <a:spcBef>
                <a:spcPts val="10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736600" algn="l"/>
              </a:tabLst>
            </a:pPr>
            <a:r>
              <a:rPr sz="2400" i="1" spc="-80" dirty="0">
                <a:solidFill>
                  <a:srgbClr val="303030"/>
                </a:solidFill>
                <a:latin typeface="Arial"/>
                <a:cs typeface="Arial"/>
              </a:rPr>
              <a:t>teleworking </a:t>
            </a:r>
            <a:r>
              <a:rPr sz="2400" i="1" spc="-160" dirty="0">
                <a:solidFill>
                  <a:srgbClr val="303030"/>
                </a:solidFill>
                <a:latin typeface="Arial"/>
                <a:cs typeface="Arial"/>
              </a:rPr>
              <a:t>(such </a:t>
            </a:r>
            <a:r>
              <a:rPr sz="2400" i="1" spc="-195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2400" i="1" spc="-85" dirty="0">
                <a:solidFill>
                  <a:srgbClr val="303030"/>
                </a:solidFill>
                <a:latin typeface="Arial"/>
                <a:cs typeface="Arial"/>
              </a:rPr>
              <a:t>telecommuting, </a:t>
            </a:r>
            <a:r>
              <a:rPr sz="2400" i="1" spc="-50" dirty="0">
                <a:solidFill>
                  <a:srgbClr val="303030"/>
                </a:solidFill>
                <a:latin typeface="Arial"/>
                <a:cs typeface="Arial"/>
              </a:rPr>
              <a:t>remote/virtual </a:t>
            </a:r>
            <a:r>
              <a:rPr sz="2400" i="1" spc="-120" dirty="0">
                <a:solidFill>
                  <a:srgbClr val="303030"/>
                </a:solidFill>
                <a:latin typeface="Arial"/>
                <a:cs typeface="Arial"/>
              </a:rPr>
              <a:t>workplaces</a:t>
            </a:r>
            <a:r>
              <a:rPr sz="2400" i="1" spc="-8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00" i="1" spc="-100" dirty="0">
                <a:solidFill>
                  <a:srgbClr val="303030"/>
                </a:solidFill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1859305"/>
            <a:ext cx="4241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solidFill>
                  <a:srgbClr val="303030"/>
                </a:solidFill>
                <a:latin typeface="Arial"/>
                <a:cs typeface="Arial"/>
              </a:rPr>
              <a:t>Human </a:t>
            </a:r>
            <a:r>
              <a:rPr sz="3200" spc="-150" dirty="0">
                <a:solidFill>
                  <a:srgbClr val="303030"/>
                </a:solidFill>
                <a:latin typeface="Arial"/>
                <a:cs typeface="Arial"/>
              </a:rPr>
              <a:t>resource </a:t>
            </a:r>
            <a:r>
              <a:rPr sz="3200" spc="-105" dirty="0">
                <a:solidFill>
                  <a:srgbClr val="303030"/>
                </a:solidFill>
                <a:latin typeface="Arial"/>
                <a:cs typeface="Arial"/>
              </a:rPr>
              <a:t>security: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55941" y="2522067"/>
            <a:ext cx="29845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700">
              <a:latin typeface="Wingdings"/>
              <a:cs typeface="Wingding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8307" rIns="0" bIns="0" rtlCol="0">
            <a:spAutoFit/>
          </a:bodyPr>
          <a:lstStyle/>
          <a:p>
            <a:pPr marL="1268730" marR="5080">
              <a:lnSpc>
                <a:spcPct val="100000"/>
              </a:lnSpc>
              <a:spcBef>
                <a:spcPts val="100"/>
              </a:spcBef>
            </a:pPr>
            <a:r>
              <a:rPr sz="3600" spc="25" dirty="0"/>
              <a:t>It </a:t>
            </a:r>
            <a:r>
              <a:rPr sz="3600" spc="-210" dirty="0"/>
              <a:t>is </a:t>
            </a:r>
            <a:r>
              <a:rPr sz="3600" spc="-100" dirty="0"/>
              <a:t>about </a:t>
            </a:r>
            <a:r>
              <a:rPr sz="3600" spc="-55" dirty="0"/>
              <a:t>the </a:t>
            </a:r>
            <a:r>
              <a:rPr sz="3600" spc="-95" dirty="0"/>
              <a:t>reduction </a:t>
            </a:r>
            <a:r>
              <a:rPr sz="3600" spc="-30" dirty="0"/>
              <a:t>of</a:t>
            </a:r>
            <a:r>
              <a:rPr sz="3600" spc="-645" dirty="0"/>
              <a:t> </a:t>
            </a:r>
            <a:r>
              <a:rPr sz="3600" spc="-204" dirty="0"/>
              <a:t>risks </a:t>
            </a:r>
            <a:r>
              <a:rPr sz="3600" spc="-200" dirty="0"/>
              <a:t>posed </a:t>
            </a:r>
            <a:r>
              <a:rPr sz="3600" spc="-180" dirty="0"/>
              <a:t>by </a:t>
            </a:r>
            <a:r>
              <a:rPr sz="3600" spc="-165" dirty="0"/>
              <a:t>human  </a:t>
            </a:r>
            <a:r>
              <a:rPr sz="3600" spc="-140" dirty="0"/>
              <a:t>factors </a:t>
            </a:r>
            <a:r>
              <a:rPr sz="3600" spc="-190" dirty="0"/>
              <a:t>and </a:t>
            </a:r>
            <a:r>
              <a:rPr sz="3600" spc="-105" dirty="0"/>
              <a:t>threats. </a:t>
            </a:r>
            <a:r>
              <a:rPr sz="3600" spc="-325" dirty="0"/>
              <a:t>Such </a:t>
            </a:r>
            <a:r>
              <a:rPr sz="3600" spc="-105" dirty="0"/>
              <a:t>threats </a:t>
            </a:r>
            <a:r>
              <a:rPr sz="3600" spc="-245" dirty="0"/>
              <a:t>may </a:t>
            </a:r>
            <a:r>
              <a:rPr sz="3600" spc="-125" dirty="0"/>
              <a:t>include  </a:t>
            </a:r>
            <a:r>
              <a:rPr sz="3600" spc="-165" dirty="0"/>
              <a:t>human </a:t>
            </a:r>
            <a:r>
              <a:rPr sz="3600" spc="-125" dirty="0"/>
              <a:t>error, </a:t>
            </a:r>
            <a:r>
              <a:rPr sz="3600" spc="-25" dirty="0"/>
              <a:t>theft, </a:t>
            </a:r>
            <a:r>
              <a:rPr sz="3600" spc="-105" dirty="0"/>
              <a:t>fraud, </a:t>
            </a:r>
            <a:r>
              <a:rPr sz="3600" spc="-200" dirty="0"/>
              <a:t>sabotage, </a:t>
            </a:r>
            <a:r>
              <a:rPr sz="3600" spc="-40" dirty="0"/>
              <a:t>or  </a:t>
            </a:r>
            <a:r>
              <a:rPr sz="3600" spc="-145" dirty="0"/>
              <a:t>incompetence. </a:t>
            </a:r>
            <a:r>
              <a:rPr sz="3600" spc="-85" dirty="0"/>
              <a:t>Information </a:t>
            </a:r>
            <a:r>
              <a:rPr sz="3600" spc="-130" dirty="0"/>
              <a:t>security </a:t>
            </a:r>
            <a:r>
              <a:rPr sz="3600" spc="-90" dirty="0"/>
              <a:t>training </a:t>
            </a:r>
            <a:r>
              <a:rPr sz="3600" spc="-190" dirty="0"/>
              <a:t>and  </a:t>
            </a:r>
            <a:r>
              <a:rPr sz="3600" spc="-114" dirty="0"/>
              <a:t>preparation </a:t>
            </a:r>
            <a:r>
              <a:rPr sz="3600" spc="-25" dirty="0"/>
              <a:t>of </a:t>
            </a:r>
            <a:r>
              <a:rPr sz="3600" spc="-240" dirty="0"/>
              <a:t>users </a:t>
            </a:r>
            <a:r>
              <a:rPr sz="3600" spc="-204" dirty="0"/>
              <a:t>is </a:t>
            </a:r>
            <a:r>
              <a:rPr sz="3600" spc="-210" dirty="0"/>
              <a:t>also</a:t>
            </a:r>
            <a:r>
              <a:rPr sz="3600" spc="-335" dirty="0"/>
              <a:t> </a:t>
            </a:r>
            <a:r>
              <a:rPr sz="3600" spc="-125" dirty="0"/>
              <a:t>included.</a:t>
            </a:r>
            <a:endParaRPr sz="36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964142"/>
            <a:ext cx="26803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Access</a:t>
            </a:r>
            <a:r>
              <a:rPr sz="2800" b="1" spc="-1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control: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3561029"/>
            <a:ext cx="2679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5500" y="3517823"/>
            <a:ext cx="950976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2A2A2A"/>
                </a:solidFill>
                <a:latin typeface="Arial"/>
                <a:cs typeface="Arial"/>
              </a:rPr>
              <a:t>It </a:t>
            </a:r>
            <a:r>
              <a:rPr sz="3200" spc="-114" dirty="0">
                <a:solidFill>
                  <a:srgbClr val="2A2A2A"/>
                </a:solidFill>
                <a:latin typeface="Arial"/>
                <a:cs typeface="Arial"/>
              </a:rPr>
              <a:t>must </a:t>
            </a:r>
            <a:r>
              <a:rPr sz="3200" spc="-155" dirty="0">
                <a:solidFill>
                  <a:srgbClr val="2A2A2A"/>
                </a:solidFill>
                <a:latin typeface="Arial"/>
                <a:cs typeface="Arial"/>
              </a:rPr>
              <a:t>be </a:t>
            </a:r>
            <a:r>
              <a:rPr sz="3200" spc="-130" dirty="0">
                <a:solidFill>
                  <a:srgbClr val="2A2A2A"/>
                </a:solidFill>
                <a:latin typeface="Arial"/>
                <a:cs typeface="Arial"/>
              </a:rPr>
              <a:t>specified </a:t>
            </a:r>
            <a:r>
              <a:rPr sz="3200" spc="-80" dirty="0">
                <a:solidFill>
                  <a:srgbClr val="2A2A2A"/>
                </a:solidFill>
                <a:latin typeface="Arial"/>
                <a:cs typeface="Arial"/>
              </a:rPr>
              <a:t>protected </a:t>
            </a:r>
            <a:r>
              <a:rPr sz="3200" spc="-204" dirty="0">
                <a:solidFill>
                  <a:srgbClr val="2A2A2A"/>
                </a:solidFill>
                <a:latin typeface="Arial"/>
                <a:cs typeface="Arial"/>
              </a:rPr>
              <a:t>system </a:t>
            </a:r>
            <a:r>
              <a:rPr sz="3200" spc="-20" dirty="0">
                <a:solidFill>
                  <a:srgbClr val="2A2A2A"/>
                </a:solidFill>
                <a:latin typeface="Arial"/>
                <a:cs typeface="Arial"/>
              </a:rPr>
              <a:t>of </a:t>
            </a:r>
            <a:r>
              <a:rPr sz="3200" spc="-229" dirty="0">
                <a:solidFill>
                  <a:srgbClr val="2A2A2A"/>
                </a:solidFill>
                <a:latin typeface="Arial"/>
                <a:cs typeface="Arial"/>
              </a:rPr>
              <a:t>assets</a:t>
            </a:r>
            <a:r>
              <a:rPr sz="3200" spc="-50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3200" spc="-180" dirty="0">
                <a:solidFill>
                  <a:srgbClr val="2A2A2A"/>
                </a:solidFill>
                <a:latin typeface="Arial"/>
                <a:cs typeface="Arial"/>
              </a:rPr>
              <a:t>associated  </a:t>
            </a:r>
            <a:r>
              <a:rPr sz="3200" spc="-5" dirty="0">
                <a:solidFill>
                  <a:srgbClr val="2A2A2A"/>
                </a:solidFill>
                <a:latin typeface="Arial"/>
                <a:cs typeface="Arial"/>
              </a:rPr>
              <a:t>with </a:t>
            </a:r>
            <a:r>
              <a:rPr sz="3200" spc="-65" dirty="0">
                <a:solidFill>
                  <a:srgbClr val="2A2A2A"/>
                </a:solidFill>
                <a:latin typeface="Arial"/>
                <a:cs typeface="Arial"/>
              </a:rPr>
              <a:t>information </a:t>
            </a:r>
            <a:r>
              <a:rPr sz="3200" spc="-165" dirty="0">
                <a:solidFill>
                  <a:srgbClr val="2A2A2A"/>
                </a:solidFill>
                <a:latin typeface="Arial"/>
                <a:cs typeface="Arial"/>
              </a:rPr>
              <a:t>and </a:t>
            </a:r>
            <a:r>
              <a:rPr sz="3200" spc="-65" dirty="0">
                <a:solidFill>
                  <a:srgbClr val="2A2A2A"/>
                </a:solidFill>
                <a:latin typeface="Arial"/>
                <a:cs typeface="Arial"/>
              </a:rPr>
              <a:t>information </a:t>
            </a:r>
            <a:r>
              <a:rPr sz="3200" spc="-180" dirty="0">
                <a:solidFill>
                  <a:srgbClr val="2A2A2A"/>
                </a:solidFill>
                <a:latin typeface="Arial"/>
                <a:cs typeface="Arial"/>
              </a:rPr>
              <a:t>processing</a:t>
            </a:r>
            <a:r>
              <a:rPr sz="3200" spc="-44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2A2A2A"/>
                </a:solidFill>
                <a:latin typeface="Arial"/>
                <a:cs typeface="Arial"/>
              </a:rPr>
              <a:t>facilities.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739851"/>
            <a:ext cx="10528300" cy="3973829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30"/>
              </a:spcBef>
            </a:pPr>
            <a:r>
              <a:rPr sz="2450" b="1" spc="-10" dirty="0">
                <a:solidFill>
                  <a:srgbClr val="303030"/>
                </a:solidFill>
                <a:latin typeface="Arial"/>
                <a:cs typeface="Arial"/>
              </a:rPr>
              <a:t>Objective:</a:t>
            </a:r>
            <a:endParaRPr sz="24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30"/>
              </a:spcBef>
            </a:pPr>
            <a:r>
              <a:rPr sz="2450" b="1" i="1" spc="-5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450" b="1" i="1" spc="-5" dirty="0">
                <a:solidFill>
                  <a:srgbClr val="303030"/>
                </a:solidFill>
                <a:latin typeface="Arial"/>
                <a:cs typeface="Arial"/>
              </a:rPr>
              <a:t>limit </a:t>
            </a:r>
            <a:r>
              <a:rPr sz="2450" b="1" i="1" spc="-15" dirty="0">
                <a:solidFill>
                  <a:srgbClr val="303030"/>
                </a:solidFill>
                <a:latin typeface="Arial"/>
                <a:cs typeface="Arial"/>
              </a:rPr>
              <a:t>access </a:t>
            </a:r>
            <a:r>
              <a:rPr sz="2450" b="1" i="1" spc="-5" dirty="0">
                <a:solidFill>
                  <a:srgbClr val="303030"/>
                </a:solidFill>
                <a:latin typeface="Arial"/>
                <a:cs typeface="Arial"/>
              </a:rPr>
              <a:t>to information </a:t>
            </a:r>
            <a:r>
              <a:rPr sz="2450" b="1" i="1" spc="-1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50" b="1" i="1" spc="-5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450" b="1" i="1" spc="-10" dirty="0">
                <a:solidFill>
                  <a:srgbClr val="303030"/>
                </a:solidFill>
                <a:latin typeface="Arial"/>
                <a:cs typeface="Arial"/>
              </a:rPr>
              <a:t>processing</a:t>
            </a:r>
            <a:r>
              <a:rPr sz="2450" b="1" i="1" spc="1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b="1" i="1" spc="-10" dirty="0">
                <a:solidFill>
                  <a:srgbClr val="303030"/>
                </a:solidFill>
                <a:latin typeface="Arial"/>
                <a:cs typeface="Arial"/>
              </a:rPr>
              <a:t>facilities</a:t>
            </a:r>
            <a:endParaRPr sz="2450">
              <a:latin typeface="Arial"/>
              <a:cs typeface="Arial"/>
            </a:endParaRPr>
          </a:p>
          <a:p>
            <a:pPr marL="252095" marR="347980" indent="-214629" algn="just">
              <a:lnSpc>
                <a:spcPct val="99600"/>
              </a:lnSpc>
              <a:spcBef>
                <a:spcPts val="950"/>
              </a:spcBef>
              <a:buClr>
                <a:srgbClr val="CE1E27"/>
              </a:buClr>
              <a:buSzPct val="73469"/>
              <a:buFont typeface="Wingdings"/>
              <a:buChar char=""/>
              <a:tabLst>
                <a:tab pos="252729" algn="l"/>
              </a:tabLst>
            </a:pPr>
            <a:r>
              <a:rPr sz="2450" spc="-190" dirty="0">
                <a:solidFill>
                  <a:srgbClr val="2A2A2A"/>
                </a:solidFill>
                <a:latin typeface="Arial"/>
                <a:cs typeface="Arial"/>
              </a:rPr>
              <a:t>The </a:t>
            </a:r>
            <a:r>
              <a:rPr sz="2450" spc="-125" dirty="0">
                <a:solidFill>
                  <a:srgbClr val="2A2A2A"/>
                </a:solidFill>
                <a:latin typeface="Arial"/>
                <a:cs typeface="Arial"/>
              </a:rPr>
              <a:t>organization’s </a:t>
            </a:r>
            <a:r>
              <a:rPr sz="2450" spc="-90" dirty="0">
                <a:solidFill>
                  <a:srgbClr val="2A2A2A"/>
                </a:solidFill>
                <a:latin typeface="Arial"/>
                <a:cs typeface="Arial"/>
              </a:rPr>
              <a:t>requirements </a:t>
            </a:r>
            <a:r>
              <a:rPr sz="2450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2450" spc="-60" dirty="0">
                <a:solidFill>
                  <a:srgbClr val="2A2A2A"/>
                </a:solidFill>
                <a:latin typeface="Arial"/>
                <a:cs typeface="Arial"/>
              </a:rPr>
              <a:t>control </a:t>
            </a:r>
            <a:r>
              <a:rPr sz="2450" spc="-220" dirty="0">
                <a:solidFill>
                  <a:srgbClr val="2A2A2A"/>
                </a:solidFill>
                <a:latin typeface="Arial"/>
                <a:cs typeface="Arial"/>
              </a:rPr>
              <a:t>access </a:t>
            </a:r>
            <a:r>
              <a:rPr sz="2450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2450" spc="-60" dirty="0">
                <a:solidFill>
                  <a:srgbClr val="2A2A2A"/>
                </a:solidFill>
                <a:latin typeface="Arial"/>
                <a:cs typeface="Arial"/>
              </a:rPr>
              <a:t>information </a:t>
            </a:r>
            <a:r>
              <a:rPr sz="2450" spc="-185" dirty="0">
                <a:solidFill>
                  <a:srgbClr val="2A2A2A"/>
                </a:solidFill>
                <a:latin typeface="Arial"/>
                <a:cs typeface="Arial"/>
              </a:rPr>
              <a:t>assets </a:t>
            </a:r>
            <a:r>
              <a:rPr sz="2450" spc="-100" dirty="0">
                <a:solidFill>
                  <a:srgbClr val="2A2A2A"/>
                </a:solidFill>
                <a:latin typeface="Arial"/>
                <a:cs typeface="Arial"/>
              </a:rPr>
              <a:t>must</a:t>
            </a:r>
            <a:r>
              <a:rPr sz="2450" spc="-4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450" spc="-135" dirty="0">
                <a:solidFill>
                  <a:srgbClr val="2A2A2A"/>
                </a:solidFill>
                <a:latin typeface="Arial"/>
                <a:cs typeface="Arial"/>
              </a:rPr>
              <a:t>be  </a:t>
            </a:r>
            <a:r>
              <a:rPr sz="2450" spc="-110" dirty="0">
                <a:solidFill>
                  <a:srgbClr val="2A2A2A"/>
                </a:solidFill>
                <a:latin typeface="Arial"/>
                <a:cs typeface="Arial"/>
              </a:rPr>
              <a:t>specified </a:t>
            </a:r>
            <a:r>
              <a:rPr sz="2450" spc="-140" dirty="0">
                <a:solidFill>
                  <a:srgbClr val="2A2A2A"/>
                </a:solidFill>
                <a:latin typeface="Arial"/>
                <a:cs typeface="Arial"/>
              </a:rPr>
              <a:t>and </a:t>
            </a:r>
            <a:r>
              <a:rPr sz="2450" spc="-105" dirty="0">
                <a:solidFill>
                  <a:srgbClr val="2A2A2A"/>
                </a:solidFill>
                <a:latin typeface="Arial"/>
                <a:cs typeface="Arial"/>
              </a:rPr>
              <a:t>documented </a:t>
            </a:r>
            <a:r>
              <a:rPr sz="2450" spc="-55" dirty="0">
                <a:solidFill>
                  <a:srgbClr val="2A2A2A"/>
                </a:solidFill>
                <a:latin typeface="Arial"/>
                <a:cs typeface="Arial"/>
              </a:rPr>
              <a:t>in </a:t>
            </a:r>
            <a:r>
              <a:rPr sz="2450" spc="-160" dirty="0">
                <a:solidFill>
                  <a:srgbClr val="2A2A2A"/>
                </a:solidFill>
                <a:latin typeface="Arial"/>
                <a:cs typeface="Arial"/>
              </a:rPr>
              <a:t>an </a:t>
            </a:r>
            <a:r>
              <a:rPr sz="2450" spc="-220" dirty="0">
                <a:solidFill>
                  <a:srgbClr val="2A2A2A"/>
                </a:solidFill>
                <a:latin typeface="Arial"/>
                <a:cs typeface="Arial"/>
              </a:rPr>
              <a:t>access </a:t>
            </a:r>
            <a:r>
              <a:rPr sz="2450" spc="-65" dirty="0">
                <a:solidFill>
                  <a:srgbClr val="2A2A2A"/>
                </a:solidFill>
                <a:latin typeface="Arial"/>
                <a:cs typeface="Arial"/>
              </a:rPr>
              <a:t>control </a:t>
            </a:r>
            <a:r>
              <a:rPr sz="2450" spc="-95" dirty="0">
                <a:solidFill>
                  <a:srgbClr val="2A2A2A"/>
                </a:solidFill>
                <a:latin typeface="Arial"/>
                <a:cs typeface="Arial"/>
              </a:rPr>
              <a:t>policy </a:t>
            </a:r>
            <a:r>
              <a:rPr sz="2450" spc="-140" dirty="0">
                <a:solidFill>
                  <a:srgbClr val="2A2A2A"/>
                </a:solidFill>
                <a:latin typeface="Arial"/>
                <a:cs typeface="Arial"/>
              </a:rPr>
              <a:t>and </a:t>
            </a:r>
            <a:r>
              <a:rPr sz="2450" spc="-120" dirty="0">
                <a:solidFill>
                  <a:srgbClr val="2A2A2A"/>
                </a:solidFill>
                <a:latin typeface="Arial"/>
                <a:cs typeface="Arial"/>
              </a:rPr>
              <a:t>procedures. </a:t>
            </a:r>
            <a:r>
              <a:rPr sz="2450" spc="-85" dirty="0">
                <a:solidFill>
                  <a:srgbClr val="2A2A2A"/>
                </a:solidFill>
                <a:latin typeface="Arial"/>
                <a:cs typeface="Arial"/>
              </a:rPr>
              <a:t>Network  </a:t>
            </a:r>
            <a:r>
              <a:rPr sz="2450" spc="-220" dirty="0">
                <a:solidFill>
                  <a:srgbClr val="2A2A2A"/>
                </a:solidFill>
                <a:latin typeface="Arial"/>
                <a:cs typeface="Arial"/>
              </a:rPr>
              <a:t>access </a:t>
            </a:r>
            <a:r>
              <a:rPr sz="2450" spc="-100" dirty="0">
                <a:solidFill>
                  <a:srgbClr val="2A2A2A"/>
                </a:solidFill>
                <a:latin typeface="Arial"/>
                <a:cs typeface="Arial"/>
              </a:rPr>
              <a:t>must </a:t>
            </a:r>
            <a:r>
              <a:rPr sz="2450" spc="-130" dirty="0">
                <a:solidFill>
                  <a:srgbClr val="2A2A2A"/>
                </a:solidFill>
                <a:latin typeface="Arial"/>
                <a:cs typeface="Arial"/>
              </a:rPr>
              <a:t>be </a:t>
            </a:r>
            <a:r>
              <a:rPr sz="2450" spc="-70" dirty="0">
                <a:solidFill>
                  <a:srgbClr val="2A2A2A"/>
                </a:solidFill>
                <a:latin typeface="Arial"/>
                <a:cs typeface="Arial"/>
              </a:rPr>
              <a:t>structured </a:t>
            </a:r>
            <a:r>
              <a:rPr sz="2450" spc="-130" dirty="0">
                <a:solidFill>
                  <a:srgbClr val="2A2A2A"/>
                </a:solidFill>
                <a:latin typeface="Arial"/>
                <a:cs typeface="Arial"/>
              </a:rPr>
              <a:t>according </a:t>
            </a:r>
            <a:r>
              <a:rPr sz="2450" spc="5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2450" spc="-1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450" spc="-110" dirty="0">
                <a:solidFill>
                  <a:srgbClr val="2A2A2A"/>
                </a:solidFill>
                <a:latin typeface="Arial"/>
                <a:cs typeface="Arial"/>
              </a:rPr>
              <a:t>roles.</a:t>
            </a:r>
            <a:endParaRPr sz="2450">
              <a:latin typeface="Arial"/>
              <a:cs typeface="Arial"/>
            </a:endParaRPr>
          </a:p>
          <a:p>
            <a:pPr marL="252095" marR="845819" indent="-214629">
              <a:lnSpc>
                <a:spcPct val="100000"/>
              </a:lnSpc>
              <a:spcBef>
                <a:spcPts val="930"/>
              </a:spcBef>
              <a:buClr>
                <a:srgbClr val="CE1E27"/>
              </a:buClr>
              <a:buSzPct val="73469"/>
              <a:buFont typeface="Wingdings"/>
              <a:buChar char=""/>
              <a:tabLst>
                <a:tab pos="252729" algn="l"/>
              </a:tabLst>
            </a:pPr>
            <a:r>
              <a:rPr sz="2450" spc="-190" dirty="0">
                <a:solidFill>
                  <a:srgbClr val="2A2A2A"/>
                </a:solidFill>
                <a:latin typeface="Arial"/>
                <a:cs typeface="Arial"/>
              </a:rPr>
              <a:t>The </a:t>
            </a:r>
            <a:r>
              <a:rPr sz="2450" spc="-90" dirty="0">
                <a:solidFill>
                  <a:srgbClr val="2A2A2A"/>
                </a:solidFill>
                <a:latin typeface="Arial"/>
                <a:cs typeface="Arial"/>
              </a:rPr>
              <a:t>allocation </a:t>
            </a:r>
            <a:r>
              <a:rPr sz="2450" spc="-25" dirty="0">
                <a:solidFill>
                  <a:srgbClr val="2A2A2A"/>
                </a:solidFill>
                <a:latin typeface="Arial"/>
                <a:cs typeface="Arial"/>
              </a:rPr>
              <a:t>of </a:t>
            </a:r>
            <a:r>
              <a:rPr sz="2450" spc="-220" dirty="0">
                <a:solidFill>
                  <a:srgbClr val="2A2A2A"/>
                </a:solidFill>
                <a:latin typeface="Arial"/>
                <a:cs typeface="Arial"/>
              </a:rPr>
              <a:t>access </a:t>
            </a:r>
            <a:r>
              <a:rPr sz="2450" spc="-85" dirty="0">
                <a:solidFill>
                  <a:srgbClr val="2A2A2A"/>
                </a:solidFill>
                <a:latin typeface="Arial"/>
                <a:cs typeface="Arial"/>
              </a:rPr>
              <a:t>rights </a:t>
            </a:r>
            <a:r>
              <a:rPr sz="2450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2450" spc="-170" dirty="0">
                <a:solidFill>
                  <a:srgbClr val="2A2A2A"/>
                </a:solidFill>
                <a:latin typeface="Arial"/>
                <a:cs typeface="Arial"/>
              </a:rPr>
              <a:t>users </a:t>
            </a:r>
            <a:r>
              <a:rPr sz="2450" spc="-114" dirty="0">
                <a:solidFill>
                  <a:srgbClr val="2A2A2A"/>
                </a:solidFill>
                <a:latin typeface="Arial"/>
                <a:cs typeface="Arial"/>
              </a:rPr>
              <a:t>should </a:t>
            </a:r>
            <a:r>
              <a:rPr sz="2450" spc="-130" dirty="0">
                <a:solidFill>
                  <a:srgbClr val="2A2A2A"/>
                </a:solidFill>
                <a:latin typeface="Arial"/>
                <a:cs typeface="Arial"/>
              </a:rPr>
              <a:t>be </a:t>
            </a:r>
            <a:r>
              <a:rPr sz="2450" spc="-70" dirty="0">
                <a:solidFill>
                  <a:srgbClr val="2A2A2A"/>
                </a:solidFill>
                <a:latin typeface="Arial"/>
                <a:cs typeface="Arial"/>
              </a:rPr>
              <a:t>controlled </a:t>
            </a:r>
            <a:r>
              <a:rPr sz="2450" spc="-50" dirty="0">
                <a:solidFill>
                  <a:srgbClr val="2A2A2A"/>
                </a:solidFill>
                <a:latin typeface="Arial"/>
                <a:cs typeface="Arial"/>
              </a:rPr>
              <a:t>from </a:t>
            </a:r>
            <a:r>
              <a:rPr sz="2450" spc="-40" dirty="0">
                <a:solidFill>
                  <a:srgbClr val="2A2A2A"/>
                </a:solidFill>
                <a:latin typeface="Arial"/>
                <a:cs typeface="Arial"/>
              </a:rPr>
              <a:t>initial</a:t>
            </a:r>
            <a:r>
              <a:rPr sz="2450" spc="-37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450" spc="-125" dirty="0">
                <a:solidFill>
                  <a:srgbClr val="2A2A2A"/>
                </a:solidFill>
                <a:latin typeface="Arial"/>
                <a:cs typeface="Arial"/>
              </a:rPr>
              <a:t>user  </a:t>
            </a:r>
            <a:r>
              <a:rPr sz="2450" spc="-85" dirty="0">
                <a:solidFill>
                  <a:srgbClr val="2A2A2A"/>
                </a:solidFill>
                <a:latin typeface="Arial"/>
                <a:cs typeface="Arial"/>
              </a:rPr>
              <a:t>registration </a:t>
            </a:r>
            <a:r>
              <a:rPr sz="2450" spc="-75" dirty="0">
                <a:solidFill>
                  <a:srgbClr val="2A2A2A"/>
                </a:solidFill>
                <a:latin typeface="Arial"/>
                <a:cs typeface="Arial"/>
              </a:rPr>
              <a:t>through </a:t>
            </a:r>
            <a:r>
              <a:rPr sz="2450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2450" spc="-135" dirty="0">
                <a:solidFill>
                  <a:srgbClr val="2A2A2A"/>
                </a:solidFill>
                <a:latin typeface="Arial"/>
                <a:cs typeface="Arial"/>
              </a:rPr>
              <a:t>his </a:t>
            </a:r>
            <a:r>
              <a:rPr sz="2450" spc="-130" dirty="0">
                <a:solidFill>
                  <a:srgbClr val="2A2A2A"/>
                </a:solidFill>
                <a:latin typeface="Arial"/>
                <a:cs typeface="Arial"/>
              </a:rPr>
              <a:t>going </a:t>
            </a:r>
            <a:r>
              <a:rPr sz="2450" spc="-20" dirty="0">
                <a:solidFill>
                  <a:srgbClr val="2A2A2A"/>
                </a:solidFill>
                <a:latin typeface="Arial"/>
                <a:cs typeface="Arial"/>
              </a:rPr>
              <a:t>off </a:t>
            </a:r>
            <a:r>
              <a:rPr sz="2450" spc="-140" dirty="0">
                <a:solidFill>
                  <a:srgbClr val="2A2A2A"/>
                </a:solidFill>
                <a:latin typeface="Arial"/>
                <a:cs typeface="Arial"/>
              </a:rPr>
              <a:t>and </a:t>
            </a:r>
            <a:r>
              <a:rPr sz="2450" spc="-114" dirty="0">
                <a:solidFill>
                  <a:srgbClr val="2A2A2A"/>
                </a:solidFill>
                <a:latin typeface="Arial"/>
                <a:cs typeface="Arial"/>
              </a:rPr>
              <a:t>removal </a:t>
            </a:r>
            <a:r>
              <a:rPr sz="2450" spc="-25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2450" spc="-35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450" spc="-220" dirty="0">
                <a:solidFill>
                  <a:srgbClr val="2A2A2A"/>
                </a:solidFill>
                <a:latin typeface="Arial"/>
                <a:cs typeface="Arial"/>
              </a:rPr>
              <a:t>access </a:t>
            </a:r>
            <a:r>
              <a:rPr sz="2450" spc="-85" dirty="0">
                <a:solidFill>
                  <a:srgbClr val="2A2A2A"/>
                </a:solidFill>
                <a:latin typeface="Arial"/>
                <a:cs typeface="Arial"/>
              </a:rPr>
              <a:t>rights</a:t>
            </a:r>
            <a:endParaRPr sz="2450">
              <a:latin typeface="Arial"/>
              <a:cs typeface="Arial"/>
            </a:endParaRPr>
          </a:p>
          <a:p>
            <a:pPr marL="252095" marR="30480" indent="-214629">
              <a:lnSpc>
                <a:spcPts val="2930"/>
              </a:lnSpc>
              <a:spcBef>
                <a:spcPts val="1040"/>
              </a:spcBef>
              <a:buClr>
                <a:srgbClr val="CE1E27"/>
              </a:buClr>
              <a:buSzPct val="73469"/>
              <a:buFont typeface="Wingdings"/>
              <a:buChar char=""/>
              <a:tabLst>
                <a:tab pos="252729" algn="l"/>
              </a:tabLst>
            </a:pPr>
            <a:r>
              <a:rPr sz="2450" spc="-195" dirty="0">
                <a:solidFill>
                  <a:srgbClr val="2A2A2A"/>
                </a:solidFill>
                <a:latin typeface="Arial"/>
                <a:cs typeface="Arial"/>
              </a:rPr>
              <a:t>Users </a:t>
            </a:r>
            <a:r>
              <a:rPr sz="2450" spc="-114" dirty="0">
                <a:solidFill>
                  <a:srgbClr val="2A2A2A"/>
                </a:solidFill>
                <a:latin typeface="Arial"/>
                <a:cs typeface="Arial"/>
              </a:rPr>
              <a:t>should </a:t>
            </a:r>
            <a:r>
              <a:rPr sz="2450" spc="-130" dirty="0">
                <a:solidFill>
                  <a:srgbClr val="2A2A2A"/>
                </a:solidFill>
                <a:latin typeface="Arial"/>
                <a:cs typeface="Arial"/>
              </a:rPr>
              <a:t>be </a:t>
            </a:r>
            <a:r>
              <a:rPr sz="2450" spc="-145" dirty="0">
                <a:solidFill>
                  <a:srgbClr val="2A2A2A"/>
                </a:solidFill>
                <a:latin typeface="Arial"/>
                <a:cs typeface="Arial"/>
              </a:rPr>
              <a:t>made aware </a:t>
            </a:r>
            <a:r>
              <a:rPr sz="2450" spc="-25" dirty="0">
                <a:solidFill>
                  <a:srgbClr val="2A2A2A"/>
                </a:solidFill>
                <a:latin typeface="Arial"/>
                <a:cs typeface="Arial"/>
              </a:rPr>
              <a:t>of their </a:t>
            </a:r>
            <a:r>
              <a:rPr sz="2450" spc="-95" dirty="0">
                <a:solidFill>
                  <a:srgbClr val="2A2A2A"/>
                </a:solidFill>
                <a:latin typeface="Arial"/>
                <a:cs typeface="Arial"/>
              </a:rPr>
              <a:t>responsibilities </a:t>
            </a:r>
            <a:r>
              <a:rPr sz="2450" spc="-105" dirty="0">
                <a:solidFill>
                  <a:srgbClr val="2A2A2A"/>
                </a:solidFill>
                <a:latin typeface="Arial"/>
                <a:cs typeface="Arial"/>
              </a:rPr>
              <a:t>towards </a:t>
            </a:r>
            <a:r>
              <a:rPr sz="2450" spc="-95" dirty="0">
                <a:solidFill>
                  <a:srgbClr val="2A2A2A"/>
                </a:solidFill>
                <a:latin typeface="Arial"/>
                <a:cs typeface="Arial"/>
              </a:rPr>
              <a:t>maintaining </a:t>
            </a:r>
            <a:r>
              <a:rPr sz="2450" spc="-90" dirty="0">
                <a:solidFill>
                  <a:srgbClr val="2A2A2A"/>
                </a:solidFill>
                <a:latin typeface="Arial"/>
                <a:cs typeface="Arial"/>
              </a:rPr>
              <a:t>effective  </a:t>
            </a:r>
            <a:r>
              <a:rPr sz="2450" spc="-220" dirty="0">
                <a:solidFill>
                  <a:srgbClr val="2A2A2A"/>
                </a:solidFill>
                <a:latin typeface="Arial"/>
                <a:cs typeface="Arial"/>
              </a:rPr>
              <a:t>access </a:t>
            </a:r>
            <a:r>
              <a:rPr sz="2450" spc="-90" dirty="0">
                <a:solidFill>
                  <a:srgbClr val="2A2A2A"/>
                </a:solidFill>
                <a:latin typeface="Arial"/>
                <a:cs typeface="Arial"/>
              </a:rPr>
              <a:t>controls </a:t>
            </a:r>
            <a:r>
              <a:rPr sz="2450" spc="-130" dirty="0">
                <a:solidFill>
                  <a:srgbClr val="2A2A2A"/>
                </a:solidFill>
                <a:latin typeface="Arial"/>
                <a:cs typeface="Arial"/>
              </a:rPr>
              <a:t>e.g. </a:t>
            </a:r>
            <a:r>
              <a:rPr sz="2450" spc="-135" dirty="0">
                <a:solidFill>
                  <a:srgbClr val="2A2A2A"/>
                </a:solidFill>
                <a:latin typeface="Arial"/>
                <a:cs typeface="Arial"/>
              </a:rPr>
              <a:t>choosing </a:t>
            </a:r>
            <a:r>
              <a:rPr sz="2450" spc="-110" dirty="0">
                <a:solidFill>
                  <a:srgbClr val="2A2A2A"/>
                </a:solidFill>
                <a:latin typeface="Arial"/>
                <a:cs typeface="Arial"/>
              </a:rPr>
              <a:t>strong </a:t>
            </a:r>
            <a:r>
              <a:rPr sz="2450" spc="-165" dirty="0">
                <a:solidFill>
                  <a:srgbClr val="2A2A2A"/>
                </a:solidFill>
                <a:latin typeface="Arial"/>
                <a:cs typeface="Arial"/>
              </a:rPr>
              <a:t>passwords </a:t>
            </a:r>
            <a:r>
              <a:rPr sz="2450" spc="-140" dirty="0">
                <a:solidFill>
                  <a:srgbClr val="2A2A2A"/>
                </a:solidFill>
                <a:latin typeface="Arial"/>
                <a:cs typeface="Arial"/>
              </a:rPr>
              <a:t>and keeping </a:t>
            </a:r>
            <a:r>
              <a:rPr sz="2450" spc="-60" dirty="0">
                <a:solidFill>
                  <a:srgbClr val="2A2A2A"/>
                </a:solidFill>
                <a:latin typeface="Arial"/>
                <a:cs typeface="Arial"/>
              </a:rPr>
              <a:t>them</a:t>
            </a:r>
            <a:r>
              <a:rPr sz="245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450" spc="-75" dirty="0">
                <a:solidFill>
                  <a:srgbClr val="2A2A2A"/>
                </a:solidFill>
                <a:latin typeface="Arial"/>
                <a:cs typeface="Arial"/>
              </a:rPr>
              <a:t>confidential.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64</a:t>
            </a:fld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739851"/>
            <a:ext cx="10528300" cy="3973829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30"/>
              </a:spcBef>
            </a:pPr>
            <a:r>
              <a:rPr sz="2450" b="1" spc="-10" dirty="0">
                <a:solidFill>
                  <a:srgbClr val="303030"/>
                </a:solidFill>
                <a:latin typeface="Arial"/>
                <a:cs typeface="Arial"/>
              </a:rPr>
              <a:t>Objective:</a:t>
            </a:r>
            <a:endParaRPr sz="24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30"/>
              </a:spcBef>
            </a:pPr>
            <a:r>
              <a:rPr sz="2450" b="1" i="1" spc="-5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450" b="1" i="1" spc="-5" dirty="0">
                <a:solidFill>
                  <a:srgbClr val="303030"/>
                </a:solidFill>
                <a:latin typeface="Arial"/>
                <a:cs typeface="Arial"/>
              </a:rPr>
              <a:t>limit </a:t>
            </a:r>
            <a:r>
              <a:rPr sz="2450" b="1" i="1" spc="-15" dirty="0">
                <a:solidFill>
                  <a:srgbClr val="303030"/>
                </a:solidFill>
                <a:latin typeface="Arial"/>
                <a:cs typeface="Arial"/>
              </a:rPr>
              <a:t>access </a:t>
            </a:r>
            <a:r>
              <a:rPr sz="2450" b="1" i="1" spc="-5" dirty="0">
                <a:solidFill>
                  <a:srgbClr val="303030"/>
                </a:solidFill>
                <a:latin typeface="Arial"/>
                <a:cs typeface="Arial"/>
              </a:rPr>
              <a:t>to information </a:t>
            </a:r>
            <a:r>
              <a:rPr sz="2450" b="1" i="1" spc="-1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450" b="1" i="1" spc="-5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450" b="1" i="1" spc="-10" dirty="0">
                <a:solidFill>
                  <a:srgbClr val="303030"/>
                </a:solidFill>
                <a:latin typeface="Arial"/>
                <a:cs typeface="Arial"/>
              </a:rPr>
              <a:t>processing</a:t>
            </a:r>
            <a:r>
              <a:rPr sz="2450" b="1" i="1" spc="1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450" b="1" i="1" spc="-10" dirty="0">
                <a:solidFill>
                  <a:srgbClr val="303030"/>
                </a:solidFill>
                <a:latin typeface="Arial"/>
                <a:cs typeface="Arial"/>
              </a:rPr>
              <a:t>facilities</a:t>
            </a:r>
            <a:endParaRPr sz="2450">
              <a:latin typeface="Arial"/>
              <a:cs typeface="Arial"/>
            </a:endParaRPr>
          </a:p>
          <a:p>
            <a:pPr marL="252095" marR="347980" indent="-214629" algn="just">
              <a:lnSpc>
                <a:spcPct val="99600"/>
              </a:lnSpc>
              <a:spcBef>
                <a:spcPts val="950"/>
              </a:spcBef>
              <a:buClr>
                <a:srgbClr val="CE1E27"/>
              </a:buClr>
              <a:buSzPct val="73469"/>
              <a:buFont typeface="Wingdings"/>
              <a:buChar char=""/>
              <a:tabLst>
                <a:tab pos="252729" algn="l"/>
              </a:tabLst>
            </a:pPr>
            <a:r>
              <a:rPr sz="2450" spc="-190" dirty="0">
                <a:solidFill>
                  <a:srgbClr val="2A2A2A"/>
                </a:solidFill>
                <a:latin typeface="Arial"/>
                <a:cs typeface="Arial"/>
              </a:rPr>
              <a:t>The </a:t>
            </a:r>
            <a:r>
              <a:rPr sz="2450" spc="-125" dirty="0">
                <a:solidFill>
                  <a:srgbClr val="2A2A2A"/>
                </a:solidFill>
                <a:latin typeface="Arial"/>
                <a:cs typeface="Arial"/>
              </a:rPr>
              <a:t>organization’s </a:t>
            </a:r>
            <a:r>
              <a:rPr sz="2450" spc="-90" dirty="0">
                <a:solidFill>
                  <a:srgbClr val="2A2A2A"/>
                </a:solidFill>
                <a:latin typeface="Arial"/>
                <a:cs typeface="Arial"/>
              </a:rPr>
              <a:t>requirements </a:t>
            </a:r>
            <a:r>
              <a:rPr sz="2450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2450" spc="-60" dirty="0">
                <a:solidFill>
                  <a:srgbClr val="2A2A2A"/>
                </a:solidFill>
                <a:latin typeface="Arial"/>
                <a:cs typeface="Arial"/>
              </a:rPr>
              <a:t>control </a:t>
            </a:r>
            <a:r>
              <a:rPr sz="2450" spc="-220" dirty="0">
                <a:solidFill>
                  <a:srgbClr val="2A2A2A"/>
                </a:solidFill>
                <a:latin typeface="Arial"/>
                <a:cs typeface="Arial"/>
              </a:rPr>
              <a:t>access </a:t>
            </a:r>
            <a:r>
              <a:rPr sz="2450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2450" spc="-60" dirty="0">
                <a:solidFill>
                  <a:srgbClr val="2A2A2A"/>
                </a:solidFill>
                <a:latin typeface="Arial"/>
                <a:cs typeface="Arial"/>
              </a:rPr>
              <a:t>information </a:t>
            </a:r>
            <a:r>
              <a:rPr sz="2450" spc="-185" dirty="0">
                <a:solidFill>
                  <a:srgbClr val="2A2A2A"/>
                </a:solidFill>
                <a:latin typeface="Arial"/>
                <a:cs typeface="Arial"/>
              </a:rPr>
              <a:t>assets </a:t>
            </a:r>
            <a:r>
              <a:rPr sz="2450" spc="-100" dirty="0">
                <a:solidFill>
                  <a:srgbClr val="2A2A2A"/>
                </a:solidFill>
                <a:latin typeface="Arial"/>
                <a:cs typeface="Arial"/>
              </a:rPr>
              <a:t>must</a:t>
            </a:r>
            <a:r>
              <a:rPr sz="2450" spc="-4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450" spc="-135" dirty="0">
                <a:solidFill>
                  <a:srgbClr val="2A2A2A"/>
                </a:solidFill>
                <a:latin typeface="Arial"/>
                <a:cs typeface="Arial"/>
              </a:rPr>
              <a:t>be  </a:t>
            </a:r>
            <a:r>
              <a:rPr sz="2450" spc="-110" dirty="0">
                <a:solidFill>
                  <a:srgbClr val="2A2A2A"/>
                </a:solidFill>
                <a:latin typeface="Arial"/>
                <a:cs typeface="Arial"/>
              </a:rPr>
              <a:t>specified </a:t>
            </a:r>
            <a:r>
              <a:rPr sz="2450" spc="-140" dirty="0">
                <a:solidFill>
                  <a:srgbClr val="2A2A2A"/>
                </a:solidFill>
                <a:latin typeface="Arial"/>
                <a:cs typeface="Arial"/>
              </a:rPr>
              <a:t>and </a:t>
            </a:r>
            <a:r>
              <a:rPr sz="2450" spc="-105" dirty="0">
                <a:solidFill>
                  <a:srgbClr val="2A2A2A"/>
                </a:solidFill>
                <a:latin typeface="Arial"/>
                <a:cs typeface="Arial"/>
              </a:rPr>
              <a:t>documented </a:t>
            </a:r>
            <a:r>
              <a:rPr sz="2450" spc="-55" dirty="0">
                <a:solidFill>
                  <a:srgbClr val="2A2A2A"/>
                </a:solidFill>
                <a:latin typeface="Arial"/>
                <a:cs typeface="Arial"/>
              </a:rPr>
              <a:t>in </a:t>
            </a:r>
            <a:r>
              <a:rPr sz="2450" spc="-160" dirty="0">
                <a:solidFill>
                  <a:srgbClr val="2A2A2A"/>
                </a:solidFill>
                <a:latin typeface="Arial"/>
                <a:cs typeface="Arial"/>
              </a:rPr>
              <a:t>an </a:t>
            </a:r>
            <a:r>
              <a:rPr sz="2450" spc="-220" dirty="0">
                <a:solidFill>
                  <a:srgbClr val="2A2A2A"/>
                </a:solidFill>
                <a:latin typeface="Arial"/>
                <a:cs typeface="Arial"/>
              </a:rPr>
              <a:t>access </a:t>
            </a:r>
            <a:r>
              <a:rPr sz="2450" spc="-65" dirty="0">
                <a:solidFill>
                  <a:srgbClr val="2A2A2A"/>
                </a:solidFill>
                <a:latin typeface="Arial"/>
                <a:cs typeface="Arial"/>
              </a:rPr>
              <a:t>control </a:t>
            </a:r>
            <a:r>
              <a:rPr sz="2450" spc="-95" dirty="0">
                <a:solidFill>
                  <a:srgbClr val="2A2A2A"/>
                </a:solidFill>
                <a:latin typeface="Arial"/>
                <a:cs typeface="Arial"/>
              </a:rPr>
              <a:t>policy </a:t>
            </a:r>
            <a:r>
              <a:rPr sz="2450" spc="-140" dirty="0">
                <a:solidFill>
                  <a:srgbClr val="2A2A2A"/>
                </a:solidFill>
                <a:latin typeface="Arial"/>
                <a:cs typeface="Arial"/>
              </a:rPr>
              <a:t>and </a:t>
            </a:r>
            <a:r>
              <a:rPr sz="2450" spc="-120" dirty="0">
                <a:solidFill>
                  <a:srgbClr val="2A2A2A"/>
                </a:solidFill>
                <a:latin typeface="Arial"/>
                <a:cs typeface="Arial"/>
              </a:rPr>
              <a:t>procedures. </a:t>
            </a:r>
            <a:r>
              <a:rPr sz="2450" spc="-85" dirty="0">
                <a:solidFill>
                  <a:srgbClr val="2A2A2A"/>
                </a:solidFill>
                <a:latin typeface="Arial"/>
                <a:cs typeface="Arial"/>
              </a:rPr>
              <a:t>Network  </a:t>
            </a:r>
            <a:r>
              <a:rPr sz="2450" spc="-220" dirty="0">
                <a:solidFill>
                  <a:srgbClr val="2A2A2A"/>
                </a:solidFill>
                <a:latin typeface="Arial"/>
                <a:cs typeface="Arial"/>
              </a:rPr>
              <a:t>access </a:t>
            </a:r>
            <a:r>
              <a:rPr sz="2450" spc="-100" dirty="0">
                <a:solidFill>
                  <a:srgbClr val="2A2A2A"/>
                </a:solidFill>
                <a:latin typeface="Arial"/>
                <a:cs typeface="Arial"/>
              </a:rPr>
              <a:t>must </a:t>
            </a:r>
            <a:r>
              <a:rPr sz="2450" spc="-130" dirty="0">
                <a:solidFill>
                  <a:srgbClr val="2A2A2A"/>
                </a:solidFill>
                <a:latin typeface="Arial"/>
                <a:cs typeface="Arial"/>
              </a:rPr>
              <a:t>be </a:t>
            </a:r>
            <a:r>
              <a:rPr sz="2450" spc="-70" dirty="0">
                <a:solidFill>
                  <a:srgbClr val="2A2A2A"/>
                </a:solidFill>
                <a:latin typeface="Arial"/>
                <a:cs typeface="Arial"/>
              </a:rPr>
              <a:t>structured </a:t>
            </a:r>
            <a:r>
              <a:rPr sz="2450" spc="-130" dirty="0">
                <a:solidFill>
                  <a:srgbClr val="2A2A2A"/>
                </a:solidFill>
                <a:latin typeface="Arial"/>
                <a:cs typeface="Arial"/>
              </a:rPr>
              <a:t>according </a:t>
            </a:r>
            <a:r>
              <a:rPr sz="2450" spc="5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2450" spc="-1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450" spc="-110" dirty="0">
                <a:solidFill>
                  <a:srgbClr val="2A2A2A"/>
                </a:solidFill>
                <a:latin typeface="Arial"/>
                <a:cs typeface="Arial"/>
              </a:rPr>
              <a:t>roles.</a:t>
            </a:r>
            <a:endParaRPr sz="2450">
              <a:latin typeface="Arial"/>
              <a:cs typeface="Arial"/>
            </a:endParaRPr>
          </a:p>
          <a:p>
            <a:pPr marL="252095" marR="845819" indent="-214629">
              <a:lnSpc>
                <a:spcPct val="100000"/>
              </a:lnSpc>
              <a:spcBef>
                <a:spcPts val="930"/>
              </a:spcBef>
              <a:buClr>
                <a:srgbClr val="CE1E27"/>
              </a:buClr>
              <a:buSzPct val="73469"/>
              <a:buFont typeface="Wingdings"/>
              <a:buChar char=""/>
              <a:tabLst>
                <a:tab pos="252729" algn="l"/>
              </a:tabLst>
            </a:pPr>
            <a:r>
              <a:rPr sz="2450" spc="-190" dirty="0">
                <a:solidFill>
                  <a:srgbClr val="2A2A2A"/>
                </a:solidFill>
                <a:latin typeface="Arial"/>
                <a:cs typeface="Arial"/>
              </a:rPr>
              <a:t>The </a:t>
            </a:r>
            <a:r>
              <a:rPr sz="2450" spc="-90" dirty="0">
                <a:solidFill>
                  <a:srgbClr val="2A2A2A"/>
                </a:solidFill>
                <a:latin typeface="Arial"/>
                <a:cs typeface="Arial"/>
              </a:rPr>
              <a:t>allocation </a:t>
            </a:r>
            <a:r>
              <a:rPr sz="2450" spc="-25" dirty="0">
                <a:solidFill>
                  <a:srgbClr val="2A2A2A"/>
                </a:solidFill>
                <a:latin typeface="Arial"/>
                <a:cs typeface="Arial"/>
              </a:rPr>
              <a:t>of </a:t>
            </a:r>
            <a:r>
              <a:rPr sz="2450" spc="-220" dirty="0">
                <a:solidFill>
                  <a:srgbClr val="2A2A2A"/>
                </a:solidFill>
                <a:latin typeface="Arial"/>
                <a:cs typeface="Arial"/>
              </a:rPr>
              <a:t>access </a:t>
            </a:r>
            <a:r>
              <a:rPr sz="2450" spc="-85" dirty="0">
                <a:solidFill>
                  <a:srgbClr val="2A2A2A"/>
                </a:solidFill>
                <a:latin typeface="Arial"/>
                <a:cs typeface="Arial"/>
              </a:rPr>
              <a:t>rights </a:t>
            </a:r>
            <a:r>
              <a:rPr sz="2450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2450" spc="-170" dirty="0">
                <a:solidFill>
                  <a:srgbClr val="2A2A2A"/>
                </a:solidFill>
                <a:latin typeface="Arial"/>
                <a:cs typeface="Arial"/>
              </a:rPr>
              <a:t>users </a:t>
            </a:r>
            <a:r>
              <a:rPr sz="2450" spc="-114" dirty="0">
                <a:solidFill>
                  <a:srgbClr val="2A2A2A"/>
                </a:solidFill>
                <a:latin typeface="Arial"/>
                <a:cs typeface="Arial"/>
              </a:rPr>
              <a:t>should </a:t>
            </a:r>
            <a:r>
              <a:rPr sz="2450" spc="-130" dirty="0">
                <a:solidFill>
                  <a:srgbClr val="2A2A2A"/>
                </a:solidFill>
                <a:latin typeface="Arial"/>
                <a:cs typeface="Arial"/>
              </a:rPr>
              <a:t>be </a:t>
            </a:r>
            <a:r>
              <a:rPr sz="2450" spc="-70" dirty="0">
                <a:solidFill>
                  <a:srgbClr val="2A2A2A"/>
                </a:solidFill>
                <a:latin typeface="Arial"/>
                <a:cs typeface="Arial"/>
              </a:rPr>
              <a:t>controlled </a:t>
            </a:r>
            <a:r>
              <a:rPr sz="2450" spc="-50" dirty="0">
                <a:solidFill>
                  <a:srgbClr val="2A2A2A"/>
                </a:solidFill>
                <a:latin typeface="Arial"/>
                <a:cs typeface="Arial"/>
              </a:rPr>
              <a:t>from </a:t>
            </a:r>
            <a:r>
              <a:rPr sz="2450" spc="-40" dirty="0">
                <a:solidFill>
                  <a:srgbClr val="2A2A2A"/>
                </a:solidFill>
                <a:latin typeface="Arial"/>
                <a:cs typeface="Arial"/>
              </a:rPr>
              <a:t>initial</a:t>
            </a:r>
            <a:r>
              <a:rPr sz="2450" spc="-37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450" spc="-125" dirty="0">
                <a:solidFill>
                  <a:srgbClr val="2A2A2A"/>
                </a:solidFill>
                <a:latin typeface="Arial"/>
                <a:cs typeface="Arial"/>
              </a:rPr>
              <a:t>user  </a:t>
            </a:r>
            <a:r>
              <a:rPr sz="2450" spc="-85" dirty="0">
                <a:solidFill>
                  <a:srgbClr val="2A2A2A"/>
                </a:solidFill>
                <a:latin typeface="Arial"/>
                <a:cs typeface="Arial"/>
              </a:rPr>
              <a:t>registration </a:t>
            </a:r>
            <a:r>
              <a:rPr sz="2450" spc="-75" dirty="0">
                <a:solidFill>
                  <a:srgbClr val="2A2A2A"/>
                </a:solidFill>
                <a:latin typeface="Arial"/>
                <a:cs typeface="Arial"/>
              </a:rPr>
              <a:t>through </a:t>
            </a:r>
            <a:r>
              <a:rPr sz="2450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2450" spc="-135" dirty="0">
                <a:solidFill>
                  <a:srgbClr val="2A2A2A"/>
                </a:solidFill>
                <a:latin typeface="Arial"/>
                <a:cs typeface="Arial"/>
              </a:rPr>
              <a:t>his </a:t>
            </a:r>
            <a:r>
              <a:rPr sz="2450" spc="-130" dirty="0">
                <a:solidFill>
                  <a:srgbClr val="2A2A2A"/>
                </a:solidFill>
                <a:latin typeface="Arial"/>
                <a:cs typeface="Arial"/>
              </a:rPr>
              <a:t>going </a:t>
            </a:r>
            <a:r>
              <a:rPr sz="2450" spc="-20" dirty="0">
                <a:solidFill>
                  <a:srgbClr val="2A2A2A"/>
                </a:solidFill>
                <a:latin typeface="Arial"/>
                <a:cs typeface="Arial"/>
              </a:rPr>
              <a:t>off </a:t>
            </a:r>
            <a:r>
              <a:rPr sz="2450" spc="-140" dirty="0">
                <a:solidFill>
                  <a:srgbClr val="2A2A2A"/>
                </a:solidFill>
                <a:latin typeface="Arial"/>
                <a:cs typeface="Arial"/>
              </a:rPr>
              <a:t>and </a:t>
            </a:r>
            <a:r>
              <a:rPr sz="2450" spc="-114" dirty="0">
                <a:solidFill>
                  <a:srgbClr val="2A2A2A"/>
                </a:solidFill>
                <a:latin typeface="Arial"/>
                <a:cs typeface="Arial"/>
              </a:rPr>
              <a:t>removal </a:t>
            </a:r>
            <a:r>
              <a:rPr sz="2450" spc="-25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2450" spc="-35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450" spc="-220" dirty="0">
                <a:solidFill>
                  <a:srgbClr val="2A2A2A"/>
                </a:solidFill>
                <a:latin typeface="Arial"/>
                <a:cs typeface="Arial"/>
              </a:rPr>
              <a:t>access </a:t>
            </a:r>
            <a:r>
              <a:rPr sz="2450" spc="-85" dirty="0">
                <a:solidFill>
                  <a:srgbClr val="2A2A2A"/>
                </a:solidFill>
                <a:latin typeface="Arial"/>
                <a:cs typeface="Arial"/>
              </a:rPr>
              <a:t>rights</a:t>
            </a:r>
            <a:endParaRPr sz="2450">
              <a:latin typeface="Arial"/>
              <a:cs typeface="Arial"/>
            </a:endParaRPr>
          </a:p>
          <a:p>
            <a:pPr marL="252095" marR="30480" indent="-214629">
              <a:lnSpc>
                <a:spcPts val="2930"/>
              </a:lnSpc>
              <a:spcBef>
                <a:spcPts val="1040"/>
              </a:spcBef>
              <a:buClr>
                <a:srgbClr val="CE1E27"/>
              </a:buClr>
              <a:buSzPct val="73469"/>
              <a:buFont typeface="Wingdings"/>
              <a:buChar char=""/>
              <a:tabLst>
                <a:tab pos="252729" algn="l"/>
              </a:tabLst>
            </a:pPr>
            <a:r>
              <a:rPr sz="2450" spc="-195" dirty="0">
                <a:solidFill>
                  <a:srgbClr val="2A2A2A"/>
                </a:solidFill>
                <a:latin typeface="Arial"/>
                <a:cs typeface="Arial"/>
              </a:rPr>
              <a:t>Users </a:t>
            </a:r>
            <a:r>
              <a:rPr sz="2450" spc="-114" dirty="0">
                <a:solidFill>
                  <a:srgbClr val="2A2A2A"/>
                </a:solidFill>
                <a:latin typeface="Arial"/>
                <a:cs typeface="Arial"/>
              </a:rPr>
              <a:t>should </a:t>
            </a:r>
            <a:r>
              <a:rPr sz="2450" spc="-130" dirty="0">
                <a:solidFill>
                  <a:srgbClr val="2A2A2A"/>
                </a:solidFill>
                <a:latin typeface="Arial"/>
                <a:cs typeface="Arial"/>
              </a:rPr>
              <a:t>be </a:t>
            </a:r>
            <a:r>
              <a:rPr sz="2450" spc="-145" dirty="0">
                <a:solidFill>
                  <a:srgbClr val="2A2A2A"/>
                </a:solidFill>
                <a:latin typeface="Arial"/>
                <a:cs typeface="Arial"/>
              </a:rPr>
              <a:t>made aware </a:t>
            </a:r>
            <a:r>
              <a:rPr sz="2450" spc="-25" dirty="0">
                <a:solidFill>
                  <a:srgbClr val="2A2A2A"/>
                </a:solidFill>
                <a:latin typeface="Arial"/>
                <a:cs typeface="Arial"/>
              </a:rPr>
              <a:t>of their </a:t>
            </a:r>
            <a:r>
              <a:rPr sz="2450" spc="-95" dirty="0">
                <a:solidFill>
                  <a:srgbClr val="2A2A2A"/>
                </a:solidFill>
                <a:latin typeface="Arial"/>
                <a:cs typeface="Arial"/>
              </a:rPr>
              <a:t>responsibilities </a:t>
            </a:r>
            <a:r>
              <a:rPr sz="2450" spc="-105" dirty="0">
                <a:solidFill>
                  <a:srgbClr val="2A2A2A"/>
                </a:solidFill>
                <a:latin typeface="Arial"/>
                <a:cs typeface="Arial"/>
              </a:rPr>
              <a:t>towards </a:t>
            </a:r>
            <a:r>
              <a:rPr sz="2450" spc="-95" dirty="0">
                <a:solidFill>
                  <a:srgbClr val="2A2A2A"/>
                </a:solidFill>
                <a:latin typeface="Arial"/>
                <a:cs typeface="Arial"/>
              </a:rPr>
              <a:t>maintaining </a:t>
            </a:r>
            <a:r>
              <a:rPr sz="2450" spc="-90" dirty="0">
                <a:solidFill>
                  <a:srgbClr val="2A2A2A"/>
                </a:solidFill>
                <a:latin typeface="Arial"/>
                <a:cs typeface="Arial"/>
              </a:rPr>
              <a:t>effective  </a:t>
            </a:r>
            <a:r>
              <a:rPr sz="2450" spc="-220" dirty="0">
                <a:solidFill>
                  <a:srgbClr val="2A2A2A"/>
                </a:solidFill>
                <a:latin typeface="Arial"/>
                <a:cs typeface="Arial"/>
              </a:rPr>
              <a:t>access </a:t>
            </a:r>
            <a:r>
              <a:rPr sz="2450" spc="-90" dirty="0">
                <a:solidFill>
                  <a:srgbClr val="2A2A2A"/>
                </a:solidFill>
                <a:latin typeface="Arial"/>
                <a:cs typeface="Arial"/>
              </a:rPr>
              <a:t>controls </a:t>
            </a:r>
            <a:r>
              <a:rPr sz="2450" spc="-130" dirty="0">
                <a:solidFill>
                  <a:srgbClr val="2A2A2A"/>
                </a:solidFill>
                <a:latin typeface="Arial"/>
                <a:cs typeface="Arial"/>
              </a:rPr>
              <a:t>e.g. </a:t>
            </a:r>
            <a:r>
              <a:rPr sz="2450" spc="-135" dirty="0">
                <a:solidFill>
                  <a:srgbClr val="2A2A2A"/>
                </a:solidFill>
                <a:latin typeface="Arial"/>
                <a:cs typeface="Arial"/>
              </a:rPr>
              <a:t>choosing </a:t>
            </a:r>
            <a:r>
              <a:rPr sz="2450" spc="-110" dirty="0">
                <a:solidFill>
                  <a:srgbClr val="2A2A2A"/>
                </a:solidFill>
                <a:latin typeface="Arial"/>
                <a:cs typeface="Arial"/>
              </a:rPr>
              <a:t>strong </a:t>
            </a:r>
            <a:r>
              <a:rPr sz="2450" spc="-165" dirty="0">
                <a:solidFill>
                  <a:srgbClr val="2A2A2A"/>
                </a:solidFill>
                <a:latin typeface="Arial"/>
                <a:cs typeface="Arial"/>
              </a:rPr>
              <a:t>passwords </a:t>
            </a:r>
            <a:r>
              <a:rPr sz="2450" spc="-140" dirty="0">
                <a:solidFill>
                  <a:srgbClr val="2A2A2A"/>
                </a:solidFill>
                <a:latin typeface="Arial"/>
                <a:cs typeface="Arial"/>
              </a:rPr>
              <a:t>and keeping </a:t>
            </a:r>
            <a:r>
              <a:rPr sz="2450" spc="-60" dirty="0">
                <a:solidFill>
                  <a:srgbClr val="2A2A2A"/>
                </a:solidFill>
                <a:latin typeface="Arial"/>
                <a:cs typeface="Arial"/>
              </a:rPr>
              <a:t>them</a:t>
            </a:r>
            <a:r>
              <a:rPr sz="245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450" spc="-75" dirty="0">
                <a:solidFill>
                  <a:srgbClr val="2A2A2A"/>
                </a:solidFill>
                <a:latin typeface="Arial"/>
                <a:cs typeface="Arial"/>
              </a:rPr>
              <a:t>confidential.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65</a:t>
            </a:fld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731000"/>
            <a:ext cx="10429240" cy="419036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0"/>
              </a:spcBef>
            </a:pPr>
            <a:r>
              <a:rPr sz="3000" spc="-140" dirty="0">
                <a:solidFill>
                  <a:srgbClr val="303030"/>
                </a:solidFill>
                <a:latin typeface="Arial"/>
                <a:cs typeface="Arial"/>
              </a:rPr>
              <a:t>Cryptography:</a:t>
            </a:r>
            <a:endParaRPr sz="3000">
              <a:latin typeface="Arial"/>
              <a:cs typeface="Arial"/>
            </a:endParaRPr>
          </a:p>
          <a:p>
            <a:pPr marL="266700" marR="628650" indent="-228600">
              <a:lnSpc>
                <a:spcPct val="100000"/>
              </a:lnSpc>
              <a:spcBef>
                <a:spcPts val="1000"/>
              </a:spcBef>
              <a:buClr>
                <a:srgbClr val="CE1E27"/>
              </a:buClr>
              <a:buSzPct val="71666"/>
              <a:buFont typeface="Wingdings"/>
              <a:buChar char=""/>
              <a:tabLst>
                <a:tab pos="266700" algn="l"/>
              </a:tabLst>
            </a:pPr>
            <a:r>
              <a:rPr sz="3000" spc="20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3000" spc="-110" dirty="0">
                <a:solidFill>
                  <a:srgbClr val="303030"/>
                </a:solidFill>
                <a:latin typeface="Arial"/>
                <a:cs typeface="Arial"/>
              </a:rPr>
              <a:t>must </a:t>
            </a:r>
            <a:r>
              <a:rPr sz="3000" spc="-150" dirty="0">
                <a:solidFill>
                  <a:srgbClr val="303030"/>
                </a:solidFill>
                <a:latin typeface="Arial"/>
                <a:cs typeface="Arial"/>
              </a:rPr>
              <a:t>be </a:t>
            </a:r>
            <a:r>
              <a:rPr sz="3000" spc="-125" dirty="0">
                <a:solidFill>
                  <a:srgbClr val="303030"/>
                </a:solidFill>
                <a:latin typeface="Arial"/>
                <a:cs typeface="Arial"/>
              </a:rPr>
              <a:t>specified </a:t>
            </a:r>
            <a:r>
              <a:rPr sz="3000" spc="-16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3000" spc="-95" dirty="0">
                <a:solidFill>
                  <a:srgbClr val="303030"/>
                </a:solidFill>
                <a:latin typeface="Arial"/>
                <a:cs typeface="Arial"/>
              </a:rPr>
              <a:t>implemented </a:t>
            </a:r>
            <a:r>
              <a:rPr sz="3000" spc="-26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3000" spc="-105" dirty="0">
                <a:solidFill>
                  <a:srgbClr val="303030"/>
                </a:solidFill>
                <a:latin typeface="Arial"/>
                <a:cs typeface="Arial"/>
              </a:rPr>
              <a:t>policy </a:t>
            </a:r>
            <a:r>
              <a:rPr sz="3000" spc="-110" dirty="0">
                <a:solidFill>
                  <a:srgbClr val="303030"/>
                </a:solidFill>
                <a:latin typeface="Arial"/>
                <a:cs typeface="Arial"/>
              </a:rPr>
              <a:t>on </a:t>
            </a:r>
            <a:r>
              <a:rPr sz="3000" spc="-5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3000" spc="-210" dirty="0">
                <a:solidFill>
                  <a:srgbClr val="303030"/>
                </a:solidFill>
                <a:latin typeface="Arial"/>
                <a:cs typeface="Arial"/>
              </a:rPr>
              <a:t>use </a:t>
            </a:r>
            <a:r>
              <a:rPr sz="3000" spc="-25" dirty="0">
                <a:solidFill>
                  <a:srgbClr val="303030"/>
                </a:solidFill>
                <a:latin typeface="Arial"/>
                <a:cs typeface="Arial"/>
              </a:rPr>
              <a:t>of  </a:t>
            </a:r>
            <a:r>
              <a:rPr sz="3000" spc="-110" dirty="0">
                <a:solidFill>
                  <a:srgbClr val="303030"/>
                </a:solidFill>
                <a:latin typeface="Arial"/>
                <a:cs typeface="Arial"/>
              </a:rPr>
              <a:t>cryptographic </a:t>
            </a:r>
            <a:r>
              <a:rPr sz="3000" spc="-100" dirty="0">
                <a:solidFill>
                  <a:srgbClr val="303030"/>
                </a:solidFill>
                <a:latin typeface="Arial"/>
                <a:cs typeface="Arial"/>
              </a:rPr>
              <a:t>controls </a:t>
            </a:r>
            <a:r>
              <a:rPr sz="3000" spc="-30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3000" spc="-60" dirty="0">
                <a:solidFill>
                  <a:srgbClr val="303030"/>
                </a:solidFill>
                <a:latin typeface="Arial"/>
                <a:cs typeface="Arial"/>
              </a:rPr>
              <a:t>protection </a:t>
            </a:r>
            <a:r>
              <a:rPr sz="3000" spc="-2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3000" spc="-65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3000" spc="-125" dirty="0">
                <a:solidFill>
                  <a:srgbClr val="303030"/>
                </a:solidFill>
                <a:latin typeface="Arial"/>
                <a:cs typeface="Arial"/>
              </a:rPr>
              <a:t>should</a:t>
            </a:r>
            <a:r>
              <a:rPr sz="3000" spc="-6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000" spc="-150" dirty="0">
                <a:solidFill>
                  <a:srgbClr val="303030"/>
                </a:solidFill>
                <a:latin typeface="Arial"/>
                <a:cs typeface="Arial"/>
              </a:rPr>
              <a:t>be  </a:t>
            </a:r>
            <a:r>
              <a:rPr sz="3000" spc="-130" dirty="0">
                <a:solidFill>
                  <a:srgbClr val="303030"/>
                </a:solidFill>
                <a:latin typeface="Arial"/>
                <a:cs typeface="Arial"/>
              </a:rPr>
              <a:t>developed.</a:t>
            </a:r>
            <a:endParaRPr sz="3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90"/>
              </a:spcBef>
            </a:pPr>
            <a:r>
              <a:rPr sz="3000" b="1" spc="-5" dirty="0">
                <a:solidFill>
                  <a:srgbClr val="303030"/>
                </a:solidFill>
                <a:latin typeface="Arial"/>
                <a:cs typeface="Arial"/>
              </a:rPr>
              <a:t>Objective:</a:t>
            </a:r>
            <a:endParaRPr sz="30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1000"/>
              </a:spcBef>
            </a:pPr>
            <a:r>
              <a:rPr sz="3000" b="1" i="1" spc="-55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3000" b="1" i="1" spc="-5" dirty="0">
                <a:solidFill>
                  <a:srgbClr val="303030"/>
                </a:solidFill>
                <a:latin typeface="Arial"/>
                <a:cs typeface="Arial"/>
              </a:rPr>
              <a:t>ensure proper </a:t>
            </a:r>
            <a:r>
              <a:rPr sz="3000" b="1" i="1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3000" b="1" i="1" spc="-10" dirty="0">
                <a:solidFill>
                  <a:srgbClr val="303030"/>
                </a:solidFill>
                <a:latin typeface="Arial"/>
                <a:cs typeface="Arial"/>
              </a:rPr>
              <a:t>effective </a:t>
            </a:r>
            <a:r>
              <a:rPr sz="3000" b="1" i="1" spc="-5" dirty="0">
                <a:solidFill>
                  <a:srgbClr val="303030"/>
                </a:solidFill>
                <a:latin typeface="Arial"/>
                <a:cs typeface="Arial"/>
              </a:rPr>
              <a:t>use of cryptography </a:t>
            </a:r>
            <a:r>
              <a:rPr sz="3000" b="1" i="1" dirty="0">
                <a:solidFill>
                  <a:srgbClr val="303030"/>
                </a:solidFill>
                <a:latin typeface="Arial"/>
                <a:cs typeface="Arial"/>
              </a:rPr>
              <a:t>to  </a:t>
            </a:r>
            <a:r>
              <a:rPr sz="3000" b="1" i="1" spc="-5" dirty="0">
                <a:solidFill>
                  <a:srgbClr val="303030"/>
                </a:solidFill>
                <a:latin typeface="Arial"/>
                <a:cs typeface="Arial"/>
              </a:rPr>
              <a:t>protect </a:t>
            </a:r>
            <a:r>
              <a:rPr sz="3000" b="1" i="1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3000" b="1" i="1" spc="-10" dirty="0">
                <a:solidFill>
                  <a:srgbClr val="303030"/>
                </a:solidFill>
                <a:latin typeface="Arial"/>
                <a:cs typeface="Arial"/>
              </a:rPr>
              <a:t>confidentiality, </a:t>
            </a:r>
            <a:r>
              <a:rPr sz="3000" b="1" i="1" dirty="0">
                <a:solidFill>
                  <a:srgbClr val="303030"/>
                </a:solidFill>
                <a:latin typeface="Arial"/>
                <a:cs typeface="Arial"/>
              </a:rPr>
              <a:t>authenticity </a:t>
            </a:r>
            <a:r>
              <a:rPr sz="3000" b="1" i="1" spc="-5" dirty="0">
                <a:solidFill>
                  <a:srgbClr val="303030"/>
                </a:solidFill>
                <a:latin typeface="Arial"/>
                <a:cs typeface="Arial"/>
              </a:rPr>
              <a:t>and/or </a:t>
            </a:r>
            <a:r>
              <a:rPr sz="3000" b="1" i="1" dirty="0">
                <a:solidFill>
                  <a:srgbClr val="303030"/>
                </a:solidFill>
                <a:latin typeface="Arial"/>
                <a:cs typeface="Arial"/>
              </a:rPr>
              <a:t>integrity of  </a:t>
            </a:r>
            <a:r>
              <a:rPr sz="3000" b="1" i="1" spc="-5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66</a:t>
            </a:fld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2218356"/>
            <a:ext cx="10502900" cy="196151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0"/>
              </a:spcBef>
            </a:pPr>
            <a:r>
              <a:rPr sz="3200" spc="-225" dirty="0">
                <a:solidFill>
                  <a:srgbClr val="303030"/>
                </a:solidFill>
                <a:latin typeface="Arial"/>
                <a:cs typeface="Arial"/>
              </a:rPr>
              <a:t>Physical </a:t>
            </a:r>
            <a:r>
              <a:rPr sz="3200" spc="-16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3200" spc="-110" dirty="0">
                <a:solidFill>
                  <a:srgbClr val="303030"/>
                </a:solidFill>
                <a:latin typeface="Arial"/>
                <a:cs typeface="Arial"/>
              </a:rPr>
              <a:t>environmental</a:t>
            </a:r>
            <a:r>
              <a:rPr sz="32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3200" spc="-105" dirty="0">
                <a:solidFill>
                  <a:srgbClr val="303030"/>
                </a:solidFill>
                <a:latin typeface="Arial"/>
                <a:cs typeface="Arial"/>
              </a:rPr>
              <a:t>security:</a:t>
            </a:r>
            <a:endParaRPr sz="3200">
              <a:latin typeface="Arial"/>
              <a:cs typeface="Arial"/>
            </a:endParaRPr>
          </a:p>
          <a:p>
            <a:pPr marL="723900" marR="30480" indent="-228600">
              <a:lnSpc>
                <a:spcPct val="100000"/>
              </a:lnSpc>
              <a:spcBef>
                <a:spcPts val="1000"/>
              </a:spcBef>
              <a:buClr>
                <a:srgbClr val="CE1E27"/>
              </a:buClr>
              <a:buSzPct val="72500"/>
              <a:buFont typeface="Wingdings"/>
              <a:buChar char=""/>
              <a:tabLst>
                <a:tab pos="798830" algn="l"/>
              </a:tabLst>
            </a:pPr>
            <a:r>
              <a:rPr sz="4000" spc="30" dirty="0">
                <a:solidFill>
                  <a:srgbClr val="303030"/>
                </a:solidFill>
                <a:latin typeface="Arial"/>
                <a:cs typeface="Arial"/>
              </a:rPr>
              <a:t>It </a:t>
            </a:r>
            <a:r>
              <a:rPr sz="4000" spc="-175" dirty="0">
                <a:solidFill>
                  <a:srgbClr val="303030"/>
                </a:solidFill>
                <a:latin typeface="Arial"/>
                <a:cs typeface="Arial"/>
              </a:rPr>
              <a:t>defines </a:t>
            </a:r>
            <a:r>
              <a:rPr sz="4000" spc="-6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4000" spc="-165" dirty="0">
                <a:solidFill>
                  <a:srgbClr val="303030"/>
                </a:solidFill>
                <a:latin typeface="Arial"/>
                <a:cs typeface="Arial"/>
              </a:rPr>
              <a:t>establishment </a:t>
            </a:r>
            <a:r>
              <a:rPr sz="4000" spc="-3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4000" spc="-105" dirty="0">
                <a:solidFill>
                  <a:srgbClr val="303030"/>
                </a:solidFill>
                <a:latin typeface="Arial"/>
                <a:cs typeface="Arial"/>
              </a:rPr>
              <a:t>protected</a:t>
            </a:r>
            <a:r>
              <a:rPr sz="4000" spc="-7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4000" spc="-260" dirty="0">
                <a:solidFill>
                  <a:srgbClr val="303030"/>
                </a:solidFill>
                <a:latin typeface="Arial"/>
                <a:cs typeface="Arial"/>
              </a:rPr>
              <a:t>areas,  </a:t>
            </a:r>
            <a:r>
              <a:rPr sz="4000" spc="-21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4000" spc="-6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4000" spc="-95" dirty="0">
                <a:solidFill>
                  <a:srgbClr val="303030"/>
                </a:solidFill>
                <a:latin typeface="Arial"/>
                <a:cs typeface="Arial"/>
              </a:rPr>
              <a:t>control </a:t>
            </a:r>
            <a:r>
              <a:rPr sz="4000" spc="-3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4000" spc="-6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4000" spc="-350" dirty="0">
                <a:solidFill>
                  <a:srgbClr val="303030"/>
                </a:solidFill>
                <a:latin typeface="Arial"/>
                <a:cs typeface="Arial"/>
              </a:rPr>
              <a:t>access </a:t>
            </a:r>
            <a:r>
              <a:rPr sz="4000" spc="15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4000" spc="-6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4000" spc="-100" dirty="0">
                <a:solidFill>
                  <a:srgbClr val="303030"/>
                </a:solidFill>
                <a:latin typeface="Arial"/>
                <a:cs typeface="Arial"/>
              </a:rPr>
              <a:t>them.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67</a:t>
            </a:fld>
            <a:endParaRPr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964142"/>
            <a:ext cx="34613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Operations</a:t>
            </a:r>
            <a:r>
              <a:rPr sz="2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security</a:t>
            </a:r>
            <a:r>
              <a:rPr sz="2800" b="1" spc="-15" dirty="0">
                <a:solidFill>
                  <a:srgbClr val="30303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3554539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7297" y="3516388"/>
            <a:ext cx="8686165" cy="130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2A2A2A"/>
                </a:solidFill>
                <a:latin typeface="Arial"/>
                <a:cs typeface="Arial"/>
              </a:rPr>
              <a:t>This chapter deals </a:t>
            </a:r>
            <a:r>
              <a:rPr sz="2800" b="1" spc="-15" dirty="0">
                <a:solidFill>
                  <a:srgbClr val="2A2A2A"/>
                </a:solidFill>
                <a:latin typeface="Arial"/>
                <a:cs typeface="Arial"/>
              </a:rPr>
              <a:t>with operational </a:t>
            </a:r>
            <a:r>
              <a:rPr sz="2800" b="1" spc="-10" dirty="0">
                <a:solidFill>
                  <a:srgbClr val="2A2A2A"/>
                </a:solidFill>
                <a:latin typeface="Arial"/>
                <a:cs typeface="Arial"/>
              </a:rPr>
              <a:t>procedures and  </a:t>
            </a:r>
            <a:r>
              <a:rPr sz="2800" b="1" spc="-15" dirty="0">
                <a:solidFill>
                  <a:srgbClr val="2A2A2A"/>
                </a:solidFill>
                <a:latin typeface="Arial"/>
                <a:cs typeface="Arial"/>
              </a:rPr>
              <a:t>responsibilities, </a:t>
            </a:r>
            <a:r>
              <a:rPr sz="2800" b="1" spc="-5" dirty="0">
                <a:solidFill>
                  <a:srgbClr val="2A2A2A"/>
                </a:solidFill>
                <a:latin typeface="Arial"/>
                <a:cs typeface="Arial"/>
              </a:rPr>
              <a:t>and </a:t>
            </a:r>
            <a:r>
              <a:rPr sz="2800" b="1" spc="-10" dirty="0">
                <a:solidFill>
                  <a:srgbClr val="2A2A2A"/>
                </a:solidFill>
                <a:latin typeface="Arial"/>
                <a:cs typeface="Arial"/>
              </a:rPr>
              <a:t>refers </a:t>
            </a:r>
            <a:r>
              <a:rPr sz="2800" b="1" spc="-5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2800" b="1" spc="-10" dirty="0">
                <a:solidFill>
                  <a:srgbClr val="2A2A2A"/>
                </a:solidFill>
                <a:latin typeface="Arial"/>
                <a:cs typeface="Arial"/>
              </a:rPr>
              <a:t>necessity </a:t>
            </a:r>
            <a:r>
              <a:rPr sz="2800" b="1" spc="-5" dirty="0">
                <a:solidFill>
                  <a:srgbClr val="2A2A2A"/>
                </a:solidFill>
                <a:latin typeface="Arial"/>
                <a:cs typeface="Arial"/>
              </a:rPr>
              <a:t>of </a:t>
            </a:r>
            <a:r>
              <a:rPr sz="2800" b="1" spc="-15" dirty="0">
                <a:solidFill>
                  <a:srgbClr val="2A2A2A"/>
                </a:solidFill>
                <a:latin typeface="Arial"/>
                <a:cs typeface="Arial"/>
              </a:rPr>
              <a:t>logging,  monitoring </a:t>
            </a:r>
            <a:r>
              <a:rPr sz="2800" b="1" spc="-1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2800" b="1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A2A2A"/>
                </a:solidFill>
                <a:latin typeface="Arial"/>
                <a:cs typeface="Arial"/>
              </a:rPr>
              <a:t>backup.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732066"/>
            <a:ext cx="10546080" cy="368617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90"/>
              </a:spcBef>
            </a:pPr>
            <a:r>
              <a:rPr sz="2800" b="1" spc="-15" dirty="0">
                <a:solidFill>
                  <a:srgbClr val="303030"/>
                </a:solidFill>
                <a:latin typeface="Arial"/>
                <a:cs typeface="Arial"/>
              </a:rPr>
              <a:t>Communications</a:t>
            </a:r>
            <a:r>
              <a:rPr sz="2800" b="1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303030"/>
                </a:solidFill>
                <a:latin typeface="Arial"/>
                <a:cs typeface="Arial"/>
              </a:rPr>
              <a:t>security:</a:t>
            </a:r>
            <a:endParaRPr sz="2800">
              <a:latin typeface="Arial"/>
              <a:cs typeface="Arial"/>
            </a:endParaRPr>
          </a:p>
          <a:p>
            <a:pPr marL="266700" marR="30480" indent="-228600">
              <a:lnSpc>
                <a:spcPct val="100000"/>
              </a:lnSpc>
              <a:spcBef>
                <a:spcPts val="99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66700" algn="l"/>
              </a:tabLst>
            </a:pPr>
            <a:r>
              <a:rPr sz="2800" spc="-75" dirty="0">
                <a:solidFill>
                  <a:srgbClr val="303030"/>
                </a:solidFill>
                <a:latin typeface="Arial"/>
                <a:cs typeface="Arial"/>
              </a:rPr>
              <a:t>this </a:t>
            </a:r>
            <a:r>
              <a:rPr sz="2800" spc="-100" dirty="0">
                <a:solidFill>
                  <a:srgbClr val="303030"/>
                </a:solidFill>
                <a:latin typeface="Arial"/>
                <a:cs typeface="Arial"/>
              </a:rPr>
              <a:t>chapter </a:t>
            </a:r>
            <a:r>
              <a:rPr sz="2800" spc="-16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800" spc="-80" dirty="0">
                <a:solidFill>
                  <a:srgbClr val="303030"/>
                </a:solidFill>
                <a:latin typeface="Arial"/>
                <a:cs typeface="Arial"/>
              </a:rPr>
              <a:t>about </a:t>
            </a:r>
            <a:r>
              <a:rPr sz="2800" spc="-4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800" spc="-150" dirty="0">
                <a:solidFill>
                  <a:srgbClr val="303030"/>
                </a:solidFill>
                <a:latin typeface="Arial"/>
                <a:cs typeface="Arial"/>
              </a:rPr>
              <a:t>storage and </a:t>
            </a:r>
            <a:r>
              <a:rPr sz="2800" spc="-160" dirty="0">
                <a:solidFill>
                  <a:srgbClr val="303030"/>
                </a:solidFill>
                <a:latin typeface="Arial"/>
                <a:cs typeface="Arial"/>
              </a:rPr>
              <a:t>processing </a:t>
            </a:r>
            <a:r>
              <a:rPr sz="28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spc="-65" dirty="0">
                <a:solidFill>
                  <a:srgbClr val="303030"/>
                </a:solidFill>
                <a:latin typeface="Arial"/>
                <a:cs typeface="Arial"/>
              </a:rPr>
              <a:t>information, </a:t>
            </a:r>
            <a:r>
              <a:rPr sz="2800" spc="-15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800" spc="-484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303030"/>
                </a:solidFill>
                <a:latin typeface="Arial"/>
                <a:cs typeface="Arial"/>
              </a:rPr>
              <a:t>the  </a:t>
            </a:r>
            <a:r>
              <a:rPr sz="2800" spc="-60" dirty="0">
                <a:solidFill>
                  <a:srgbClr val="303030"/>
                </a:solidFill>
                <a:latin typeface="Arial"/>
                <a:cs typeface="Arial"/>
              </a:rPr>
              <a:t>protection </a:t>
            </a:r>
            <a:r>
              <a:rPr sz="2800" spc="-2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spc="-120" dirty="0">
                <a:solidFill>
                  <a:srgbClr val="303030"/>
                </a:solidFill>
                <a:latin typeface="Arial"/>
                <a:cs typeface="Arial"/>
              </a:rPr>
              <a:t>communications, </a:t>
            </a:r>
            <a:r>
              <a:rPr sz="2800" spc="-285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2800" spc="-70" dirty="0">
                <a:solidFill>
                  <a:srgbClr val="303030"/>
                </a:solidFill>
                <a:latin typeface="Arial"/>
                <a:cs typeface="Arial"/>
              </a:rPr>
              <a:t>well </a:t>
            </a:r>
            <a:r>
              <a:rPr sz="2800" spc="-285" dirty="0">
                <a:solidFill>
                  <a:srgbClr val="303030"/>
                </a:solidFill>
                <a:latin typeface="Arial"/>
                <a:cs typeface="Arial"/>
              </a:rPr>
              <a:t>as </a:t>
            </a:r>
            <a:r>
              <a:rPr sz="2800" spc="-4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800" spc="-100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800" spc="-114" dirty="0">
                <a:solidFill>
                  <a:srgbClr val="303030"/>
                </a:solidFill>
                <a:latin typeface="Arial"/>
                <a:cs typeface="Arial"/>
              </a:rPr>
              <a:t>rules </a:t>
            </a:r>
            <a:r>
              <a:rPr sz="2800" spc="-30" dirty="0">
                <a:solidFill>
                  <a:srgbClr val="303030"/>
                </a:solidFill>
                <a:latin typeface="Arial"/>
                <a:cs typeface="Arial"/>
              </a:rPr>
              <a:t>for  </a:t>
            </a:r>
            <a:r>
              <a:rPr sz="2800" spc="-120" dirty="0">
                <a:solidFill>
                  <a:srgbClr val="303030"/>
                </a:solidFill>
                <a:latin typeface="Arial"/>
                <a:cs typeface="Arial"/>
              </a:rPr>
              <a:t>hardware, </a:t>
            </a:r>
            <a:r>
              <a:rPr sz="2800" spc="-100" dirty="0">
                <a:solidFill>
                  <a:srgbClr val="303030"/>
                </a:solidFill>
                <a:latin typeface="Arial"/>
                <a:cs typeface="Arial"/>
              </a:rPr>
              <a:t>software, </a:t>
            </a:r>
            <a:r>
              <a:rPr sz="2800" spc="-15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800" spc="-65" dirty="0">
                <a:solidFill>
                  <a:srgbClr val="303030"/>
                </a:solidFill>
                <a:latin typeface="Arial"/>
                <a:cs typeface="Arial"/>
              </a:rPr>
              <a:t>network </a:t>
            </a:r>
            <a:r>
              <a:rPr sz="2800" spc="-120" dirty="0">
                <a:solidFill>
                  <a:srgbClr val="303030"/>
                </a:solidFill>
                <a:latin typeface="Arial"/>
                <a:cs typeface="Arial"/>
              </a:rPr>
              <a:t>elements </a:t>
            </a:r>
            <a:r>
              <a:rPr sz="2800" spc="-100" dirty="0">
                <a:solidFill>
                  <a:srgbClr val="303030"/>
                </a:solidFill>
                <a:latin typeface="Arial"/>
                <a:cs typeface="Arial"/>
              </a:rPr>
              <a:t>including </a:t>
            </a:r>
            <a:r>
              <a:rPr sz="2800" spc="-4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800" spc="-80" dirty="0">
                <a:solidFill>
                  <a:srgbClr val="303030"/>
                </a:solidFill>
                <a:latin typeface="Arial"/>
                <a:cs typeface="Arial"/>
              </a:rPr>
              <a:t>proper  </a:t>
            </a:r>
            <a:r>
              <a:rPr sz="2800" spc="-85" dirty="0">
                <a:solidFill>
                  <a:srgbClr val="303030"/>
                </a:solidFill>
                <a:latin typeface="Arial"/>
                <a:cs typeface="Arial"/>
              </a:rPr>
              <a:t>operation </a:t>
            </a:r>
            <a:r>
              <a:rPr sz="2800" spc="-2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spc="-105" dirty="0">
                <a:solidFill>
                  <a:srgbClr val="303030"/>
                </a:solidFill>
                <a:latin typeface="Arial"/>
                <a:cs typeface="Arial"/>
              </a:rPr>
              <a:t>information-processing </a:t>
            </a:r>
            <a:r>
              <a:rPr sz="2800" spc="-190" dirty="0">
                <a:solidFill>
                  <a:srgbClr val="303030"/>
                </a:solidFill>
                <a:latin typeface="Arial"/>
                <a:cs typeface="Arial"/>
              </a:rPr>
              <a:t>assets, </a:t>
            </a:r>
            <a:r>
              <a:rPr sz="2800" spc="-15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800" spc="-4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800" spc="-114" dirty="0">
                <a:solidFill>
                  <a:srgbClr val="303030"/>
                </a:solidFill>
                <a:latin typeface="Arial"/>
                <a:cs typeface="Arial"/>
              </a:rPr>
              <a:t>rules </a:t>
            </a:r>
            <a:r>
              <a:rPr sz="2800" spc="-2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spc="-150" dirty="0">
                <a:solidFill>
                  <a:srgbClr val="303030"/>
                </a:solidFill>
                <a:latin typeface="Arial"/>
                <a:cs typeface="Arial"/>
              </a:rPr>
              <a:t>privacy,  </a:t>
            </a:r>
            <a:r>
              <a:rPr sz="2800" spc="-75" dirty="0">
                <a:solidFill>
                  <a:srgbClr val="303030"/>
                </a:solidFill>
                <a:latin typeface="Arial"/>
                <a:cs typeface="Arial"/>
              </a:rPr>
              <a:t>integrity, </a:t>
            </a:r>
            <a:r>
              <a:rPr sz="2800" spc="-15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800" spc="-125" dirty="0">
                <a:solidFill>
                  <a:srgbClr val="303030"/>
                </a:solidFill>
                <a:latin typeface="Arial"/>
                <a:cs typeface="Arial"/>
              </a:rPr>
              <a:t>accessibility </a:t>
            </a:r>
            <a:r>
              <a:rPr sz="2800" spc="-2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spc="-60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800" spc="-15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800" spc="-40" dirty="0">
                <a:solidFill>
                  <a:srgbClr val="303030"/>
                </a:solidFill>
                <a:latin typeface="Arial"/>
                <a:cs typeface="Arial"/>
              </a:rPr>
              <a:t>other </a:t>
            </a:r>
            <a:r>
              <a:rPr sz="2800" spc="-190" dirty="0">
                <a:solidFill>
                  <a:srgbClr val="303030"/>
                </a:solidFill>
                <a:latin typeface="Arial"/>
                <a:cs typeface="Arial"/>
              </a:rPr>
              <a:t>assets, </a:t>
            </a:r>
            <a:r>
              <a:rPr sz="2800" spc="-30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800" spc="-45" dirty="0">
                <a:solidFill>
                  <a:srgbClr val="303030"/>
                </a:solidFill>
                <a:latin typeface="Arial"/>
                <a:cs typeface="Arial"/>
              </a:rPr>
              <a:t>the  </a:t>
            </a:r>
            <a:r>
              <a:rPr sz="2800" spc="-85" dirty="0">
                <a:solidFill>
                  <a:srgbClr val="303030"/>
                </a:solidFill>
                <a:latin typeface="Arial"/>
                <a:cs typeface="Arial"/>
              </a:rPr>
              <a:t>minimisation </a:t>
            </a:r>
            <a:r>
              <a:rPr sz="28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spc="-185" dirty="0">
                <a:solidFill>
                  <a:srgbClr val="303030"/>
                </a:solidFill>
                <a:latin typeface="Arial"/>
                <a:cs typeface="Arial"/>
              </a:rPr>
              <a:t>system </a:t>
            </a:r>
            <a:r>
              <a:rPr sz="2800" spc="-100" dirty="0">
                <a:solidFill>
                  <a:srgbClr val="303030"/>
                </a:solidFill>
                <a:latin typeface="Arial"/>
                <a:cs typeface="Arial"/>
              </a:rPr>
              <a:t>errors, </a:t>
            </a:r>
            <a:r>
              <a:rPr sz="2800" spc="-30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800" spc="-4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800" spc="-140" dirty="0">
                <a:solidFill>
                  <a:srgbClr val="303030"/>
                </a:solidFill>
                <a:latin typeface="Arial"/>
                <a:cs typeface="Arial"/>
              </a:rPr>
              <a:t>defence </a:t>
            </a:r>
            <a:r>
              <a:rPr sz="2800" spc="-160" dirty="0">
                <a:solidFill>
                  <a:srgbClr val="303030"/>
                </a:solidFill>
                <a:latin typeface="Arial"/>
                <a:cs typeface="Arial"/>
              </a:rPr>
              <a:t>against </a:t>
            </a:r>
            <a:r>
              <a:rPr sz="2800" spc="-30" dirty="0">
                <a:solidFill>
                  <a:srgbClr val="303030"/>
                </a:solidFill>
                <a:latin typeface="Arial"/>
                <a:cs typeface="Arial"/>
              </a:rPr>
              <a:t>or </a:t>
            </a:r>
            <a:r>
              <a:rPr sz="2800" spc="-70" dirty="0">
                <a:solidFill>
                  <a:srgbClr val="303030"/>
                </a:solidFill>
                <a:latin typeface="Arial"/>
                <a:cs typeface="Arial"/>
              </a:rPr>
              <a:t>detection </a:t>
            </a:r>
            <a:r>
              <a:rPr sz="2800" spc="-25" dirty="0">
                <a:solidFill>
                  <a:srgbClr val="303030"/>
                </a:solidFill>
                <a:latin typeface="Arial"/>
                <a:cs typeface="Arial"/>
              </a:rPr>
              <a:t>of  </a:t>
            </a:r>
            <a:r>
              <a:rPr sz="2800" spc="-70" dirty="0">
                <a:solidFill>
                  <a:srgbClr val="303030"/>
                </a:solidFill>
                <a:latin typeface="Arial"/>
                <a:cs typeface="Arial"/>
              </a:rPr>
              <a:t>network </a:t>
            </a:r>
            <a:r>
              <a:rPr sz="2800" spc="-125" dirty="0">
                <a:solidFill>
                  <a:srgbClr val="303030"/>
                </a:solidFill>
                <a:latin typeface="Arial"/>
                <a:cs typeface="Arial"/>
              </a:rPr>
              <a:t>data </a:t>
            </a:r>
            <a:r>
              <a:rPr sz="2800" spc="-190" dirty="0">
                <a:solidFill>
                  <a:srgbClr val="303030"/>
                </a:solidFill>
                <a:latin typeface="Arial"/>
                <a:cs typeface="Arial"/>
              </a:rPr>
              <a:t>losses, </a:t>
            </a:r>
            <a:r>
              <a:rPr sz="2800" spc="-15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800" spc="-125" dirty="0">
                <a:solidFill>
                  <a:srgbClr val="303030"/>
                </a:solidFill>
                <a:latin typeface="Arial"/>
                <a:cs typeface="Arial"/>
              </a:rPr>
              <a:t>data</a:t>
            </a:r>
            <a:r>
              <a:rPr sz="2800" spc="-1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303030"/>
                </a:solidFill>
                <a:latin typeface="Arial"/>
                <a:cs typeface="Arial"/>
              </a:rPr>
              <a:t>modifications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69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319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15"/>
              </a:spcBef>
            </a:pPr>
            <a:r>
              <a:rPr sz="4000" b="0" spc="-20" dirty="0">
                <a:solidFill>
                  <a:srgbClr val="CE1E27"/>
                </a:solidFill>
                <a:latin typeface="Carlito"/>
                <a:cs typeface="Carlito"/>
              </a:rPr>
              <a:t>People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2346731"/>
            <a:ext cx="10641330" cy="349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3535" algn="just">
              <a:lnSpc>
                <a:spcPct val="101000"/>
              </a:lnSpc>
              <a:spcBef>
                <a:spcPts val="100"/>
              </a:spcBef>
            </a:pPr>
            <a:r>
              <a:rPr sz="2600" spc="-160" dirty="0">
                <a:solidFill>
                  <a:srgbClr val="303030"/>
                </a:solidFill>
                <a:latin typeface="Arial"/>
                <a:cs typeface="Arial"/>
              </a:rPr>
              <a:t>People </a:t>
            </a:r>
            <a:r>
              <a:rPr sz="2600" spc="-125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600" spc="-3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600" spc="-90" dirty="0">
                <a:solidFill>
                  <a:srgbClr val="303030"/>
                </a:solidFill>
                <a:latin typeface="Arial"/>
                <a:cs typeface="Arial"/>
              </a:rPr>
              <a:t>most </a:t>
            </a:r>
            <a:r>
              <a:rPr sz="2600" spc="-35" dirty="0">
                <a:solidFill>
                  <a:srgbClr val="303030"/>
                </a:solidFill>
                <a:latin typeface="Arial"/>
                <a:cs typeface="Arial"/>
              </a:rPr>
              <a:t>important 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component </a:t>
            </a:r>
            <a:r>
              <a:rPr sz="2600" spc="-1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600" spc="-120" dirty="0">
                <a:solidFill>
                  <a:srgbClr val="303030"/>
                </a:solidFill>
                <a:latin typeface="Arial"/>
                <a:cs typeface="Arial"/>
              </a:rPr>
              <a:t>comprehensive </a:t>
            </a:r>
            <a:r>
              <a:rPr sz="2600" spc="-50" dirty="0">
                <a:solidFill>
                  <a:srgbClr val="303030"/>
                </a:solidFill>
                <a:latin typeface="Arial"/>
                <a:cs typeface="Arial"/>
              </a:rPr>
              <a:t>information  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600" spc="-160" dirty="0">
                <a:solidFill>
                  <a:srgbClr val="303030"/>
                </a:solidFill>
                <a:latin typeface="Arial"/>
                <a:cs typeface="Arial"/>
              </a:rPr>
              <a:t>system </a:t>
            </a:r>
            <a:r>
              <a:rPr sz="2600" spc="-65" dirty="0">
                <a:solidFill>
                  <a:srgbClr val="303030"/>
                </a:solidFill>
                <a:latin typeface="Arial"/>
                <a:cs typeface="Arial"/>
              </a:rPr>
              <a:t>- </a:t>
            </a:r>
            <a:r>
              <a:rPr sz="2600" spc="-13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600" spc="-125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2600" spc="-3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600" spc="-90" dirty="0">
                <a:solidFill>
                  <a:srgbClr val="303030"/>
                </a:solidFill>
                <a:latin typeface="Arial"/>
                <a:cs typeface="Arial"/>
              </a:rPr>
              <a:t>most </a:t>
            </a:r>
            <a:r>
              <a:rPr sz="2600" spc="-60" dirty="0">
                <a:solidFill>
                  <a:srgbClr val="303030"/>
                </a:solidFill>
                <a:latin typeface="Arial"/>
                <a:cs typeface="Arial"/>
              </a:rPr>
              <a:t>critical </a:t>
            </a:r>
            <a:r>
              <a:rPr sz="2600" spc="-35" dirty="0">
                <a:solidFill>
                  <a:srgbClr val="303030"/>
                </a:solidFill>
                <a:latin typeface="Arial"/>
                <a:cs typeface="Arial"/>
              </a:rPr>
              <a:t>part </a:t>
            </a:r>
            <a:r>
              <a:rPr sz="2600" spc="-45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600" spc="-90" dirty="0">
                <a:solidFill>
                  <a:srgbClr val="303030"/>
                </a:solidFill>
                <a:latin typeface="Arial"/>
                <a:cs typeface="Arial"/>
              </a:rPr>
              <a:t>development </a:t>
            </a:r>
            <a:r>
              <a:rPr sz="2600" spc="-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600" spc="-75" dirty="0">
                <a:solidFill>
                  <a:srgbClr val="303030"/>
                </a:solidFill>
                <a:latin typeface="Arial"/>
                <a:cs typeface="Arial"/>
              </a:rPr>
              <a:t>action  </a:t>
            </a:r>
            <a:r>
              <a:rPr sz="2600" spc="-50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600" spc="-100" dirty="0">
                <a:solidFill>
                  <a:srgbClr val="303030"/>
                </a:solidFill>
                <a:latin typeface="Arial"/>
                <a:cs typeface="Arial"/>
              </a:rPr>
              <a:t>plan </a:t>
            </a:r>
            <a:r>
              <a:rPr sz="2600" spc="-125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600" spc="-2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-125" dirty="0">
                <a:solidFill>
                  <a:srgbClr val="303030"/>
                </a:solidFill>
                <a:latin typeface="Arial"/>
                <a:cs typeface="Arial"/>
              </a:rPr>
              <a:t>schedule.</a:t>
            </a:r>
            <a:endParaRPr sz="2600">
              <a:latin typeface="Arial"/>
              <a:cs typeface="Arial"/>
            </a:endParaRPr>
          </a:p>
          <a:p>
            <a:pPr marL="38100" algn="just">
              <a:lnSpc>
                <a:spcPct val="100000"/>
              </a:lnSpc>
              <a:spcBef>
                <a:spcPts val="740"/>
              </a:spcBef>
            </a:pP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Elimination </a:t>
            </a:r>
            <a:r>
              <a:rPr sz="2600" spc="-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600" spc="-60" dirty="0">
                <a:solidFill>
                  <a:srgbClr val="303030"/>
                </a:solidFill>
                <a:latin typeface="Arial"/>
                <a:cs typeface="Arial"/>
              </a:rPr>
              <a:t>“human </a:t>
            </a:r>
            <a:r>
              <a:rPr sz="2600" dirty="0">
                <a:solidFill>
                  <a:srgbClr val="303030"/>
                </a:solidFill>
                <a:latin typeface="Arial"/>
                <a:cs typeface="Arial"/>
              </a:rPr>
              <a:t>factor” </a:t>
            </a:r>
            <a:r>
              <a:rPr sz="2600" spc="-75" dirty="0">
                <a:solidFill>
                  <a:srgbClr val="303030"/>
                </a:solidFill>
                <a:latin typeface="Arial"/>
                <a:cs typeface="Arial"/>
              </a:rPr>
              <a:t>impact </a:t>
            </a:r>
            <a:r>
              <a:rPr sz="2600" spc="-14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2600" spc="-165" dirty="0">
                <a:solidFill>
                  <a:srgbClr val="303030"/>
                </a:solidFill>
                <a:latin typeface="Arial"/>
                <a:cs typeface="Arial"/>
              </a:rPr>
              <a:t>based </a:t>
            </a:r>
            <a:r>
              <a:rPr sz="2600" spc="-65" dirty="0">
                <a:solidFill>
                  <a:srgbClr val="303030"/>
                </a:solidFill>
                <a:latin typeface="Arial"/>
                <a:cs typeface="Arial"/>
              </a:rPr>
              <a:t>particularly</a:t>
            </a:r>
            <a:r>
              <a:rPr sz="2600" spc="-4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-65" dirty="0">
                <a:solidFill>
                  <a:srgbClr val="303030"/>
                </a:solidFill>
                <a:latin typeface="Arial"/>
                <a:cs typeface="Arial"/>
              </a:rPr>
              <a:t>on:</a:t>
            </a:r>
            <a:endParaRPr sz="2600">
              <a:latin typeface="Arial"/>
              <a:cs typeface="Arial"/>
            </a:endParaRPr>
          </a:p>
          <a:p>
            <a:pPr marL="381000" marR="33020" indent="-343535" algn="just">
              <a:lnSpc>
                <a:spcPct val="100899"/>
              </a:lnSpc>
              <a:spcBef>
                <a:spcPts val="7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81635" algn="l"/>
              </a:tabLst>
            </a:pPr>
            <a:r>
              <a:rPr sz="2600" spc="-60" dirty="0">
                <a:solidFill>
                  <a:srgbClr val="303030"/>
                </a:solidFill>
                <a:latin typeface="Arial"/>
                <a:cs typeface="Arial"/>
              </a:rPr>
              <a:t>training </a:t>
            </a:r>
            <a:r>
              <a:rPr sz="2600" spc="-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600" spc="-90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600" spc="-165" dirty="0">
                <a:solidFill>
                  <a:srgbClr val="303030"/>
                </a:solidFill>
                <a:latin typeface="Arial"/>
                <a:cs typeface="Arial"/>
              </a:rPr>
              <a:t>awareness</a:t>
            </a:r>
            <a:r>
              <a:rPr sz="2600" spc="39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600" spc="-75" dirty="0">
                <a:solidFill>
                  <a:srgbClr val="303030"/>
                </a:solidFill>
                <a:latin typeface="Arial"/>
                <a:cs typeface="Arial"/>
              </a:rPr>
              <a:t>staff 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(including </a:t>
            </a:r>
            <a:r>
              <a:rPr sz="2600" spc="-95" dirty="0">
                <a:solidFill>
                  <a:srgbClr val="303030"/>
                </a:solidFill>
                <a:latin typeface="Arial"/>
                <a:cs typeface="Arial"/>
              </a:rPr>
              <a:t>board) </a:t>
            </a:r>
            <a:r>
              <a:rPr sz="2600" spc="-140" dirty="0">
                <a:solidFill>
                  <a:srgbClr val="303030"/>
                </a:solidFill>
                <a:latin typeface="Arial"/>
                <a:cs typeface="Arial"/>
              </a:rPr>
              <a:t>–  </a:t>
            </a:r>
            <a:r>
              <a:rPr sz="2600" spc="-80" dirty="0">
                <a:solidFill>
                  <a:srgbClr val="303030"/>
                </a:solidFill>
                <a:latin typeface="Arial"/>
                <a:cs typeface="Arial"/>
              </a:rPr>
              <a:t>permanent  </a:t>
            </a:r>
            <a:r>
              <a:rPr sz="2600" spc="-130" dirty="0">
                <a:solidFill>
                  <a:srgbClr val="303030"/>
                </a:solidFill>
                <a:latin typeface="Arial"/>
                <a:cs typeface="Arial"/>
              </a:rPr>
              <a:t>necessity </a:t>
            </a:r>
            <a:r>
              <a:rPr sz="2600" spc="-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600" spc="-125" dirty="0">
                <a:solidFill>
                  <a:srgbClr val="303030"/>
                </a:solidFill>
                <a:latin typeface="Arial"/>
                <a:cs typeface="Arial"/>
              </a:rPr>
              <a:t>increasing </a:t>
            </a:r>
            <a:r>
              <a:rPr sz="2600" spc="-60" dirty="0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r>
              <a:rPr sz="2600" spc="-2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-155" dirty="0">
                <a:solidFill>
                  <a:srgbClr val="303030"/>
                </a:solidFill>
                <a:latin typeface="Arial"/>
                <a:cs typeface="Arial"/>
              </a:rPr>
              <a:t>awareness;</a:t>
            </a:r>
            <a:endParaRPr sz="2600">
              <a:latin typeface="Arial"/>
              <a:cs typeface="Arial"/>
            </a:endParaRPr>
          </a:p>
          <a:p>
            <a:pPr marL="381000" marR="36195" indent="-343535" algn="just">
              <a:lnSpc>
                <a:spcPct val="100899"/>
              </a:lnSpc>
              <a:spcBef>
                <a:spcPts val="715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81635" algn="l"/>
              </a:tabLst>
            </a:pPr>
            <a:r>
              <a:rPr sz="2600" spc="-100" dirty="0">
                <a:solidFill>
                  <a:srgbClr val="303030"/>
                </a:solidFill>
                <a:latin typeface="Arial"/>
                <a:cs typeface="Arial"/>
              </a:rPr>
              <a:t>Explicit 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600" spc="-105" dirty="0">
                <a:solidFill>
                  <a:srgbClr val="303030"/>
                </a:solidFill>
                <a:latin typeface="Arial"/>
                <a:cs typeface="Arial"/>
              </a:rPr>
              <a:t>organizational </a:t>
            </a:r>
            <a:r>
              <a:rPr sz="2600" spc="-60" dirty="0">
                <a:solidFill>
                  <a:srgbClr val="303030"/>
                </a:solidFill>
                <a:latin typeface="Arial"/>
                <a:cs typeface="Arial"/>
              </a:rPr>
              <a:t>structure </a:t>
            </a:r>
            <a:r>
              <a:rPr sz="2600" spc="-65" dirty="0">
                <a:solidFill>
                  <a:srgbClr val="303030"/>
                </a:solidFill>
                <a:latin typeface="Arial"/>
                <a:cs typeface="Arial"/>
              </a:rPr>
              <a:t>chart </a:t>
            </a:r>
            <a:r>
              <a:rPr sz="2600" dirty="0">
                <a:solidFill>
                  <a:srgbClr val="303030"/>
                </a:solidFill>
                <a:latin typeface="Arial"/>
                <a:cs typeface="Arial"/>
              </a:rPr>
              <a:t>with </a:t>
            </a:r>
            <a:r>
              <a:rPr sz="2600" spc="-80" dirty="0">
                <a:solidFill>
                  <a:srgbClr val="303030"/>
                </a:solidFill>
                <a:latin typeface="Arial"/>
                <a:cs typeface="Arial"/>
              </a:rPr>
              <a:t>defined </a:t>
            </a:r>
            <a:r>
              <a:rPr sz="2600" spc="-90" dirty="0">
                <a:solidFill>
                  <a:srgbClr val="303030"/>
                </a:solidFill>
                <a:latin typeface="Arial"/>
                <a:cs typeface="Arial"/>
              </a:rPr>
              <a:t>responsibilities,  </a:t>
            </a:r>
            <a:r>
              <a:rPr sz="2600" spc="-80" dirty="0">
                <a:solidFill>
                  <a:srgbClr val="303030"/>
                </a:solidFill>
                <a:latin typeface="Arial"/>
                <a:cs typeface="Arial"/>
              </a:rPr>
              <a:t>duties</a:t>
            </a:r>
            <a:r>
              <a:rPr sz="2600" spc="-1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600" spc="-85" dirty="0">
                <a:solidFill>
                  <a:srgbClr val="303030"/>
                </a:solidFill>
                <a:latin typeface="Arial"/>
                <a:cs typeface="Arial"/>
              </a:rPr>
              <a:t>etc.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6000" b="0" spc="-20" dirty="0">
                <a:solidFill>
                  <a:srgbClr val="BF0000"/>
                </a:solidFill>
                <a:latin typeface="Carlito"/>
                <a:cs typeface="Carlito"/>
              </a:rPr>
              <a:t>ISO/IEC</a:t>
            </a:r>
            <a:r>
              <a:rPr sz="6000" b="0" spc="-10" dirty="0">
                <a:solidFill>
                  <a:srgbClr val="BF0000"/>
                </a:solidFill>
                <a:latin typeface="Carlito"/>
                <a:cs typeface="Carlito"/>
              </a:rPr>
              <a:t> 27002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741" y="2410460"/>
            <a:ext cx="48437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15" dirty="0">
                <a:solidFill>
                  <a:srgbClr val="303030"/>
                </a:solidFill>
                <a:latin typeface="Arial"/>
                <a:cs typeface="Arial"/>
              </a:rPr>
              <a:t>Business </a:t>
            </a:r>
            <a:r>
              <a:rPr sz="2800" spc="-60" dirty="0">
                <a:solidFill>
                  <a:srgbClr val="303030"/>
                </a:solidFill>
                <a:latin typeface="Arial"/>
                <a:cs typeface="Arial"/>
              </a:rPr>
              <a:t>continuity</a:t>
            </a:r>
            <a:r>
              <a:rPr sz="2800" spc="-1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303030"/>
                </a:solidFill>
                <a:latin typeface="Arial"/>
                <a:cs typeface="Arial"/>
              </a:rPr>
              <a:t>management: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8741" y="3002292"/>
            <a:ext cx="2374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CE1E27"/>
                </a:solidFill>
                <a:latin typeface="Wingdings"/>
                <a:cs typeface="Wingdings"/>
              </a:rPr>
              <a:t>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18629" rIns="0" bIns="0" rtlCol="0">
            <a:spAutoFit/>
          </a:bodyPr>
          <a:lstStyle/>
          <a:p>
            <a:pPr marL="640080" marR="508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this </a:t>
            </a:r>
            <a:r>
              <a:rPr spc="-100" dirty="0"/>
              <a:t>chapter </a:t>
            </a:r>
            <a:r>
              <a:rPr spc="-175" dirty="0"/>
              <a:t>focuses </a:t>
            </a:r>
            <a:r>
              <a:rPr spc="-105" dirty="0"/>
              <a:t>on </a:t>
            </a:r>
            <a:r>
              <a:rPr spc="-45" dirty="0"/>
              <a:t>the </a:t>
            </a:r>
            <a:r>
              <a:rPr spc="-75" dirty="0"/>
              <a:t>reduction </a:t>
            </a:r>
            <a:r>
              <a:rPr spc="-20" dirty="0"/>
              <a:t>of </a:t>
            </a:r>
            <a:r>
              <a:rPr spc="-45" dirty="0"/>
              <a:t>the </a:t>
            </a:r>
            <a:r>
              <a:rPr spc="-125" dirty="0"/>
              <a:t>impacts </a:t>
            </a:r>
            <a:r>
              <a:rPr spc="-25" dirty="0"/>
              <a:t>of </a:t>
            </a:r>
            <a:r>
              <a:rPr spc="-160" dirty="0"/>
              <a:t>disasters </a:t>
            </a:r>
            <a:r>
              <a:rPr spc="-150" dirty="0"/>
              <a:t>and  </a:t>
            </a:r>
            <a:r>
              <a:rPr spc="-40" dirty="0"/>
              <a:t>other </a:t>
            </a:r>
            <a:r>
              <a:rPr spc="-130" dirty="0"/>
              <a:t>unexpected </a:t>
            </a:r>
            <a:r>
              <a:rPr spc="-145" dirty="0"/>
              <a:t>events </a:t>
            </a:r>
            <a:r>
              <a:rPr spc="-105" dirty="0"/>
              <a:t>on </a:t>
            </a:r>
            <a:r>
              <a:rPr spc="-45" dirty="0"/>
              <a:t>the </a:t>
            </a:r>
            <a:r>
              <a:rPr spc="-120" dirty="0"/>
              <a:t>organisation, </a:t>
            </a:r>
            <a:r>
              <a:rPr spc="-95" dirty="0"/>
              <a:t>which influence  </a:t>
            </a:r>
            <a:r>
              <a:rPr spc="-180" dirty="0"/>
              <a:t>business </a:t>
            </a:r>
            <a:r>
              <a:rPr spc="-195" dirty="0"/>
              <a:t>processes </a:t>
            </a:r>
            <a:r>
              <a:rPr spc="-150" dirty="0"/>
              <a:t>and </a:t>
            </a:r>
            <a:r>
              <a:rPr spc="-50" dirty="0"/>
              <a:t>the </a:t>
            </a:r>
            <a:r>
              <a:rPr spc="-185" dirty="0"/>
              <a:t>system </a:t>
            </a:r>
            <a:r>
              <a:rPr spc="-120" dirty="0"/>
              <a:t>elements </a:t>
            </a:r>
            <a:r>
              <a:rPr spc="-140" dirty="0"/>
              <a:t>serving </a:t>
            </a:r>
            <a:r>
              <a:rPr spc="-70" dirty="0"/>
              <a:t>them. </a:t>
            </a:r>
            <a:r>
              <a:rPr spc="-290" dirty="0"/>
              <a:t>A </a:t>
            </a:r>
            <a:r>
              <a:rPr spc="-130" dirty="0"/>
              <a:t>disaster  </a:t>
            </a:r>
            <a:r>
              <a:rPr spc="-165" dirty="0"/>
              <a:t>is </a:t>
            </a:r>
            <a:r>
              <a:rPr spc="-175" dirty="0"/>
              <a:t>an </a:t>
            </a:r>
            <a:r>
              <a:rPr spc="-110" dirty="0"/>
              <a:t>event </a:t>
            </a:r>
            <a:r>
              <a:rPr spc="-95" dirty="0"/>
              <a:t>which </a:t>
            </a:r>
            <a:r>
              <a:rPr spc="-195" dirty="0"/>
              <a:t>may </a:t>
            </a:r>
            <a:r>
              <a:rPr spc="-215" dirty="0"/>
              <a:t>cause </a:t>
            </a:r>
            <a:r>
              <a:rPr spc="-95" dirty="0"/>
              <a:t>irreparable </a:t>
            </a:r>
            <a:r>
              <a:rPr spc="-195" dirty="0"/>
              <a:t>damage </a:t>
            </a:r>
            <a:r>
              <a:rPr spc="10" dirty="0"/>
              <a:t>to </a:t>
            </a:r>
            <a:r>
              <a:rPr spc="-45" dirty="0"/>
              <a:t>the</a:t>
            </a:r>
            <a:r>
              <a:rPr spc="-185" dirty="0"/>
              <a:t> </a:t>
            </a:r>
            <a:r>
              <a:rPr spc="-170" dirty="0"/>
              <a:t>business.</a:t>
            </a:r>
          </a:p>
          <a:p>
            <a:pPr marL="640080" marR="109855">
              <a:lnSpc>
                <a:spcPts val="3350"/>
              </a:lnSpc>
              <a:spcBef>
                <a:spcPts val="90"/>
              </a:spcBef>
            </a:pPr>
            <a:r>
              <a:rPr spc="-185" dirty="0"/>
              <a:t>Aspects </a:t>
            </a:r>
            <a:r>
              <a:rPr spc="-145" dirty="0"/>
              <a:t>are </a:t>
            </a:r>
            <a:r>
              <a:rPr spc="-100" dirty="0"/>
              <a:t>provided </a:t>
            </a:r>
            <a:r>
              <a:rPr spc="-30" dirty="0"/>
              <a:t>for </a:t>
            </a:r>
            <a:r>
              <a:rPr spc="-240" dirty="0"/>
              <a:t>a </a:t>
            </a:r>
            <a:r>
              <a:rPr spc="-130" dirty="0"/>
              <a:t>disaster </a:t>
            </a:r>
            <a:r>
              <a:rPr spc="-145" dirty="0"/>
              <a:t>management </a:t>
            </a:r>
            <a:r>
              <a:rPr spc="-114" dirty="0"/>
              <a:t>plan </a:t>
            </a:r>
            <a:r>
              <a:rPr spc="-150" dirty="0"/>
              <a:t>and </a:t>
            </a:r>
            <a:r>
              <a:rPr spc="-240" dirty="0"/>
              <a:t>a </a:t>
            </a:r>
            <a:r>
              <a:rPr spc="-180" dirty="0"/>
              <a:t>business  </a:t>
            </a:r>
            <a:r>
              <a:rPr spc="-60" dirty="0"/>
              <a:t>continuity</a:t>
            </a:r>
            <a:r>
              <a:rPr spc="-145" dirty="0"/>
              <a:t> </a:t>
            </a:r>
            <a:r>
              <a:rPr spc="-120" dirty="0"/>
              <a:t>plan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55"/>
              </a:spcBef>
            </a:pPr>
            <a:r>
              <a:rPr sz="6000" b="0" spc="-15" dirty="0">
                <a:solidFill>
                  <a:srgbClr val="BF0000"/>
                </a:solidFill>
                <a:latin typeface="Carlito"/>
                <a:cs typeface="Carlito"/>
              </a:rPr>
              <a:t>NIST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741" y="1736988"/>
            <a:ext cx="6743700" cy="434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800"/>
              </a:lnSpc>
              <a:spcBef>
                <a:spcPts val="100"/>
              </a:spcBef>
            </a:pPr>
            <a:r>
              <a:rPr sz="2300" spc="-17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00" spc="-90" dirty="0">
                <a:solidFill>
                  <a:srgbClr val="303030"/>
                </a:solidFill>
                <a:latin typeface="Arial"/>
                <a:cs typeface="Arial"/>
              </a:rPr>
              <a:t>National </a:t>
            </a:r>
            <a:r>
              <a:rPr sz="2300" spc="-45" dirty="0">
                <a:solidFill>
                  <a:srgbClr val="303030"/>
                </a:solidFill>
                <a:latin typeface="Arial"/>
                <a:cs typeface="Arial"/>
              </a:rPr>
              <a:t>Institute </a:t>
            </a:r>
            <a:r>
              <a:rPr sz="23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300" spc="-150" dirty="0">
                <a:solidFill>
                  <a:srgbClr val="303030"/>
                </a:solidFill>
                <a:latin typeface="Arial"/>
                <a:cs typeface="Arial"/>
              </a:rPr>
              <a:t>Standards </a:t>
            </a:r>
            <a:r>
              <a:rPr sz="2300" spc="-12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300" spc="-155" dirty="0">
                <a:solidFill>
                  <a:srgbClr val="303030"/>
                </a:solidFill>
                <a:latin typeface="Arial"/>
                <a:cs typeface="Arial"/>
              </a:rPr>
              <a:t>Technology </a:t>
            </a:r>
            <a:r>
              <a:rPr sz="2300" spc="-190" dirty="0">
                <a:solidFill>
                  <a:srgbClr val="303030"/>
                </a:solidFill>
                <a:latin typeface="Arial"/>
                <a:cs typeface="Arial"/>
              </a:rPr>
              <a:t>(NIST</a:t>
            </a:r>
            <a:r>
              <a:rPr sz="1700" spc="-190" dirty="0">
                <a:solidFill>
                  <a:srgbClr val="303030"/>
                </a:solidFill>
                <a:latin typeface="Arial"/>
                <a:cs typeface="Arial"/>
              </a:rPr>
              <a:t>)  </a:t>
            </a:r>
            <a:r>
              <a:rPr sz="2300" spc="-200" dirty="0">
                <a:solidFill>
                  <a:srgbClr val="303030"/>
                </a:solidFill>
                <a:latin typeface="Arial"/>
                <a:cs typeface="Arial"/>
              </a:rPr>
              <a:t>a </a:t>
            </a:r>
            <a:r>
              <a:rPr sz="2300" spc="-80" dirty="0">
                <a:solidFill>
                  <a:srgbClr val="303030"/>
                </a:solidFill>
                <a:latin typeface="Arial"/>
                <a:cs typeface="Arial"/>
              </a:rPr>
              <a:t>non-regulatory</a:t>
            </a:r>
            <a:r>
              <a:rPr sz="230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-160" dirty="0">
                <a:solidFill>
                  <a:srgbClr val="303030"/>
                </a:solidFill>
                <a:latin typeface="Arial"/>
                <a:cs typeface="Arial"/>
              </a:rPr>
              <a:t>agency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3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300" spc="-4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00" spc="-75" dirty="0">
                <a:solidFill>
                  <a:srgbClr val="303030"/>
                </a:solidFill>
                <a:latin typeface="Arial"/>
                <a:cs typeface="Arial"/>
              </a:rPr>
              <a:t>United </a:t>
            </a:r>
            <a:r>
              <a:rPr sz="2300" spc="-160" dirty="0">
                <a:solidFill>
                  <a:srgbClr val="303030"/>
                </a:solidFill>
                <a:latin typeface="Arial"/>
                <a:cs typeface="Arial"/>
              </a:rPr>
              <a:t>States </a:t>
            </a:r>
            <a:r>
              <a:rPr sz="2300" spc="-80" dirty="0">
                <a:solidFill>
                  <a:srgbClr val="303030"/>
                </a:solidFill>
                <a:latin typeface="Arial"/>
                <a:cs typeface="Arial"/>
              </a:rPr>
              <a:t>Department </a:t>
            </a:r>
            <a:r>
              <a:rPr sz="2300" spc="-2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2300" spc="-39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303030"/>
                </a:solidFill>
                <a:latin typeface="Arial"/>
                <a:cs typeface="Arial"/>
              </a:rPr>
              <a:t>Commerce</a:t>
            </a:r>
            <a:r>
              <a:rPr sz="1700" spc="-13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12700" marR="2815590">
              <a:lnSpc>
                <a:spcPts val="3260"/>
              </a:lnSpc>
              <a:spcBef>
                <a:spcPts val="270"/>
              </a:spcBef>
            </a:pPr>
            <a:r>
              <a:rPr sz="1900" spc="-60" dirty="0">
                <a:solidFill>
                  <a:srgbClr val="303030"/>
                </a:solidFill>
                <a:latin typeface="Arial"/>
                <a:cs typeface="Arial"/>
              </a:rPr>
              <a:t>Its </a:t>
            </a:r>
            <a:r>
              <a:rPr sz="1900" spc="-90" dirty="0">
                <a:solidFill>
                  <a:srgbClr val="303030"/>
                </a:solidFill>
                <a:latin typeface="Arial"/>
                <a:cs typeface="Arial"/>
              </a:rPr>
              <a:t>mission </a:t>
            </a:r>
            <a:r>
              <a:rPr sz="1900" spc="-105" dirty="0">
                <a:solidFill>
                  <a:srgbClr val="303030"/>
                </a:solidFill>
                <a:latin typeface="Arial"/>
                <a:cs typeface="Arial"/>
              </a:rPr>
              <a:t>is </a:t>
            </a:r>
            <a:r>
              <a:rPr sz="1900" spc="1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1900" spc="-45" dirty="0">
                <a:solidFill>
                  <a:srgbClr val="303030"/>
                </a:solidFill>
                <a:latin typeface="Arial"/>
                <a:cs typeface="Arial"/>
              </a:rPr>
              <a:t>promote </a:t>
            </a:r>
            <a:r>
              <a:rPr sz="1900" spc="-55" dirty="0">
                <a:solidFill>
                  <a:srgbClr val="303030"/>
                </a:solidFill>
                <a:latin typeface="Arial"/>
                <a:cs typeface="Arial"/>
              </a:rPr>
              <a:t>innovation</a:t>
            </a:r>
            <a:r>
              <a:rPr sz="1900" spc="-3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-100" dirty="0">
                <a:solidFill>
                  <a:srgbClr val="303030"/>
                </a:solidFill>
                <a:latin typeface="Arial"/>
                <a:cs typeface="Arial"/>
              </a:rPr>
              <a:t>and  </a:t>
            </a:r>
            <a:r>
              <a:rPr sz="1900" spc="-50" dirty="0">
                <a:solidFill>
                  <a:srgbClr val="303030"/>
                </a:solidFill>
                <a:latin typeface="Arial"/>
                <a:cs typeface="Arial"/>
              </a:rPr>
              <a:t>industrial</a:t>
            </a:r>
            <a:r>
              <a:rPr sz="1900" spc="-9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303030"/>
                </a:solidFill>
                <a:latin typeface="Arial"/>
                <a:cs typeface="Arial"/>
              </a:rPr>
              <a:t>competitiveness.</a:t>
            </a:r>
            <a:endParaRPr sz="1900">
              <a:latin typeface="Arial"/>
              <a:cs typeface="Arial"/>
            </a:endParaRPr>
          </a:p>
          <a:p>
            <a:pPr marL="12700" marR="1367155">
              <a:lnSpc>
                <a:spcPts val="3260"/>
              </a:lnSpc>
              <a:spcBef>
                <a:spcPts val="10"/>
              </a:spcBef>
            </a:pPr>
            <a:r>
              <a:rPr sz="1900" spc="-175" dirty="0">
                <a:solidFill>
                  <a:srgbClr val="303030"/>
                </a:solidFill>
                <a:latin typeface="Arial"/>
                <a:cs typeface="Arial"/>
              </a:rPr>
              <a:t>NIST's </a:t>
            </a:r>
            <a:r>
              <a:rPr sz="1900" spc="-60" dirty="0">
                <a:solidFill>
                  <a:srgbClr val="303030"/>
                </a:solidFill>
                <a:latin typeface="Arial"/>
                <a:cs typeface="Arial"/>
              </a:rPr>
              <a:t>activities </a:t>
            </a:r>
            <a:r>
              <a:rPr sz="1900" spc="-90" dirty="0">
                <a:solidFill>
                  <a:srgbClr val="303030"/>
                </a:solidFill>
                <a:latin typeface="Arial"/>
                <a:cs typeface="Arial"/>
              </a:rPr>
              <a:t>are </a:t>
            </a:r>
            <a:r>
              <a:rPr sz="1900" spc="-105" dirty="0">
                <a:solidFill>
                  <a:srgbClr val="303030"/>
                </a:solidFill>
                <a:latin typeface="Arial"/>
                <a:cs typeface="Arial"/>
              </a:rPr>
              <a:t>organized </a:t>
            </a:r>
            <a:r>
              <a:rPr sz="1900" spc="-15" dirty="0">
                <a:solidFill>
                  <a:srgbClr val="303030"/>
                </a:solidFill>
                <a:latin typeface="Arial"/>
                <a:cs typeface="Arial"/>
              </a:rPr>
              <a:t>into </a:t>
            </a:r>
            <a:r>
              <a:rPr sz="1900" spc="-55" dirty="0">
                <a:solidFill>
                  <a:srgbClr val="303030"/>
                </a:solidFill>
                <a:latin typeface="Arial"/>
                <a:cs typeface="Arial"/>
              </a:rPr>
              <a:t>laboratory </a:t>
            </a:r>
            <a:r>
              <a:rPr sz="1900" spc="-95" dirty="0">
                <a:solidFill>
                  <a:srgbClr val="303030"/>
                </a:solidFill>
                <a:latin typeface="Arial"/>
                <a:cs typeface="Arial"/>
              </a:rPr>
              <a:t>programs  </a:t>
            </a:r>
            <a:r>
              <a:rPr sz="1900" spc="-10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1900" spc="-65" dirty="0">
                <a:solidFill>
                  <a:srgbClr val="303030"/>
                </a:solidFill>
                <a:latin typeface="Arial"/>
                <a:cs typeface="Arial"/>
              </a:rPr>
              <a:t>include </a:t>
            </a:r>
            <a:r>
              <a:rPr sz="1900" spc="-114" dirty="0">
                <a:solidFill>
                  <a:srgbClr val="303030"/>
                </a:solidFill>
                <a:latin typeface="Arial"/>
                <a:cs typeface="Arial"/>
              </a:rPr>
              <a:t>nanoscale science </a:t>
            </a:r>
            <a:r>
              <a:rPr sz="1900" spc="-10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1900" spc="-85" dirty="0">
                <a:solidFill>
                  <a:srgbClr val="303030"/>
                </a:solidFill>
                <a:latin typeface="Arial"/>
                <a:cs typeface="Arial"/>
              </a:rPr>
              <a:t>technology,  </a:t>
            </a:r>
            <a:r>
              <a:rPr sz="1900" spc="-75" dirty="0">
                <a:solidFill>
                  <a:srgbClr val="303030"/>
                </a:solidFill>
                <a:latin typeface="Arial"/>
                <a:cs typeface="Arial"/>
              </a:rPr>
              <a:t>engineering, </a:t>
            </a:r>
            <a:r>
              <a:rPr sz="1900" spc="-40" dirty="0">
                <a:solidFill>
                  <a:srgbClr val="303030"/>
                </a:solidFill>
                <a:latin typeface="Arial"/>
                <a:cs typeface="Arial"/>
              </a:rPr>
              <a:t>information</a:t>
            </a:r>
            <a:r>
              <a:rPr sz="1900" spc="-1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303030"/>
                </a:solidFill>
                <a:latin typeface="Arial"/>
                <a:cs typeface="Arial"/>
              </a:rPr>
              <a:t>technology,</a:t>
            </a:r>
            <a:endParaRPr sz="1900">
              <a:latin typeface="Arial"/>
              <a:cs typeface="Arial"/>
            </a:endParaRPr>
          </a:p>
          <a:p>
            <a:pPr marL="12700" marR="2214245">
              <a:lnSpc>
                <a:spcPts val="3260"/>
              </a:lnSpc>
              <a:spcBef>
                <a:spcPts val="10"/>
              </a:spcBef>
            </a:pPr>
            <a:r>
              <a:rPr sz="1900" spc="-40" dirty="0">
                <a:solidFill>
                  <a:srgbClr val="303030"/>
                </a:solidFill>
                <a:latin typeface="Arial"/>
                <a:cs typeface="Arial"/>
              </a:rPr>
              <a:t>neutron </a:t>
            </a:r>
            <a:r>
              <a:rPr sz="1900" spc="-95" dirty="0">
                <a:solidFill>
                  <a:srgbClr val="303030"/>
                </a:solidFill>
                <a:latin typeface="Arial"/>
                <a:cs typeface="Arial"/>
              </a:rPr>
              <a:t>research, </a:t>
            </a:r>
            <a:r>
              <a:rPr sz="1900" spc="-55" dirty="0">
                <a:solidFill>
                  <a:srgbClr val="303030"/>
                </a:solidFill>
                <a:latin typeface="Arial"/>
                <a:cs typeface="Arial"/>
              </a:rPr>
              <a:t>material </a:t>
            </a:r>
            <a:r>
              <a:rPr sz="1900" spc="-80" dirty="0">
                <a:solidFill>
                  <a:srgbClr val="303030"/>
                </a:solidFill>
                <a:latin typeface="Arial"/>
                <a:cs typeface="Arial"/>
              </a:rPr>
              <a:t>measurement,</a:t>
            </a:r>
            <a:r>
              <a:rPr sz="1900" spc="-2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303030"/>
                </a:solidFill>
                <a:latin typeface="Arial"/>
                <a:cs typeface="Arial"/>
              </a:rPr>
              <a:t>and  </a:t>
            </a:r>
            <a:r>
              <a:rPr sz="1900" spc="-105" dirty="0">
                <a:solidFill>
                  <a:srgbClr val="303030"/>
                </a:solidFill>
                <a:latin typeface="Arial"/>
                <a:cs typeface="Arial"/>
              </a:rPr>
              <a:t>physical</a:t>
            </a:r>
            <a:r>
              <a:rPr sz="1900" spc="-1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303030"/>
                </a:solidFill>
                <a:latin typeface="Arial"/>
                <a:cs typeface="Arial"/>
              </a:rPr>
              <a:t>measurement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44003" y="2303640"/>
            <a:ext cx="3912870" cy="4224655"/>
            <a:chOff x="7344003" y="2303640"/>
            <a:chExt cx="3912870" cy="4224655"/>
          </a:xfrm>
        </p:grpSpPr>
        <p:sp>
          <p:nvSpPr>
            <p:cNvPr id="6" name="object 6"/>
            <p:cNvSpPr/>
            <p:nvPr/>
          </p:nvSpPr>
          <p:spPr>
            <a:xfrm>
              <a:off x="7849082" y="6192735"/>
              <a:ext cx="817537" cy="335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44003" y="2303640"/>
              <a:ext cx="3912476" cy="39124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44003" y="2303995"/>
              <a:ext cx="3912870" cy="3912870"/>
            </a:xfrm>
            <a:custGeom>
              <a:avLst/>
              <a:gdLst/>
              <a:ahLst/>
              <a:cxnLst/>
              <a:rect l="l" t="t" r="r" b="b"/>
              <a:pathLst>
                <a:path w="3912870" h="3912870">
                  <a:moveTo>
                    <a:pt x="0" y="0"/>
                  </a:moveTo>
                  <a:lnTo>
                    <a:pt x="3912476" y="0"/>
                  </a:lnTo>
                  <a:lnTo>
                    <a:pt x="3912476" y="3912489"/>
                  </a:lnTo>
                  <a:lnTo>
                    <a:pt x="0" y="39124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3030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71</a:t>
            </a:fld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55"/>
              </a:spcBef>
            </a:pPr>
            <a:r>
              <a:rPr sz="6000" b="0" spc="-15" dirty="0">
                <a:solidFill>
                  <a:srgbClr val="BF0000"/>
                </a:solidFill>
                <a:latin typeface="Carlito"/>
                <a:cs typeface="Carlito"/>
              </a:rPr>
              <a:t>NIST</a:t>
            </a:r>
            <a:endParaRPr sz="6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732066"/>
            <a:ext cx="10546715" cy="376872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90"/>
              </a:spcBef>
            </a:pP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NIST issued the FIPS </a:t>
            </a:r>
            <a:r>
              <a:rPr sz="2800" b="1" spc="-15" dirty="0">
                <a:solidFill>
                  <a:srgbClr val="303030"/>
                </a:solidFill>
                <a:latin typeface="Arial"/>
                <a:cs typeface="Arial"/>
              </a:rPr>
              <a:t>Publication</a:t>
            </a:r>
            <a:r>
              <a:rPr sz="2800" b="1" spc="-6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03030"/>
                </a:solidFill>
                <a:latin typeface="Arial"/>
                <a:cs typeface="Arial"/>
              </a:rPr>
              <a:t>Series</a:t>
            </a:r>
            <a:endParaRPr sz="2800">
              <a:latin typeface="Arial"/>
              <a:cs typeface="Arial"/>
            </a:endParaRPr>
          </a:p>
          <a:p>
            <a:pPr marL="38100" marR="591820">
              <a:lnSpc>
                <a:spcPct val="100000"/>
              </a:lnSpc>
              <a:spcBef>
                <a:spcPts val="990"/>
              </a:spcBef>
            </a:pP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coordinate the requirements and standards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cryptography  modules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include both hardware and </a:t>
            </a:r>
            <a:r>
              <a:rPr sz="2800" dirty="0">
                <a:solidFill>
                  <a:srgbClr val="303030"/>
                </a:solidFill>
                <a:latin typeface="Arial"/>
                <a:cs typeface="Arial"/>
              </a:rPr>
              <a:t>software</a:t>
            </a:r>
            <a:r>
              <a:rPr sz="28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03030"/>
                </a:solidFill>
                <a:latin typeface="Arial"/>
                <a:cs typeface="Arial"/>
              </a:rPr>
              <a:t>components.</a:t>
            </a:r>
            <a:endParaRPr sz="2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90"/>
              </a:spcBef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FIPS 140-2;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Security Requirements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for Cryptographic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Modules</a:t>
            </a:r>
            <a:endParaRPr sz="2800">
              <a:latin typeface="Arial"/>
              <a:cs typeface="Arial"/>
            </a:endParaRPr>
          </a:p>
          <a:p>
            <a:pPr marL="266700" indent="-228600">
              <a:lnSpc>
                <a:spcPct val="100000"/>
              </a:lnSpc>
              <a:spcBef>
                <a:spcPts val="99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66700" algn="l"/>
              </a:tabLst>
            </a:pPr>
            <a:r>
              <a:rPr sz="2800" spc="-145" dirty="0">
                <a:solidFill>
                  <a:srgbClr val="303030"/>
                </a:solidFill>
                <a:latin typeface="Arial"/>
                <a:cs typeface="Arial"/>
              </a:rPr>
              <a:t>specifies </a:t>
            </a:r>
            <a:r>
              <a:rPr sz="2800" spc="-55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800" spc="-110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800" spc="-105" dirty="0">
                <a:solidFill>
                  <a:srgbClr val="303030"/>
                </a:solidFill>
                <a:latin typeface="Arial"/>
                <a:cs typeface="Arial"/>
              </a:rPr>
              <a:t>requirements </a:t>
            </a:r>
            <a:r>
              <a:rPr sz="2800" spc="-30" dirty="0">
                <a:solidFill>
                  <a:srgbClr val="303030"/>
                </a:solidFill>
                <a:latin typeface="Arial"/>
                <a:cs typeface="Arial"/>
              </a:rPr>
              <a:t>for </a:t>
            </a:r>
            <a:r>
              <a:rPr sz="2800" spc="-110" dirty="0">
                <a:solidFill>
                  <a:srgbClr val="303030"/>
                </a:solidFill>
                <a:latin typeface="Arial"/>
                <a:cs typeface="Arial"/>
              </a:rPr>
              <a:t>cryptographic</a:t>
            </a:r>
            <a:r>
              <a:rPr sz="2800" spc="-4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105" dirty="0">
                <a:solidFill>
                  <a:srgbClr val="303030"/>
                </a:solidFill>
                <a:latin typeface="Arial"/>
                <a:cs typeface="Arial"/>
              </a:rPr>
              <a:t>module,</a:t>
            </a:r>
            <a:endParaRPr sz="2800">
              <a:latin typeface="Arial"/>
              <a:cs typeface="Arial"/>
            </a:endParaRPr>
          </a:p>
          <a:p>
            <a:pPr marL="266700" indent="-228600">
              <a:lnSpc>
                <a:spcPct val="100000"/>
              </a:lnSpc>
              <a:spcBef>
                <a:spcPts val="100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266700" algn="l"/>
              </a:tabLst>
            </a:pPr>
            <a:r>
              <a:rPr sz="2800" spc="-125" dirty="0">
                <a:solidFill>
                  <a:srgbClr val="303030"/>
                </a:solidFill>
                <a:latin typeface="Arial"/>
                <a:cs typeface="Arial"/>
              </a:rPr>
              <a:t>defines </a:t>
            </a:r>
            <a:r>
              <a:rPr sz="2800" spc="-50" dirty="0">
                <a:solidFill>
                  <a:srgbClr val="303030"/>
                </a:solidFill>
                <a:latin typeface="Arial"/>
                <a:cs typeface="Arial"/>
              </a:rPr>
              <a:t>four </a:t>
            </a:r>
            <a:r>
              <a:rPr sz="2800" spc="-140" dirty="0">
                <a:solidFill>
                  <a:srgbClr val="303030"/>
                </a:solidFill>
                <a:latin typeface="Arial"/>
                <a:cs typeface="Arial"/>
              </a:rPr>
              <a:t>increasing, </a:t>
            </a:r>
            <a:r>
              <a:rPr sz="2800" spc="-85" dirty="0">
                <a:solidFill>
                  <a:srgbClr val="303030"/>
                </a:solidFill>
                <a:latin typeface="Arial"/>
                <a:cs typeface="Arial"/>
              </a:rPr>
              <a:t>qualitative</a:t>
            </a:r>
            <a:r>
              <a:rPr sz="2800" spc="-2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155" dirty="0">
                <a:solidFill>
                  <a:srgbClr val="303030"/>
                </a:solidFill>
                <a:latin typeface="Arial"/>
                <a:cs typeface="Arial"/>
              </a:rPr>
              <a:t>levels</a:t>
            </a:r>
            <a:endParaRPr sz="2800">
              <a:latin typeface="Arial"/>
              <a:cs typeface="Arial"/>
            </a:endParaRPr>
          </a:p>
          <a:p>
            <a:pPr marL="346710" indent="-309245">
              <a:lnSpc>
                <a:spcPct val="100000"/>
              </a:lnSpc>
              <a:spcBef>
                <a:spcPts val="990"/>
              </a:spcBef>
              <a:buClr>
                <a:srgbClr val="CE1E27"/>
              </a:buClr>
              <a:buSzPct val="75000"/>
              <a:buFont typeface="Wingdings"/>
              <a:buChar char=""/>
              <a:tabLst>
                <a:tab pos="347345" algn="l"/>
              </a:tabLst>
            </a:pPr>
            <a:r>
              <a:rPr sz="2800" spc="-135" dirty="0">
                <a:solidFill>
                  <a:srgbClr val="303030"/>
                </a:solidFill>
                <a:latin typeface="Arial"/>
                <a:cs typeface="Arial"/>
              </a:rPr>
              <a:t>contains </a:t>
            </a:r>
            <a:r>
              <a:rPr sz="2800" spc="-125" dirty="0">
                <a:solidFill>
                  <a:srgbClr val="303030"/>
                </a:solidFill>
                <a:latin typeface="Arial"/>
                <a:cs typeface="Arial"/>
              </a:rPr>
              <a:t>awide </a:t>
            </a:r>
            <a:r>
              <a:rPr sz="2800" spc="-170" dirty="0">
                <a:solidFill>
                  <a:srgbClr val="303030"/>
                </a:solidFill>
                <a:latin typeface="Arial"/>
                <a:cs typeface="Arial"/>
              </a:rPr>
              <a:t>range </a:t>
            </a:r>
            <a:r>
              <a:rPr sz="2800" spc="-25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800" spc="-65" dirty="0">
                <a:solidFill>
                  <a:srgbClr val="303030"/>
                </a:solidFill>
                <a:latin typeface="Arial"/>
                <a:cs typeface="Arial"/>
              </a:rPr>
              <a:t>potential </a:t>
            </a:r>
            <a:r>
              <a:rPr sz="2800" spc="-120" dirty="0">
                <a:solidFill>
                  <a:srgbClr val="303030"/>
                </a:solidFill>
                <a:latin typeface="Arial"/>
                <a:cs typeface="Arial"/>
              </a:rPr>
              <a:t>applications </a:t>
            </a:r>
            <a:r>
              <a:rPr sz="2800" spc="-155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800" spc="-3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303030"/>
                </a:solidFill>
                <a:latin typeface="Arial"/>
                <a:cs typeface="Arial"/>
              </a:rPr>
              <a:t>environments.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72</a:t>
            </a:fld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071447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466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55"/>
              </a:spcBef>
            </a:pPr>
            <a:endParaRPr sz="60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297680"/>
          </a:xfrm>
          <a:custGeom>
            <a:avLst/>
            <a:gdLst/>
            <a:ahLst/>
            <a:cxnLst/>
            <a:rect l="l" t="t" r="r" b="b"/>
            <a:pathLst>
              <a:path w="10751820" h="4297680">
                <a:moveTo>
                  <a:pt x="10751756" y="0"/>
                </a:moveTo>
                <a:lnTo>
                  <a:pt x="0" y="0"/>
                </a:lnTo>
                <a:lnTo>
                  <a:pt x="0" y="4297680"/>
                </a:lnTo>
                <a:lnTo>
                  <a:pt x="10751756" y="4297680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3341" y="1732066"/>
            <a:ext cx="10546715" cy="2930289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90"/>
              </a:spcBef>
            </a:pPr>
            <a:endParaRPr lang="cs-CZ" sz="2800" b="1" spc="-1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90"/>
              </a:spcBef>
            </a:pPr>
            <a:endParaRPr lang="cs-CZ" sz="2800" b="1" spc="-1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90"/>
              </a:spcBef>
            </a:pPr>
            <a:endParaRPr lang="cs-CZ" sz="2800" b="1" spc="-1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8100" algn="ctr">
              <a:lnSpc>
                <a:spcPct val="100000"/>
              </a:lnSpc>
              <a:spcBef>
                <a:spcPts val="990"/>
              </a:spcBef>
            </a:pPr>
            <a:r>
              <a:rPr lang="cs-CZ" sz="3600" b="1" spc="-10" dirty="0" err="1">
                <a:latin typeface="Arial"/>
                <a:cs typeface="Arial"/>
              </a:rPr>
              <a:t>Thank</a:t>
            </a:r>
            <a:r>
              <a:rPr lang="cs-CZ" sz="3600" b="1" spc="-10" dirty="0">
                <a:latin typeface="Arial"/>
                <a:cs typeface="Arial"/>
              </a:rPr>
              <a:t> </a:t>
            </a:r>
            <a:r>
              <a:rPr lang="cs-CZ" sz="3600" b="1" spc="-10" dirty="0" err="1">
                <a:latin typeface="Arial"/>
                <a:cs typeface="Arial"/>
              </a:rPr>
              <a:t>you</a:t>
            </a:r>
            <a:r>
              <a:rPr lang="cs-CZ" sz="3600" b="1" spc="-10" dirty="0">
                <a:latin typeface="Arial"/>
                <a:cs typeface="Arial"/>
              </a:rPr>
              <a:t> </a:t>
            </a:r>
            <a:r>
              <a:rPr lang="cs-CZ" sz="3600" b="1" spc="-10" dirty="0" err="1">
                <a:latin typeface="Arial"/>
                <a:cs typeface="Arial"/>
              </a:rPr>
              <a:t>for</a:t>
            </a:r>
            <a:r>
              <a:rPr lang="cs-CZ" sz="3600" b="1" spc="-10" dirty="0">
                <a:latin typeface="Arial"/>
                <a:cs typeface="Arial"/>
              </a:rPr>
              <a:t> </a:t>
            </a:r>
            <a:r>
              <a:rPr lang="cs-CZ" sz="3600" b="1" spc="-10" dirty="0" err="1">
                <a:latin typeface="Arial"/>
                <a:cs typeface="Arial"/>
              </a:rPr>
              <a:t>your</a:t>
            </a:r>
            <a:r>
              <a:rPr lang="cs-CZ" sz="3600" b="1" spc="-10" dirty="0">
                <a:latin typeface="Arial"/>
                <a:cs typeface="Arial"/>
              </a:rPr>
              <a:t> </a:t>
            </a:r>
            <a:r>
              <a:rPr lang="cs-CZ" sz="3600" b="1" spc="-10" dirty="0" err="1">
                <a:latin typeface="Arial"/>
                <a:cs typeface="Arial"/>
              </a:rPr>
              <a:t>attention</a:t>
            </a:r>
            <a:endParaRPr sz="36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90"/>
              </a:spcBef>
              <a:buClr>
                <a:srgbClr val="CE1E27"/>
              </a:buClr>
              <a:buSzPct val="75000"/>
              <a:tabLst>
                <a:tab pos="266700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151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b="0" spc="-15" dirty="0">
                <a:solidFill>
                  <a:srgbClr val="CE1E27"/>
                </a:solidFill>
                <a:latin typeface="Carlito"/>
                <a:cs typeface="Carlito"/>
              </a:rPr>
              <a:t>Processes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7941" y="1779089"/>
            <a:ext cx="10683240" cy="406336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710"/>
              </a:spcBef>
            </a:pPr>
            <a:r>
              <a:rPr sz="2300" spc="-180" dirty="0">
                <a:solidFill>
                  <a:srgbClr val="303030"/>
                </a:solidFill>
                <a:latin typeface="Arial"/>
                <a:cs typeface="Arial"/>
              </a:rPr>
              <a:t>The </a:t>
            </a:r>
            <a:r>
              <a:rPr sz="2300" spc="-70" dirty="0">
                <a:solidFill>
                  <a:srgbClr val="303030"/>
                </a:solidFill>
                <a:latin typeface="Arial"/>
                <a:cs typeface="Arial"/>
              </a:rPr>
              <a:t>following</a:t>
            </a:r>
            <a:r>
              <a:rPr sz="2300" spc="-9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303030"/>
                </a:solidFill>
                <a:latin typeface="Arial"/>
                <a:cs typeface="Arial"/>
              </a:rPr>
              <a:t>steps:</a:t>
            </a:r>
            <a:endParaRPr sz="2300">
              <a:latin typeface="Arial"/>
              <a:cs typeface="Arial"/>
            </a:endParaRPr>
          </a:p>
          <a:p>
            <a:pPr marL="361315" indent="-298450" algn="just">
              <a:lnSpc>
                <a:spcPct val="100000"/>
              </a:lnSpc>
              <a:spcBef>
                <a:spcPts val="610"/>
              </a:spcBef>
              <a:buClr>
                <a:srgbClr val="CE1E27"/>
              </a:buClr>
              <a:buSzPct val="73913"/>
              <a:buFont typeface="Wingdings"/>
              <a:buChar char=""/>
              <a:tabLst>
                <a:tab pos="361950" algn="l"/>
              </a:tabLst>
            </a:pPr>
            <a:r>
              <a:rPr sz="2300" spc="-105" dirty="0">
                <a:solidFill>
                  <a:srgbClr val="303030"/>
                </a:solidFill>
                <a:latin typeface="Arial"/>
                <a:cs typeface="Arial"/>
              </a:rPr>
              <a:t>Formulate </a:t>
            </a:r>
            <a:r>
              <a:rPr sz="2300" spc="-90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2300" spc="-1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303030"/>
                </a:solidFill>
                <a:latin typeface="Arial"/>
                <a:cs typeface="Arial"/>
              </a:rPr>
              <a:t>strategy;</a:t>
            </a:r>
            <a:endParaRPr sz="2300">
              <a:latin typeface="Arial"/>
              <a:cs typeface="Arial"/>
            </a:endParaRPr>
          </a:p>
          <a:p>
            <a:pPr marL="361315" marR="52705" indent="-298450" algn="just">
              <a:lnSpc>
                <a:spcPct val="100000"/>
              </a:lnSpc>
              <a:spcBef>
                <a:spcPts val="600"/>
              </a:spcBef>
              <a:buClr>
                <a:srgbClr val="CE1E27"/>
              </a:buClr>
              <a:buSzPct val="73913"/>
              <a:buFont typeface="Wingdings"/>
              <a:buChar char=""/>
              <a:tabLst>
                <a:tab pos="361950" algn="l"/>
              </a:tabLst>
            </a:pPr>
            <a:r>
              <a:rPr sz="2300" spc="-110" dirty="0">
                <a:solidFill>
                  <a:srgbClr val="303030"/>
                </a:solidFill>
                <a:latin typeface="Arial"/>
                <a:cs typeface="Arial"/>
              </a:rPr>
              <a:t>Define </a:t>
            </a:r>
            <a:r>
              <a:rPr sz="2300" spc="-60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300" spc="-90" dirty="0">
                <a:solidFill>
                  <a:srgbClr val="303030"/>
                </a:solidFill>
                <a:latin typeface="Arial"/>
                <a:cs typeface="Arial"/>
              </a:rPr>
              <a:t>security  </a:t>
            </a:r>
            <a:r>
              <a:rPr sz="2300" spc="-125" dirty="0">
                <a:solidFill>
                  <a:srgbClr val="303030"/>
                </a:solidFill>
                <a:latin typeface="Arial"/>
                <a:cs typeface="Arial"/>
              </a:rPr>
              <a:t>management </a:t>
            </a:r>
            <a:r>
              <a:rPr sz="2300" spc="-155" dirty="0">
                <a:solidFill>
                  <a:srgbClr val="303030"/>
                </a:solidFill>
                <a:latin typeface="Arial"/>
                <a:cs typeface="Arial"/>
              </a:rPr>
              <a:t>system </a:t>
            </a:r>
            <a:r>
              <a:rPr sz="2300" spc="-5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300" spc="-145" dirty="0">
                <a:solidFill>
                  <a:srgbClr val="303030"/>
                </a:solidFill>
                <a:latin typeface="Arial"/>
                <a:cs typeface="Arial"/>
              </a:rPr>
              <a:t>accordance </a:t>
            </a:r>
            <a:r>
              <a:rPr sz="2300" spc="-15" dirty="0">
                <a:solidFill>
                  <a:srgbClr val="303030"/>
                </a:solidFill>
                <a:latin typeface="Arial"/>
                <a:cs typeface="Arial"/>
              </a:rPr>
              <a:t>with </a:t>
            </a:r>
            <a:r>
              <a:rPr sz="2300" spc="-85" dirty="0">
                <a:solidFill>
                  <a:srgbClr val="303030"/>
                </a:solidFill>
                <a:latin typeface="Arial"/>
                <a:cs typeface="Arial"/>
              </a:rPr>
              <a:t>enterprise  </a:t>
            </a:r>
            <a:r>
              <a:rPr sz="2300" spc="-110" dirty="0">
                <a:solidFill>
                  <a:srgbClr val="303030"/>
                </a:solidFill>
                <a:latin typeface="Arial"/>
                <a:cs typeface="Arial"/>
              </a:rPr>
              <a:t>complexity, </a:t>
            </a:r>
            <a:r>
              <a:rPr sz="2300" spc="-85" dirty="0">
                <a:solidFill>
                  <a:srgbClr val="303030"/>
                </a:solidFill>
                <a:latin typeface="Arial"/>
                <a:cs typeface="Arial"/>
              </a:rPr>
              <a:t>kind </a:t>
            </a:r>
            <a:r>
              <a:rPr sz="23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300" spc="-155" dirty="0">
                <a:solidFill>
                  <a:srgbClr val="303030"/>
                </a:solidFill>
                <a:latin typeface="Arial"/>
                <a:cs typeface="Arial"/>
              </a:rPr>
              <a:t>managed </a:t>
            </a:r>
            <a:r>
              <a:rPr sz="2300" spc="-60" dirty="0">
                <a:solidFill>
                  <a:srgbClr val="303030"/>
                </a:solidFill>
                <a:latin typeface="Arial"/>
                <a:cs typeface="Arial"/>
              </a:rPr>
              <a:t>information </a:t>
            </a:r>
            <a:r>
              <a:rPr sz="2300" spc="-180" dirty="0">
                <a:solidFill>
                  <a:srgbClr val="303030"/>
                </a:solidFill>
                <a:latin typeface="Arial"/>
                <a:cs typeface="Arial"/>
              </a:rPr>
              <a:t>assets </a:t>
            </a:r>
            <a:r>
              <a:rPr sz="2300" spc="-135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300" spc="-155" dirty="0">
                <a:solidFill>
                  <a:srgbClr val="303030"/>
                </a:solidFill>
                <a:latin typeface="Arial"/>
                <a:cs typeface="Arial"/>
              </a:rPr>
              <a:t>used</a:t>
            </a:r>
            <a:r>
              <a:rPr sz="2300" spc="-2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-95" dirty="0">
                <a:solidFill>
                  <a:srgbClr val="303030"/>
                </a:solidFill>
                <a:latin typeface="Arial"/>
                <a:cs typeface="Arial"/>
              </a:rPr>
              <a:t>technology;</a:t>
            </a:r>
            <a:endParaRPr sz="2300">
              <a:latin typeface="Arial"/>
              <a:cs typeface="Arial"/>
            </a:endParaRPr>
          </a:p>
          <a:p>
            <a:pPr marL="361315" marR="55880" indent="-298450" algn="just">
              <a:lnSpc>
                <a:spcPct val="99500"/>
              </a:lnSpc>
              <a:spcBef>
                <a:spcPts val="605"/>
              </a:spcBef>
              <a:buClr>
                <a:srgbClr val="CE1E27"/>
              </a:buClr>
              <a:buSzPct val="73913"/>
              <a:buFont typeface="Wingdings"/>
              <a:buChar char=""/>
              <a:tabLst>
                <a:tab pos="361950" algn="l"/>
              </a:tabLst>
            </a:pPr>
            <a:r>
              <a:rPr sz="2300" spc="-105" dirty="0">
                <a:solidFill>
                  <a:srgbClr val="303030"/>
                </a:solidFill>
                <a:latin typeface="Arial"/>
                <a:cs typeface="Arial"/>
              </a:rPr>
              <a:t>Perform </a:t>
            </a:r>
            <a:r>
              <a:rPr sz="2300" spc="-100" dirty="0">
                <a:solidFill>
                  <a:srgbClr val="303030"/>
                </a:solidFill>
                <a:latin typeface="Arial"/>
                <a:cs typeface="Arial"/>
              </a:rPr>
              <a:t>risk </a:t>
            </a:r>
            <a:r>
              <a:rPr sz="2300" spc="-95" dirty="0">
                <a:solidFill>
                  <a:srgbClr val="303030"/>
                </a:solidFill>
                <a:latin typeface="Arial"/>
                <a:cs typeface="Arial"/>
              </a:rPr>
              <a:t>evaluation; </a:t>
            </a:r>
            <a:r>
              <a:rPr sz="2300" spc="-100" dirty="0">
                <a:solidFill>
                  <a:srgbClr val="303030"/>
                </a:solidFill>
                <a:latin typeface="Arial"/>
                <a:cs typeface="Arial"/>
              </a:rPr>
              <a:t>risk evaluation </a:t>
            </a:r>
            <a:r>
              <a:rPr sz="2300" spc="-155" dirty="0">
                <a:solidFill>
                  <a:srgbClr val="303030"/>
                </a:solidFill>
                <a:latin typeface="Arial"/>
                <a:cs typeface="Arial"/>
              </a:rPr>
              <a:t>covers </a:t>
            </a:r>
            <a:r>
              <a:rPr sz="2300" spc="-60" dirty="0">
                <a:solidFill>
                  <a:srgbClr val="303030"/>
                </a:solidFill>
                <a:latin typeface="Arial"/>
                <a:cs typeface="Arial"/>
              </a:rPr>
              <a:t>identification </a:t>
            </a:r>
            <a:r>
              <a:rPr sz="23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300" spc="-75" dirty="0">
                <a:solidFill>
                  <a:srgbClr val="303030"/>
                </a:solidFill>
                <a:latin typeface="Arial"/>
                <a:cs typeface="Arial"/>
              </a:rPr>
              <a:t>threats </a:t>
            </a:r>
            <a:r>
              <a:rPr sz="2300" spc="-25" dirty="0">
                <a:solidFill>
                  <a:srgbClr val="303030"/>
                </a:solidFill>
                <a:latin typeface="Arial"/>
                <a:cs typeface="Arial"/>
              </a:rPr>
              <a:t>that </a:t>
            </a:r>
            <a:r>
              <a:rPr sz="2300" spc="-110" dirty="0">
                <a:solidFill>
                  <a:srgbClr val="303030"/>
                </a:solidFill>
                <a:latin typeface="Arial"/>
                <a:cs typeface="Arial"/>
              </a:rPr>
              <a:t>jeopardize  </a:t>
            </a:r>
            <a:r>
              <a:rPr sz="2300" spc="-85" dirty="0">
                <a:solidFill>
                  <a:srgbClr val="303030"/>
                </a:solidFill>
                <a:latin typeface="Arial"/>
                <a:cs typeface="Arial"/>
              </a:rPr>
              <a:t>enterprise </a:t>
            </a:r>
            <a:r>
              <a:rPr sz="2300" spc="-165" dirty="0">
                <a:solidFill>
                  <a:srgbClr val="303030"/>
                </a:solidFill>
                <a:latin typeface="Arial"/>
                <a:cs typeface="Arial"/>
              </a:rPr>
              <a:t>assets, </a:t>
            </a:r>
            <a:r>
              <a:rPr sz="2300" spc="-70" dirty="0">
                <a:solidFill>
                  <a:srgbClr val="303030"/>
                </a:solidFill>
                <a:latin typeface="Arial"/>
                <a:cs typeface="Arial"/>
              </a:rPr>
              <a:t>vulnerability </a:t>
            </a:r>
            <a:r>
              <a:rPr sz="2300" spc="-125" dirty="0">
                <a:solidFill>
                  <a:srgbClr val="303030"/>
                </a:solidFill>
                <a:latin typeface="Arial"/>
                <a:cs typeface="Arial"/>
              </a:rPr>
              <a:t>management, </a:t>
            </a:r>
            <a:r>
              <a:rPr sz="2300" spc="-180" dirty="0">
                <a:solidFill>
                  <a:srgbClr val="303030"/>
                </a:solidFill>
                <a:latin typeface="Arial"/>
                <a:cs typeface="Arial"/>
              </a:rPr>
              <a:t>weaknesses </a:t>
            </a:r>
            <a:r>
              <a:rPr sz="2300" spc="-70" dirty="0">
                <a:solidFill>
                  <a:srgbClr val="303030"/>
                </a:solidFill>
                <a:latin typeface="Arial"/>
                <a:cs typeface="Arial"/>
              </a:rPr>
              <a:t>finding </a:t>
            </a:r>
            <a:r>
              <a:rPr sz="2300" spc="-13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sz="2300" spc="-65" dirty="0">
                <a:solidFill>
                  <a:srgbClr val="303030"/>
                </a:solidFill>
                <a:latin typeface="Arial"/>
                <a:cs typeface="Arial"/>
              </a:rPr>
              <a:t>determination </a:t>
            </a:r>
            <a:r>
              <a:rPr sz="2300" spc="-25" dirty="0">
                <a:solidFill>
                  <a:srgbClr val="303030"/>
                </a:solidFill>
                <a:latin typeface="Arial"/>
                <a:cs typeface="Arial"/>
              </a:rPr>
              <a:t>of  </a:t>
            </a:r>
            <a:r>
              <a:rPr sz="2300" spc="-100" dirty="0">
                <a:solidFill>
                  <a:srgbClr val="303030"/>
                </a:solidFill>
                <a:latin typeface="Arial"/>
                <a:cs typeface="Arial"/>
              </a:rPr>
              <a:t>risk</a:t>
            </a:r>
            <a:r>
              <a:rPr sz="2300" spc="-1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-95" dirty="0">
                <a:solidFill>
                  <a:srgbClr val="303030"/>
                </a:solidFill>
                <a:latin typeface="Arial"/>
                <a:cs typeface="Arial"/>
              </a:rPr>
              <a:t>level;</a:t>
            </a:r>
            <a:endParaRPr sz="2300">
              <a:latin typeface="Arial"/>
              <a:cs typeface="Arial"/>
            </a:endParaRPr>
          </a:p>
          <a:p>
            <a:pPr marL="361315" indent="-298450">
              <a:lnSpc>
                <a:spcPct val="100000"/>
              </a:lnSpc>
              <a:spcBef>
                <a:spcPts val="600"/>
              </a:spcBef>
              <a:buClr>
                <a:srgbClr val="CE1E27"/>
              </a:buClr>
              <a:buSzPct val="73913"/>
              <a:buFont typeface="Wingdings"/>
              <a:buChar char=""/>
              <a:tabLst>
                <a:tab pos="361950" algn="l"/>
              </a:tabLst>
            </a:pPr>
            <a:r>
              <a:rPr sz="2300" spc="-105" dirty="0">
                <a:solidFill>
                  <a:srgbClr val="303030"/>
                </a:solidFill>
                <a:latin typeface="Arial"/>
                <a:cs typeface="Arial"/>
              </a:rPr>
              <a:t>Formulate </a:t>
            </a:r>
            <a:r>
              <a:rPr sz="2300" spc="-90" dirty="0">
                <a:solidFill>
                  <a:srgbClr val="303030"/>
                </a:solidFill>
                <a:latin typeface="Arial"/>
                <a:cs typeface="Arial"/>
              </a:rPr>
              <a:t>security</a:t>
            </a:r>
            <a:r>
              <a:rPr sz="2300" spc="-1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-90" dirty="0">
                <a:solidFill>
                  <a:srgbClr val="303030"/>
                </a:solidFill>
                <a:latin typeface="Arial"/>
                <a:cs typeface="Arial"/>
              </a:rPr>
              <a:t>policy</a:t>
            </a:r>
            <a:endParaRPr sz="2300">
              <a:latin typeface="Arial"/>
              <a:cs typeface="Arial"/>
            </a:endParaRPr>
          </a:p>
          <a:p>
            <a:pPr marL="361315" indent="-298450">
              <a:lnSpc>
                <a:spcPct val="100000"/>
              </a:lnSpc>
              <a:spcBef>
                <a:spcPts val="595"/>
              </a:spcBef>
              <a:buClr>
                <a:srgbClr val="CE1E27"/>
              </a:buClr>
              <a:buSzPct val="73913"/>
              <a:buFont typeface="Wingdings"/>
              <a:buChar char=""/>
              <a:tabLst>
                <a:tab pos="361950" algn="l"/>
              </a:tabLst>
            </a:pPr>
            <a:r>
              <a:rPr sz="2300" spc="-105" dirty="0">
                <a:solidFill>
                  <a:srgbClr val="303030"/>
                </a:solidFill>
                <a:latin typeface="Arial"/>
                <a:cs typeface="Arial"/>
              </a:rPr>
              <a:t>Formulate </a:t>
            </a:r>
            <a:r>
              <a:rPr sz="2300" spc="-2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2300" spc="-100" dirty="0">
                <a:solidFill>
                  <a:srgbClr val="303030"/>
                </a:solidFill>
                <a:latin typeface="Arial"/>
                <a:cs typeface="Arial"/>
              </a:rPr>
              <a:t>risk </a:t>
            </a:r>
            <a:r>
              <a:rPr sz="2300" spc="-140" dirty="0">
                <a:solidFill>
                  <a:srgbClr val="303030"/>
                </a:solidFill>
                <a:latin typeface="Arial"/>
                <a:cs typeface="Arial"/>
              </a:rPr>
              <a:t>acceptance </a:t>
            </a:r>
            <a:r>
              <a:rPr sz="2300" spc="-105" dirty="0">
                <a:solidFill>
                  <a:srgbClr val="303030"/>
                </a:solidFill>
                <a:latin typeface="Arial"/>
                <a:cs typeface="Arial"/>
              </a:rPr>
              <a:t>rules </a:t>
            </a:r>
            <a:r>
              <a:rPr sz="2300" spc="-50" dirty="0">
                <a:solidFill>
                  <a:srgbClr val="303030"/>
                </a:solidFill>
                <a:latin typeface="Arial"/>
                <a:cs typeface="Arial"/>
              </a:rPr>
              <a:t>in </a:t>
            </a:r>
            <a:r>
              <a:rPr sz="2300" spc="-145" dirty="0">
                <a:solidFill>
                  <a:srgbClr val="303030"/>
                </a:solidFill>
                <a:latin typeface="Arial"/>
                <a:cs typeface="Arial"/>
              </a:rPr>
              <a:t>accordance </a:t>
            </a:r>
            <a:r>
              <a:rPr sz="2300" spc="-15" dirty="0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sz="2300" spc="-4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-90" dirty="0">
                <a:solidFill>
                  <a:srgbClr val="303030"/>
                </a:solidFill>
                <a:latin typeface="Arial"/>
                <a:cs typeface="Arial"/>
              </a:rPr>
              <a:t>security policy </a:t>
            </a:r>
            <a:r>
              <a:rPr sz="2300" spc="-40" dirty="0">
                <a:solidFill>
                  <a:srgbClr val="303030"/>
                </a:solidFill>
                <a:latin typeface="Arial"/>
                <a:cs typeface="Arial"/>
              </a:rPr>
              <a:t>;</a:t>
            </a:r>
            <a:endParaRPr sz="2300">
              <a:latin typeface="Arial"/>
              <a:cs typeface="Arial"/>
            </a:endParaRPr>
          </a:p>
          <a:p>
            <a:pPr marL="361315" indent="-298450">
              <a:lnSpc>
                <a:spcPct val="100000"/>
              </a:lnSpc>
              <a:spcBef>
                <a:spcPts val="610"/>
              </a:spcBef>
              <a:buClr>
                <a:srgbClr val="CE1E27"/>
              </a:buClr>
              <a:buSzPct val="73913"/>
              <a:buFont typeface="Wingdings"/>
              <a:buChar char=""/>
              <a:tabLst>
                <a:tab pos="361950" algn="l"/>
              </a:tabLst>
            </a:pPr>
            <a:r>
              <a:rPr sz="2300" spc="-185" dirty="0">
                <a:solidFill>
                  <a:srgbClr val="303030"/>
                </a:solidFill>
                <a:latin typeface="Arial"/>
                <a:cs typeface="Arial"/>
              </a:rPr>
              <a:t>Choose </a:t>
            </a:r>
            <a:r>
              <a:rPr sz="2300" spc="-80" dirty="0">
                <a:solidFill>
                  <a:srgbClr val="303030"/>
                </a:solidFill>
                <a:latin typeface="Arial"/>
                <a:cs typeface="Arial"/>
              </a:rPr>
              <a:t>appropriate </a:t>
            </a:r>
            <a:r>
              <a:rPr sz="2300" spc="-90" dirty="0">
                <a:solidFill>
                  <a:srgbClr val="303030"/>
                </a:solidFill>
                <a:latin typeface="Arial"/>
                <a:cs typeface="Arial"/>
              </a:rPr>
              <a:t>security </a:t>
            </a:r>
            <a:r>
              <a:rPr sz="2300" spc="-175" dirty="0">
                <a:solidFill>
                  <a:srgbClr val="303030"/>
                </a:solidFill>
                <a:latin typeface="Arial"/>
                <a:cs typeface="Arial"/>
              </a:rPr>
              <a:t>key </a:t>
            </a:r>
            <a:r>
              <a:rPr sz="2300" spc="-155" dirty="0">
                <a:solidFill>
                  <a:srgbClr val="303030"/>
                </a:solidFill>
                <a:latin typeface="Arial"/>
                <a:cs typeface="Arial"/>
              </a:rPr>
              <a:t>goals </a:t>
            </a:r>
            <a:r>
              <a:rPr sz="2300" spc="-13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2300" spc="-10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2300" spc="-125" dirty="0">
                <a:solidFill>
                  <a:srgbClr val="303030"/>
                </a:solidFill>
                <a:latin typeface="Arial"/>
                <a:cs typeface="Arial"/>
              </a:rPr>
              <a:t>countermeasures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9082" y="6192735"/>
            <a:ext cx="817537" cy="3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001" y="365036"/>
            <a:ext cx="10751820" cy="1325245"/>
          </a:xfrm>
          <a:prstGeom prst="rect">
            <a:avLst/>
          </a:prstGeom>
          <a:solidFill>
            <a:srgbClr val="F7E07F"/>
          </a:solidFill>
        </p:spPr>
        <p:txBody>
          <a:bodyPr vert="horz" wrap="square" lIns="0" tIns="189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5500" spc="-15" dirty="0">
                <a:solidFill>
                  <a:srgbClr val="CE1E27"/>
                </a:solidFill>
                <a:latin typeface="Carlito"/>
                <a:cs typeface="Carlito"/>
              </a:rPr>
              <a:t>Processes</a:t>
            </a:r>
            <a:endParaRPr sz="5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825561"/>
            <a:ext cx="10751820" cy="4081145"/>
          </a:xfrm>
          <a:custGeom>
            <a:avLst/>
            <a:gdLst/>
            <a:ahLst/>
            <a:cxnLst/>
            <a:rect l="l" t="t" r="r" b="b"/>
            <a:pathLst>
              <a:path w="10751820" h="4081145">
                <a:moveTo>
                  <a:pt x="10751756" y="0"/>
                </a:moveTo>
                <a:lnTo>
                  <a:pt x="0" y="0"/>
                </a:lnTo>
                <a:lnTo>
                  <a:pt x="0" y="4080954"/>
                </a:lnTo>
                <a:lnTo>
                  <a:pt x="10751756" y="4080954"/>
                </a:lnTo>
                <a:close/>
              </a:path>
            </a:pathLst>
          </a:custGeom>
          <a:solidFill>
            <a:srgbClr val="FFF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0001" y="1825561"/>
            <a:ext cx="10751820" cy="408114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2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0164" y="1825193"/>
            <a:ext cx="6115684" cy="4189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3980</Words>
  <Application>Microsoft Office PowerPoint</Application>
  <PresentationFormat>Widescreen</PresentationFormat>
  <Paragraphs>494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Arial Black</vt:lpstr>
      <vt:lpstr>Calibri</vt:lpstr>
      <vt:lpstr>Carlito</vt:lpstr>
      <vt:lpstr>Liberation Sans Narrow</vt:lpstr>
      <vt:lpstr>Times New Roman</vt:lpstr>
      <vt:lpstr>Wingdings</vt:lpstr>
      <vt:lpstr>Office Theme</vt:lpstr>
      <vt:lpstr>PowerPoint Presentation</vt:lpstr>
      <vt:lpstr>Block II - Contents</vt:lpstr>
      <vt:lpstr>INFOSYS</vt:lpstr>
      <vt:lpstr>INFOSYS</vt:lpstr>
      <vt:lpstr>Military System Global security</vt:lpstr>
      <vt:lpstr>PowerPoint Presentation</vt:lpstr>
      <vt:lpstr>People</vt:lpstr>
      <vt:lpstr>Processes</vt:lpstr>
      <vt:lpstr>PowerPoint Presentation</vt:lpstr>
      <vt:lpstr>Technology</vt:lpstr>
      <vt:lpstr>Security program</vt:lpstr>
      <vt:lpstr>Security</vt:lpstr>
      <vt:lpstr>Security</vt:lpstr>
      <vt:lpstr>Security</vt:lpstr>
      <vt:lpstr>Security</vt:lpstr>
      <vt:lpstr>Security vulnerabilities</vt:lpstr>
      <vt:lpstr>Security vulnerabilities</vt:lpstr>
      <vt:lpstr> National and International Cyber Security Strategies</vt:lpstr>
      <vt:lpstr>EU Countries</vt:lpstr>
      <vt:lpstr>NATO countries</vt:lpstr>
      <vt:lpstr>NATO countries</vt:lpstr>
      <vt:lpstr>NATO countries</vt:lpstr>
      <vt:lpstr>Cyber Strategy – Czech republic</vt:lpstr>
      <vt:lpstr>Cyber Strategy – Czech republic</vt:lpstr>
      <vt:lpstr>Cyber Strategy - Austria</vt:lpstr>
      <vt:lpstr>Cyber Strategy - Austria</vt:lpstr>
      <vt:lpstr>Cyber Strategy - Austria</vt:lpstr>
      <vt:lpstr>Cyber Strategy - Austria</vt:lpstr>
      <vt:lpstr>EU - ENISA</vt:lpstr>
      <vt:lpstr>EU - ENISA</vt:lpstr>
      <vt:lpstr>EU - ENISA</vt:lpstr>
      <vt:lpstr>ENISA</vt:lpstr>
      <vt:lpstr>NIS</vt:lpstr>
      <vt:lpstr>NIS</vt:lpstr>
      <vt:lpstr>NIS</vt:lpstr>
      <vt:lpstr>PowerPoint Presentation</vt:lpstr>
      <vt:lpstr>CSIRT and CERT</vt:lpstr>
      <vt:lpstr>CERT</vt:lpstr>
      <vt:lpstr>International information security standards</vt:lpstr>
      <vt:lpstr>COBIT</vt:lpstr>
      <vt:lpstr>ITIL</vt:lpstr>
      <vt:lpstr>PowerPoint Presentation</vt:lpstr>
      <vt:lpstr>COBIT</vt:lpstr>
      <vt:lpstr>Deming cycle</vt:lpstr>
      <vt:lpstr>Deming cycle</vt:lpstr>
      <vt:lpstr>PowerPoint Presentation</vt:lpstr>
      <vt:lpstr>COBIT</vt:lpstr>
      <vt:lpstr>PowerPoint Presentation</vt:lpstr>
      <vt:lpstr>COBIT</vt:lpstr>
      <vt:lpstr>PowerPoint Presentation</vt:lpstr>
      <vt:lpstr>PowerPoint Presentation</vt:lpstr>
      <vt:lpstr>ISO/IEC 27001</vt:lpstr>
      <vt:lpstr>ISO/IEC 27001</vt:lpstr>
      <vt:lpstr>PowerPoint Presentation</vt:lpstr>
      <vt:lpstr>PowerPoint Presentation</vt:lpstr>
      <vt:lpstr>PowerPoint Presentation</vt:lpstr>
      <vt:lpstr>ISO/IEC 27002</vt:lpstr>
      <vt:lpstr>ISO/IEC 27002</vt:lpstr>
      <vt:lpstr>ISO/IEC 27002</vt:lpstr>
      <vt:lpstr>ISO/IEC 27002</vt:lpstr>
      <vt:lpstr>ISO/IEC 27002</vt:lpstr>
      <vt:lpstr>ISO/IEC 27002</vt:lpstr>
      <vt:lpstr>ISO/IEC 27002</vt:lpstr>
      <vt:lpstr>ISO/IEC 27002</vt:lpstr>
      <vt:lpstr>ISO/IEC 27002</vt:lpstr>
      <vt:lpstr>ISO/IEC 27002</vt:lpstr>
      <vt:lpstr>ISO/IEC 27002</vt:lpstr>
      <vt:lpstr>ISO/IEC 27002</vt:lpstr>
      <vt:lpstr>ISO/IEC 27002</vt:lpstr>
      <vt:lpstr>ISO/IEC 27002</vt:lpstr>
      <vt:lpstr>NIST</vt:lpstr>
      <vt:lpstr>NIST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Strategic Partnership Project - Cyber security  Theresianische Militarakademie Moravian University College Olomouc</dc:title>
  <dc:creator>Jindrich Kodl</dc:creator>
  <cp:lastModifiedBy>Pavlík Lukáš</cp:lastModifiedBy>
  <cp:revision>8</cp:revision>
  <dcterms:created xsi:type="dcterms:W3CDTF">2021-02-09T12:30:12Z</dcterms:created>
  <dcterms:modified xsi:type="dcterms:W3CDTF">2022-03-22T09:53:50Z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2020-03-13T00:00:00Z</vt:filetime>
  </property>
  <property fmtid="{D5CDD505-2E9C-101B-9397-08002B2CF9AE}" pid="3" name="Creator">
    <vt:lpwstr>Impress</vt:lpwstr>
  </property>
  <property fmtid="{D5CDD505-2E9C-101B-9397-08002B2CF9AE}" pid="4" name="LastSaved">
    <vt:filetime>2021-02-09T00:00:00Z</vt:filetime>
  </property>
</Properties>
</file>