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60" r:id="rId96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2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01" y="365036"/>
            <a:ext cx="10758347" cy="132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E1E27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E1E27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E1E27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113" cy="685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3825"/>
          </a:xfrm>
          <a:custGeom>
            <a:avLst/>
            <a:gdLst/>
            <a:ahLst/>
            <a:cxnLst/>
            <a:rect l="l" t="t" r="r" b="b"/>
            <a:pathLst>
              <a:path w="12192000" h="123825">
                <a:moveTo>
                  <a:pt x="12191758" y="0"/>
                </a:moveTo>
                <a:lnTo>
                  <a:pt x="0" y="0"/>
                </a:lnTo>
                <a:lnTo>
                  <a:pt x="0" y="123469"/>
                </a:lnTo>
                <a:lnTo>
                  <a:pt x="12191758" y="123469"/>
                </a:lnTo>
                <a:close/>
              </a:path>
            </a:pathLst>
          </a:custGeom>
          <a:solidFill>
            <a:srgbClr val="CE1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963279" y="6308636"/>
            <a:ext cx="101879" cy="137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96121" y="6308636"/>
            <a:ext cx="110883" cy="137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43365" y="6306477"/>
            <a:ext cx="101879" cy="1414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70441" y="6308636"/>
            <a:ext cx="183959" cy="137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583204" y="6308089"/>
            <a:ext cx="80645" cy="138430"/>
          </a:xfrm>
          <a:custGeom>
            <a:avLst/>
            <a:gdLst/>
            <a:ahLst/>
            <a:cxnLst/>
            <a:rect l="l" t="t" r="r" b="b"/>
            <a:pathLst>
              <a:path w="80645" h="138429">
                <a:moveTo>
                  <a:pt x="80276" y="115570"/>
                </a:moveTo>
                <a:lnTo>
                  <a:pt x="25552" y="115570"/>
                </a:lnTo>
                <a:lnTo>
                  <a:pt x="25552" y="0"/>
                </a:lnTo>
                <a:lnTo>
                  <a:pt x="0" y="0"/>
                </a:lnTo>
                <a:lnTo>
                  <a:pt x="0" y="115570"/>
                </a:lnTo>
                <a:lnTo>
                  <a:pt x="0" y="138430"/>
                </a:lnTo>
                <a:lnTo>
                  <a:pt x="80276" y="138430"/>
                </a:lnTo>
                <a:lnTo>
                  <a:pt x="80276" y="115570"/>
                </a:lnTo>
                <a:close/>
              </a:path>
            </a:pathLst>
          </a:custGeom>
          <a:solidFill>
            <a:srgbClr val="2F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694443" y="6308636"/>
            <a:ext cx="83515" cy="137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814318" y="6308636"/>
            <a:ext cx="94322" cy="1375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943198" y="6306477"/>
            <a:ext cx="92887" cy="1414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074237" y="6308636"/>
            <a:ext cx="81724" cy="1375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246677" y="6308636"/>
            <a:ext cx="80276" cy="1375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57916" y="6306477"/>
            <a:ext cx="97917" cy="1414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497959" y="6308636"/>
            <a:ext cx="103682" cy="1375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676166" y="6308090"/>
            <a:ext cx="221615" cy="139065"/>
          </a:xfrm>
          <a:custGeom>
            <a:avLst/>
            <a:gdLst/>
            <a:ahLst/>
            <a:cxnLst/>
            <a:rect l="l" t="t" r="r" b="b"/>
            <a:pathLst>
              <a:path w="221615" h="139064">
                <a:moveTo>
                  <a:pt x="96113" y="0"/>
                </a:moveTo>
                <a:lnTo>
                  <a:pt x="0" y="0"/>
                </a:lnTo>
                <a:lnTo>
                  <a:pt x="0" y="16510"/>
                </a:lnTo>
                <a:lnTo>
                  <a:pt x="39954" y="16510"/>
                </a:lnTo>
                <a:lnTo>
                  <a:pt x="39954" y="138430"/>
                </a:lnTo>
                <a:lnTo>
                  <a:pt x="56159" y="138430"/>
                </a:lnTo>
                <a:lnTo>
                  <a:pt x="56159" y="16510"/>
                </a:lnTo>
                <a:lnTo>
                  <a:pt x="96113" y="16510"/>
                </a:lnTo>
                <a:lnTo>
                  <a:pt x="96113" y="0"/>
                </a:lnTo>
                <a:close/>
              </a:path>
              <a:path w="221615" h="139064">
                <a:moveTo>
                  <a:pt x="221399" y="0"/>
                </a:moveTo>
                <a:lnTo>
                  <a:pt x="205193" y="0"/>
                </a:lnTo>
                <a:lnTo>
                  <a:pt x="205193" y="59690"/>
                </a:lnTo>
                <a:lnTo>
                  <a:pt x="145072" y="59690"/>
                </a:lnTo>
                <a:lnTo>
                  <a:pt x="145072" y="0"/>
                </a:lnTo>
                <a:lnTo>
                  <a:pt x="128866" y="0"/>
                </a:lnTo>
                <a:lnTo>
                  <a:pt x="128866" y="138442"/>
                </a:lnTo>
                <a:lnTo>
                  <a:pt x="145072" y="138442"/>
                </a:lnTo>
                <a:lnTo>
                  <a:pt x="145072" y="77470"/>
                </a:lnTo>
                <a:lnTo>
                  <a:pt x="205193" y="77470"/>
                </a:lnTo>
                <a:lnTo>
                  <a:pt x="205193" y="138442"/>
                </a:lnTo>
                <a:lnTo>
                  <a:pt x="221399" y="138442"/>
                </a:lnTo>
                <a:lnTo>
                  <a:pt x="221399" y="77470"/>
                </a:lnTo>
                <a:lnTo>
                  <a:pt x="221399" y="59690"/>
                </a:lnTo>
                <a:lnTo>
                  <a:pt x="221399" y="0"/>
                </a:lnTo>
                <a:close/>
              </a:path>
            </a:pathLst>
          </a:custGeom>
          <a:solidFill>
            <a:srgbClr val="2F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943285" y="6308636"/>
            <a:ext cx="79921" cy="1375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115726" y="6308636"/>
            <a:ext cx="80276" cy="1375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230559" y="6308636"/>
            <a:ext cx="94322" cy="1393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355845" y="6308090"/>
            <a:ext cx="98425" cy="138430"/>
          </a:xfrm>
          <a:custGeom>
            <a:avLst/>
            <a:gdLst/>
            <a:ahLst/>
            <a:cxnLst/>
            <a:rect l="l" t="t" r="r" b="b"/>
            <a:pathLst>
              <a:path w="98425" h="138429">
                <a:moveTo>
                  <a:pt x="98272" y="0"/>
                </a:moveTo>
                <a:lnTo>
                  <a:pt x="0" y="0"/>
                </a:lnTo>
                <a:lnTo>
                  <a:pt x="0" y="16510"/>
                </a:lnTo>
                <a:lnTo>
                  <a:pt x="39954" y="16510"/>
                </a:lnTo>
                <a:lnTo>
                  <a:pt x="39954" y="138430"/>
                </a:lnTo>
                <a:lnTo>
                  <a:pt x="56159" y="138430"/>
                </a:lnTo>
                <a:lnTo>
                  <a:pt x="56159" y="16510"/>
                </a:lnTo>
                <a:lnTo>
                  <a:pt x="98272" y="16510"/>
                </a:lnTo>
                <a:lnTo>
                  <a:pt x="98272" y="0"/>
                </a:lnTo>
                <a:close/>
              </a:path>
            </a:pathLst>
          </a:custGeom>
          <a:solidFill>
            <a:srgbClr val="2F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483276" y="6308636"/>
            <a:ext cx="96126" cy="1393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622963" y="6308636"/>
            <a:ext cx="103670" cy="1375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759400" y="6308636"/>
            <a:ext cx="79921" cy="1375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994522" y="6289916"/>
            <a:ext cx="165595" cy="1638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183524" y="6289916"/>
            <a:ext cx="118071" cy="1656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327161" y="6288125"/>
            <a:ext cx="240118" cy="1673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678164" y="6269405"/>
            <a:ext cx="181432" cy="2102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1" y="365036"/>
            <a:ext cx="10758347" cy="132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E1E27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1" y="1825561"/>
            <a:ext cx="10751820" cy="4081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8025" y="6212687"/>
            <a:ext cx="42418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bcp/edu/pubs/business/ecommerce/bus61.sht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3222" y="4416600"/>
            <a:ext cx="3773170" cy="117792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R="59690" algn="ctr">
              <a:lnSpc>
                <a:spcPct val="100000"/>
              </a:lnSpc>
              <a:spcBef>
                <a:spcPts val="975"/>
              </a:spcBef>
            </a:pPr>
            <a:r>
              <a:rPr sz="2800" b="1" spc="-10" dirty="0">
                <a:latin typeface="Carlito"/>
                <a:cs typeface="Carlito"/>
              </a:rPr>
              <a:t>Lecture</a:t>
            </a:r>
            <a:r>
              <a:rPr sz="2800" b="1" spc="-15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I</a:t>
            </a:r>
            <a:r>
              <a:rPr lang="cs-CZ" sz="2800" b="1" dirty="0">
                <a:latin typeface="Carlito"/>
                <a:cs typeface="Carlito"/>
              </a:rPr>
              <a:t>I</a:t>
            </a:r>
            <a:endParaRPr sz="2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cs-CZ" sz="3200" b="1" u="heavy" spc="-5" dirty="0">
                <a:solidFill>
                  <a:srgbClr val="6B0B01"/>
                </a:solidFill>
                <a:uFill>
                  <a:solidFill>
                    <a:srgbClr val="6B0B01"/>
                  </a:solidFill>
                </a:uFill>
                <a:latin typeface="Arial"/>
                <a:cs typeface="Arial"/>
              </a:rPr>
              <a:t>Lukáš Pavlík, Ph.D.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9436" y="1666443"/>
            <a:ext cx="5094605" cy="365125"/>
          </a:xfrm>
          <a:custGeom>
            <a:avLst/>
            <a:gdLst/>
            <a:ahLst/>
            <a:cxnLst/>
            <a:rect l="l" t="t" r="r" b="b"/>
            <a:pathLst>
              <a:path w="5094605" h="365125">
                <a:moveTo>
                  <a:pt x="5094363" y="0"/>
                </a:moveTo>
                <a:lnTo>
                  <a:pt x="0" y="0"/>
                </a:lnTo>
                <a:lnTo>
                  <a:pt x="0" y="364680"/>
                </a:lnTo>
                <a:lnTo>
                  <a:pt x="5094363" y="364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9436" y="1666443"/>
            <a:ext cx="5094605" cy="3651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55"/>
              </a:spcBef>
            </a:pPr>
            <a:r>
              <a:rPr sz="1800" spc="210" dirty="0">
                <a:latin typeface="Arial"/>
                <a:cs typeface="Arial"/>
              </a:rPr>
              <a:t>Moravian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170" dirty="0">
                <a:latin typeface="Arial"/>
                <a:cs typeface="Arial"/>
              </a:rPr>
              <a:t>Business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305" dirty="0">
                <a:latin typeface="Arial"/>
                <a:cs typeface="Arial"/>
              </a:rPr>
              <a:t>College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280" dirty="0">
                <a:latin typeface="Arial"/>
                <a:cs typeface="Arial"/>
              </a:rPr>
              <a:t>Olomouc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1923" y="2123643"/>
            <a:ext cx="10277475" cy="2413635"/>
          </a:xfrm>
          <a:custGeom>
            <a:avLst/>
            <a:gdLst/>
            <a:ahLst/>
            <a:cxnLst/>
            <a:rect l="l" t="t" r="r" b="b"/>
            <a:pathLst>
              <a:path w="10277475" h="2413635">
                <a:moveTo>
                  <a:pt x="10277271" y="0"/>
                </a:moveTo>
                <a:lnTo>
                  <a:pt x="0" y="0"/>
                </a:lnTo>
                <a:lnTo>
                  <a:pt x="0" y="2413431"/>
                </a:lnTo>
                <a:lnTo>
                  <a:pt x="10277271" y="2413431"/>
                </a:lnTo>
                <a:close/>
              </a:path>
            </a:pathLst>
          </a:custGeom>
          <a:solidFill>
            <a:srgbClr val="F7E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1923" y="2123643"/>
            <a:ext cx="10277475" cy="2101729"/>
          </a:xfrm>
          <a:prstGeom prst="rect">
            <a:avLst/>
          </a:prstGeom>
          <a:ln w="47519">
            <a:solidFill>
              <a:srgbClr val="FF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728595" marR="2733040" algn="ctr">
              <a:lnSpc>
                <a:spcPct val="101299"/>
              </a:lnSpc>
            </a:pPr>
            <a:r>
              <a:rPr sz="2650" b="1" spc="10" dirty="0">
                <a:solidFill>
                  <a:srgbClr val="BF0000"/>
                </a:solidFill>
                <a:latin typeface="Carlito"/>
                <a:cs typeface="Carlito"/>
              </a:rPr>
              <a:t>The </a:t>
            </a:r>
            <a:r>
              <a:rPr sz="2650" b="1" dirty="0">
                <a:solidFill>
                  <a:srgbClr val="BF0000"/>
                </a:solidFill>
                <a:latin typeface="Carlito"/>
                <a:cs typeface="Carlito"/>
              </a:rPr>
              <a:t>Strategic Partnership </a:t>
            </a:r>
            <a:r>
              <a:rPr sz="2650" b="1" spc="5" dirty="0">
                <a:solidFill>
                  <a:srgbClr val="BF0000"/>
                </a:solidFill>
                <a:latin typeface="Carlito"/>
                <a:cs typeface="Carlito"/>
              </a:rPr>
              <a:t>Project -  </a:t>
            </a:r>
            <a:r>
              <a:rPr sz="2650" b="1" spc="10" dirty="0">
                <a:solidFill>
                  <a:srgbClr val="BF0000"/>
                </a:solidFill>
                <a:latin typeface="Carlito"/>
                <a:cs typeface="Carlito"/>
              </a:rPr>
              <a:t>Cyber security</a:t>
            </a:r>
            <a:r>
              <a:rPr sz="2650" b="1" spc="-5" dirty="0">
                <a:solidFill>
                  <a:srgbClr val="BF0000"/>
                </a:solidFill>
                <a:latin typeface="Carlito"/>
                <a:cs typeface="Carlito"/>
              </a:rPr>
              <a:t> </a:t>
            </a:r>
            <a:r>
              <a:rPr sz="2650" b="1" spc="15" dirty="0">
                <a:solidFill>
                  <a:srgbClr val="BF0000"/>
                </a:solidFill>
                <a:latin typeface="Carlito"/>
                <a:cs typeface="Carlito"/>
              </a:rPr>
              <a:t>202</a:t>
            </a:r>
            <a:r>
              <a:rPr lang="cs-CZ" sz="2650" b="1" spc="15" dirty="0">
                <a:solidFill>
                  <a:srgbClr val="BF0000"/>
                </a:solidFill>
                <a:latin typeface="Carlito"/>
                <a:cs typeface="Carlito"/>
              </a:rPr>
              <a:t>2</a:t>
            </a:r>
            <a:endParaRPr sz="2650" dirty="0">
              <a:latin typeface="Carlito"/>
              <a:cs typeface="Carlito"/>
            </a:endParaRPr>
          </a:p>
          <a:p>
            <a:pPr marL="3245485" marR="3298190" indent="57150" algn="ctr">
              <a:lnSpc>
                <a:spcPct val="100000"/>
              </a:lnSpc>
              <a:spcBef>
                <a:spcPts val="2350"/>
              </a:spcBef>
            </a:pPr>
            <a:r>
              <a:rPr sz="1950" b="1" spc="-5" dirty="0">
                <a:solidFill>
                  <a:srgbClr val="BF0000"/>
                </a:solidFill>
                <a:latin typeface="Carlito"/>
                <a:cs typeface="Carlito"/>
              </a:rPr>
              <a:t>Theresianische </a:t>
            </a:r>
            <a:r>
              <a:rPr sz="1950" b="1" spc="-10" dirty="0">
                <a:solidFill>
                  <a:srgbClr val="BF0000"/>
                </a:solidFill>
                <a:latin typeface="Carlito"/>
                <a:cs typeface="Carlito"/>
              </a:rPr>
              <a:t>Militarakademie  </a:t>
            </a:r>
            <a:r>
              <a:rPr sz="1950" b="1" spc="-15" dirty="0">
                <a:solidFill>
                  <a:srgbClr val="BF0000"/>
                </a:solidFill>
                <a:latin typeface="Carlito"/>
                <a:cs typeface="Carlito"/>
              </a:rPr>
              <a:t>Moravian </a:t>
            </a:r>
            <a:r>
              <a:rPr sz="1950" b="1" spc="-5" dirty="0">
                <a:solidFill>
                  <a:srgbClr val="BF0000"/>
                </a:solidFill>
                <a:latin typeface="Carlito"/>
                <a:cs typeface="Carlito"/>
              </a:rPr>
              <a:t>Business College</a:t>
            </a:r>
            <a:r>
              <a:rPr sz="1950" b="1" spc="-10" dirty="0">
                <a:solidFill>
                  <a:srgbClr val="BF0000"/>
                </a:solidFill>
                <a:latin typeface="Carlito"/>
                <a:cs typeface="Carlito"/>
              </a:rPr>
              <a:t> </a:t>
            </a:r>
            <a:r>
              <a:rPr sz="1950" b="1" dirty="0">
                <a:solidFill>
                  <a:srgbClr val="BF0000"/>
                </a:solidFill>
                <a:latin typeface="Carlito"/>
                <a:cs typeface="Carlito"/>
              </a:rPr>
              <a:t>Olomouc</a:t>
            </a:r>
            <a:endParaRPr sz="195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366895"/>
          </a:xfrm>
          <a:custGeom>
            <a:avLst/>
            <a:gdLst/>
            <a:ahLst/>
            <a:cxnLst/>
            <a:rect l="l" t="t" r="r" b="b"/>
            <a:pathLst>
              <a:path w="10751820" h="4366895">
                <a:moveTo>
                  <a:pt x="10751756" y="0"/>
                </a:moveTo>
                <a:lnTo>
                  <a:pt x="0" y="0"/>
                </a:lnTo>
                <a:lnTo>
                  <a:pt x="0" y="4366793"/>
                </a:lnTo>
                <a:lnTo>
                  <a:pt x="10751756" y="4366793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851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>
                <a:solidFill>
                  <a:srgbClr val="FF0000"/>
                </a:solidFill>
              </a:rPr>
              <a:t>Information</a:t>
            </a:r>
            <a:r>
              <a:rPr sz="4400" spc="-10" dirty="0">
                <a:solidFill>
                  <a:srgbClr val="FF0000"/>
                </a:solidFill>
              </a:rPr>
              <a:t> </a:t>
            </a:r>
            <a:r>
              <a:rPr sz="4400" spc="-20" dirty="0">
                <a:solidFill>
                  <a:srgbClr val="FF0000"/>
                </a:solidFill>
              </a:rPr>
              <a:t>infrastructures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38339" y="1892414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339" y="3816260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2620" y="1859305"/>
            <a:ext cx="9848215" cy="377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building and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then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smoothly operating information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society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number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of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essential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systems and assets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infrastructure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are needed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which  support the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functions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of society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those of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economic life,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or assist with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implementing functions and missions inevitable for the operation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of  society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83185">
              <a:lnSpc>
                <a:spcPct val="100000"/>
              </a:lnSpc>
              <a:spcBef>
                <a:spcPts val="750"/>
              </a:spcBef>
            </a:pP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Infrastructure with general functions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encompasses all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fix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mobile  facilities, buildings,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assets, devices, systems,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networks, and the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services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provided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by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them,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which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allow the task-oriented, smooth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efficient  operation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certain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social,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economic,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or even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military functions and 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systems.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366895"/>
          </a:xfrm>
          <a:custGeom>
            <a:avLst/>
            <a:gdLst/>
            <a:ahLst/>
            <a:cxnLst/>
            <a:rect l="l" t="t" r="r" b="b"/>
            <a:pathLst>
              <a:path w="10751820" h="4366895">
                <a:moveTo>
                  <a:pt x="10751756" y="0"/>
                </a:moveTo>
                <a:lnTo>
                  <a:pt x="0" y="0"/>
                </a:lnTo>
                <a:lnTo>
                  <a:pt x="0" y="4366793"/>
                </a:lnTo>
                <a:lnTo>
                  <a:pt x="10751756" y="4366793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851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>
                <a:solidFill>
                  <a:srgbClr val="FF0000"/>
                </a:solidFill>
              </a:rPr>
              <a:t>Information</a:t>
            </a:r>
            <a:r>
              <a:rPr sz="4400" spc="-10" dirty="0">
                <a:solidFill>
                  <a:srgbClr val="FF0000"/>
                </a:solidFill>
              </a:rPr>
              <a:t> </a:t>
            </a:r>
            <a:r>
              <a:rPr sz="4400" spc="-20" dirty="0">
                <a:solidFill>
                  <a:srgbClr val="FF0000"/>
                </a:solidFill>
              </a:rPr>
              <a:t>infrastructures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98741" y="1859292"/>
            <a:ext cx="10445750" cy="428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89915">
              <a:lnSpc>
                <a:spcPct val="100000"/>
              </a:lnSpc>
              <a:spcBef>
                <a:spcPts val="95"/>
              </a:spcBef>
            </a:pP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Information infrastructure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the basic 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physical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non-physical structures that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support  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technology 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the basis of 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information</a:t>
            </a:r>
            <a:r>
              <a:rPr sz="2150" spc="-3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150" spc="-20" dirty="0">
                <a:solidFill>
                  <a:srgbClr val="303030"/>
                </a:solidFill>
                <a:latin typeface="Carlito"/>
                <a:cs typeface="Carlito"/>
              </a:rPr>
              <a:t>systems.</a:t>
            </a:r>
            <a:endParaRPr sz="21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Basic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functions</a:t>
            </a:r>
            <a:r>
              <a:rPr sz="2150" spc="-2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include:</a:t>
            </a:r>
            <a:endParaRPr sz="2150">
              <a:latin typeface="Carlito"/>
              <a:cs typeface="Carlito"/>
            </a:endParaRPr>
          </a:p>
          <a:p>
            <a:pPr marL="2827655">
              <a:lnSpc>
                <a:spcPct val="100000"/>
              </a:lnSpc>
              <a:spcBef>
                <a:spcPts val="110"/>
              </a:spcBef>
            </a:pPr>
            <a:r>
              <a:rPr sz="3000" spc="-44" baseline="2777" dirty="0">
                <a:latin typeface="Wingdings"/>
                <a:cs typeface="Wingdings"/>
              </a:rPr>
              <a:t></a:t>
            </a:r>
            <a:r>
              <a:rPr sz="2000" spc="-30" dirty="0">
                <a:latin typeface="Carlito"/>
                <a:cs typeface="Carlito"/>
              </a:rPr>
              <a:t>public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administration;</a:t>
            </a:r>
            <a:endParaRPr sz="2000">
              <a:latin typeface="Carlito"/>
              <a:cs typeface="Carlito"/>
            </a:endParaRPr>
          </a:p>
          <a:p>
            <a:pPr marL="2827655">
              <a:lnSpc>
                <a:spcPct val="100000"/>
              </a:lnSpc>
              <a:spcBef>
                <a:spcPts val="150"/>
              </a:spcBef>
            </a:pPr>
            <a:r>
              <a:rPr sz="3000" spc="-30" baseline="2777" dirty="0">
                <a:latin typeface="Wingdings"/>
                <a:cs typeface="Wingdings"/>
              </a:rPr>
              <a:t></a:t>
            </a:r>
            <a:r>
              <a:rPr sz="2000" spc="-20" dirty="0">
                <a:latin typeface="Carlito"/>
                <a:cs typeface="Carlito"/>
              </a:rPr>
              <a:t>transportation;</a:t>
            </a:r>
            <a:endParaRPr sz="2000">
              <a:latin typeface="Carlito"/>
              <a:cs typeface="Carlito"/>
            </a:endParaRPr>
          </a:p>
          <a:p>
            <a:pPr marL="2827655">
              <a:lnSpc>
                <a:spcPct val="100000"/>
              </a:lnSpc>
              <a:spcBef>
                <a:spcPts val="140"/>
              </a:spcBef>
            </a:pPr>
            <a:r>
              <a:rPr sz="3000" spc="-37" baseline="2777" dirty="0">
                <a:latin typeface="Wingdings"/>
                <a:cs typeface="Wingdings"/>
              </a:rPr>
              <a:t></a:t>
            </a:r>
            <a:r>
              <a:rPr sz="2000" spc="-25" dirty="0">
                <a:latin typeface="Carlito"/>
                <a:cs typeface="Carlito"/>
              </a:rPr>
              <a:t>supply;</a:t>
            </a:r>
            <a:endParaRPr sz="2000">
              <a:latin typeface="Carlito"/>
              <a:cs typeface="Carlito"/>
            </a:endParaRPr>
          </a:p>
          <a:p>
            <a:pPr marL="2827655">
              <a:lnSpc>
                <a:spcPct val="100000"/>
              </a:lnSpc>
              <a:spcBef>
                <a:spcPts val="150"/>
              </a:spcBef>
            </a:pPr>
            <a:r>
              <a:rPr sz="3000" spc="-30" baseline="2777" dirty="0">
                <a:latin typeface="Wingdings"/>
                <a:cs typeface="Wingdings"/>
              </a:rPr>
              <a:t></a:t>
            </a:r>
            <a:r>
              <a:rPr sz="2000" spc="-20" dirty="0">
                <a:latin typeface="Carlito"/>
                <a:cs typeface="Carlito"/>
              </a:rPr>
              <a:t>telecommunication;</a:t>
            </a:r>
            <a:endParaRPr sz="2000">
              <a:latin typeface="Carlito"/>
              <a:cs typeface="Carlito"/>
            </a:endParaRPr>
          </a:p>
          <a:p>
            <a:pPr marL="2827655">
              <a:lnSpc>
                <a:spcPct val="100000"/>
              </a:lnSpc>
              <a:spcBef>
                <a:spcPts val="150"/>
              </a:spcBef>
            </a:pPr>
            <a:r>
              <a:rPr sz="3000" spc="-44" baseline="2777" dirty="0">
                <a:latin typeface="Wingdings"/>
                <a:cs typeface="Wingdings"/>
              </a:rPr>
              <a:t></a:t>
            </a:r>
            <a:r>
              <a:rPr sz="2000" spc="-30" dirty="0">
                <a:latin typeface="Carlito"/>
                <a:cs typeface="Carlito"/>
              </a:rPr>
              <a:t>command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control;</a:t>
            </a:r>
            <a:endParaRPr sz="2000">
              <a:latin typeface="Carlito"/>
              <a:cs typeface="Carlito"/>
            </a:endParaRPr>
          </a:p>
          <a:p>
            <a:pPr marL="3004820" marR="5080" indent="-177165">
              <a:lnSpc>
                <a:spcPts val="2160"/>
              </a:lnSpc>
              <a:spcBef>
                <a:spcPts val="409"/>
              </a:spcBef>
            </a:pPr>
            <a:r>
              <a:rPr sz="3000" spc="-52" baseline="2777" dirty="0">
                <a:latin typeface="Wingdings"/>
                <a:cs typeface="Wingdings"/>
              </a:rPr>
              <a:t></a:t>
            </a:r>
            <a:r>
              <a:rPr sz="2000" spc="-35" dirty="0">
                <a:latin typeface="Carlito"/>
                <a:cs typeface="Carlito"/>
              </a:rPr>
              <a:t>defence </a:t>
            </a:r>
            <a:r>
              <a:rPr sz="2000" spc="-5" dirty="0">
                <a:latin typeface="Carlito"/>
                <a:cs typeface="Carlito"/>
              </a:rPr>
              <a:t>(national </a:t>
            </a:r>
            <a:r>
              <a:rPr sz="2000" spc="-10" dirty="0">
                <a:latin typeface="Carlito"/>
                <a:cs typeface="Carlito"/>
              </a:rPr>
              <a:t>defence, law </a:t>
            </a:r>
            <a:r>
              <a:rPr sz="2000" spc="-15" dirty="0">
                <a:latin typeface="Carlito"/>
                <a:cs typeface="Carlito"/>
              </a:rPr>
              <a:t>enforcement, </a:t>
            </a:r>
            <a:r>
              <a:rPr sz="2000" spc="-10" dirty="0">
                <a:latin typeface="Carlito"/>
                <a:cs typeface="Carlito"/>
              </a:rPr>
              <a:t>disaster </a:t>
            </a:r>
            <a:r>
              <a:rPr sz="2000" spc="-5" dirty="0">
                <a:latin typeface="Carlito"/>
                <a:cs typeface="Carlito"/>
              </a:rPr>
              <a:t>management, civil  protection);</a:t>
            </a:r>
            <a:endParaRPr sz="2000">
              <a:latin typeface="Carlito"/>
              <a:cs typeface="Carlito"/>
            </a:endParaRPr>
          </a:p>
          <a:p>
            <a:pPr marL="2827655">
              <a:lnSpc>
                <a:spcPct val="100000"/>
              </a:lnSpc>
              <a:spcBef>
                <a:spcPts val="114"/>
              </a:spcBef>
            </a:pPr>
            <a:r>
              <a:rPr sz="3000" spc="-37" baseline="2777" dirty="0">
                <a:latin typeface="Wingdings"/>
                <a:cs typeface="Wingdings"/>
              </a:rPr>
              <a:t></a:t>
            </a:r>
            <a:r>
              <a:rPr sz="2000" spc="-25" dirty="0">
                <a:latin typeface="Carlito"/>
                <a:cs typeface="Carlito"/>
              </a:rPr>
              <a:t>education;</a:t>
            </a:r>
            <a:endParaRPr sz="2000">
              <a:latin typeface="Carlito"/>
              <a:cs typeface="Carlito"/>
            </a:endParaRPr>
          </a:p>
          <a:p>
            <a:pPr marL="2827655">
              <a:lnSpc>
                <a:spcPct val="100000"/>
              </a:lnSpc>
              <a:spcBef>
                <a:spcPts val="140"/>
              </a:spcBef>
            </a:pPr>
            <a:r>
              <a:rPr sz="3000" spc="-44" baseline="2777" dirty="0">
                <a:latin typeface="Wingdings"/>
                <a:cs typeface="Wingdings"/>
              </a:rPr>
              <a:t></a:t>
            </a:r>
            <a:r>
              <a:rPr sz="2000" spc="-30" dirty="0">
                <a:latin typeface="Carlito"/>
                <a:cs typeface="Carlito"/>
              </a:rPr>
              <a:t>health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care;</a:t>
            </a:r>
            <a:endParaRPr sz="2000">
              <a:latin typeface="Carlito"/>
              <a:cs typeface="Carlito"/>
            </a:endParaRPr>
          </a:p>
          <a:p>
            <a:pPr marL="2827655">
              <a:lnSpc>
                <a:spcPct val="100000"/>
              </a:lnSpc>
              <a:spcBef>
                <a:spcPts val="155"/>
              </a:spcBef>
            </a:pPr>
            <a:r>
              <a:rPr sz="3000" spc="-44" baseline="2777" dirty="0">
                <a:latin typeface="Wingdings"/>
                <a:cs typeface="Wingdings"/>
              </a:rPr>
              <a:t></a:t>
            </a:r>
            <a:r>
              <a:rPr sz="2000" spc="-30" dirty="0">
                <a:latin typeface="Carlito"/>
                <a:cs typeface="Carlito"/>
              </a:rPr>
              <a:t>public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information.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366895"/>
          </a:xfrm>
          <a:custGeom>
            <a:avLst/>
            <a:gdLst/>
            <a:ahLst/>
            <a:cxnLst/>
            <a:rect l="l" t="t" r="r" b="b"/>
            <a:pathLst>
              <a:path w="10751820" h="4366895">
                <a:moveTo>
                  <a:pt x="10751756" y="0"/>
                </a:moveTo>
                <a:lnTo>
                  <a:pt x="0" y="0"/>
                </a:lnTo>
                <a:lnTo>
                  <a:pt x="0" y="4366793"/>
                </a:lnTo>
                <a:lnTo>
                  <a:pt x="10751756" y="4366793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851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>
                <a:solidFill>
                  <a:srgbClr val="FF0000"/>
                </a:solidFill>
              </a:rPr>
              <a:t>Information</a:t>
            </a:r>
            <a:r>
              <a:rPr sz="4400" spc="-10" dirty="0">
                <a:solidFill>
                  <a:srgbClr val="FF0000"/>
                </a:solidFill>
              </a:rPr>
              <a:t> </a:t>
            </a:r>
            <a:r>
              <a:rPr sz="4400" spc="-20" dirty="0">
                <a:solidFill>
                  <a:srgbClr val="FF0000"/>
                </a:solidFill>
              </a:rPr>
              <a:t>infrastructures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98741" y="1858213"/>
            <a:ext cx="6510655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Information designated infrastructures</a:t>
            </a:r>
            <a:r>
              <a:rPr sz="24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comprise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6174" y="2795295"/>
            <a:ext cx="18288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6174" y="3224771"/>
            <a:ext cx="18288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6174" y="3652812"/>
            <a:ext cx="18288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6174" y="4080497"/>
            <a:ext cx="18288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6174" y="4509973"/>
            <a:ext cx="18288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6174" y="2229881"/>
            <a:ext cx="2933700" cy="2595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2590" marR="5080" indent="-389890">
              <a:lnSpc>
                <a:spcPct val="137000"/>
              </a:lnSpc>
              <a:spcBef>
                <a:spcPts val="90"/>
              </a:spcBef>
              <a:buClr>
                <a:srgbClr val="CE1E27"/>
              </a:buClr>
              <a:buSzPct val="75609"/>
              <a:buFont typeface="Wingdings"/>
              <a:buChar char=""/>
              <a:tabLst>
                <a:tab pos="401955" algn="l"/>
                <a:tab pos="402590" algn="l"/>
              </a:tabLst>
            </a:pPr>
            <a:r>
              <a:rPr sz="2050" spc="5" dirty="0">
                <a:solidFill>
                  <a:srgbClr val="303030"/>
                </a:solidFill>
                <a:latin typeface="Arial"/>
                <a:cs typeface="Arial"/>
              </a:rPr>
              <a:t>fix </a:t>
            </a:r>
            <a:r>
              <a:rPr sz="2050" spc="15" dirty="0">
                <a:solidFill>
                  <a:srgbClr val="303030"/>
                </a:solidFill>
                <a:latin typeface="Arial"/>
                <a:cs typeface="Arial"/>
              </a:rPr>
              <a:t>or mobile</a:t>
            </a:r>
            <a:r>
              <a:rPr sz="205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50" spc="10" dirty="0">
                <a:solidFill>
                  <a:srgbClr val="303030"/>
                </a:solidFill>
                <a:latin typeface="Arial"/>
                <a:cs typeface="Arial"/>
              </a:rPr>
              <a:t>facilities,  </a:t>
            </a:r>
            <a:r>
              <a:rPr sz="2050" spc="15" dirty="0">
                <a:solidFill>
                  <a:srgbClr val="303030"/>
                </a:solidFill>
                <a:latin typeface="Arial"/>
                <a:cs typeface="Arial"/>
              </a:rPr>
              <a:t>buildings,</a:t>
            </a:r>
            <a:endParaRPr sz="2050">
              <a:latin typeface="Arial"/>
              <a:cs typeface="Arial"/>
            </a:endParaRPr>
          </a:p>
          <a:p>
            <a:pPr marL="402590" marR="1549400">
              <a:lnSpc>
                <a:spcPts val="3370"/>
              </a:lnSpc>
              <a:spcBef>
                <a:spcPts val="260"/>
              </a:spcBef>
            </a:pPr>
            <a:r>
              <a:rPr sz="2050" spc="10" dirty="0">
                <a:solidFill>
                  <a:srgbClr val="303030"/>
                </a:solidFill>
                <a:latin typeface="Arial"/>
                <a:cs typeface="Arial"/>
              </a:rPr>
              <a:t>assets,  </a:t>
            </a:r>
            <a:r>
              <a:rPr sz="2050" spc="1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2050" spc="2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2050" spc="1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2050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2050" spc="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2050" spc="2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2050" spc="1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endParaRPr sz="2050">
              <a:latin typeface="Arial"/>
              <a:cs typeface="Arial"/>
            </a:endParaRPr>
          </a:p>
          <a:p>
            <a:pPr marL="402590" marR="1388745">
              <a:lnSpc>
                <a:spcPts val="3370"/>
              </a:lnSpc>
              <a:spcBef>
                <a:spcPts val="15"/>
              </a:spcBef>
            </a:pPr>
            <a:r>
              <a:rPr sz="2050" spc="15" dirty="0">
                <a:solidFill>
                  <a:srgbClr val="303030"/>
                </a:solidFill>
                <a:latin typeface="Arial"/>
                <a:cs typeface="Arial"/>
              </a:rPr>
              <a:t>systems,  n</a:t>
            </a:r>
            <a:r>
              <a:rPr sz="2050" spc="2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2050" spc="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2050" spc="1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205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2050" spc="15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2050" spc="1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741" y="4800277"/>
            <a:ext cx="10502900" cy="135636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including the services provided </a:t>
            </a:r>
            <a:r>
              <a:rPr sz="2400" spc="10" dirty="0">
                <a:solidFill>
                  <a:srgbClr val="303030"/>
                </a:solidFill>
                <a:latin typeface="Arial"/>
                <a:cs typeface="Arial"/>
              </a:rPr>
              <a:t>by </a:t>
            </a: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them, which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allow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  <a:spcBef>
                <a:spcPts val="855"/>
              </a:spcBef>
            </a:pP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the gathering, production, storage,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transfer, </a:t>
            </a: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10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of information necessary 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400" spc="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operation of information</a:t>
            </a:r>
            <a:r>
              <a:rPr sz="24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03030"/>
                </a:solidFill>
                <a:latin typeface="Arial"/>
                <a:cs typeface="Arial"/>
              </a:rPr>
              <a:t>society.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851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>
                <a:solidFill>
                  <a:srgbClr val="FF0000"/>
                </a:solidFill>
              </a:rPr>
              <a:t>Information</a:t>
            </a:r>
            <a:r>
              <a:rPr sz="4400" spc="-10" dirty="0">
                <a:solidFill>
                  <a:srgbClr val="FF0000"/>
                </a:solidFill>
              </a:rPr>
              <a:t> </a:t>
            </a:r>
            <a:r>
              <a:rPr sz="4400" spc="-20" dirty="0">
                <a:solidFill>
                  <a:srgbClr val="FF0000"/>
                </a:solidFill>
              </a:rPr>
              <a:t>infrastructures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3374999" y="1968474"/>
            <a:ext cx="5441950" cy="4081145"/>
            <a:chOff x="3374999" y="1968474"/>
            <a:chExt cx="5441950" cy="4081145"/>
          </a:xfrm>
        </p:grpSpPr>
        <p:sp>
          <p:nvSpPr>
            <p:cNvPr id="5" name="object 5"/>
            <p:cNvSpPr/>
            <p:nvPr/>
          </p:nvSpPr>
          <p:spPr>
            <a:xfrm>
              <a:off x="3810340" y="2281004"/>
              <a:ext cx="4734330" cy="34960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4999" y="1968474"/>
              <a:ext cx="5441950" cy="4081145"/>
            </a:xfrm>
            <a:custGeom>
              <a:avLst/>
              <a:gdLst/>
              <a:ahLst/>
              <a:cxnLst/>
              <a:rect l="l" t="t" r="r" b="b"/>
              <a:pathLst>
                <a:path w="5441950" h="4081145">
                  <a:moveTo>
                    <a:pt x="0" y="0"/>
                  </a:moveTo>
                  <a:lnTo>
                    <a:pt x="5441759" y="0"/>
                  </a:lnTo>
                  <a:lnTo>
                    <a:pt x="5441759" y="4080967"/>
                  </a:lnTo>
                  <a:lnTo>
                    <a:pt x="0" y="408096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CE1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366895"/>
          </a:xfrm>
          <a:custGeom>
            <a:avLst/>
            <a:gdLst/>
            <a:ahLst/>
            <a:cxnLst/>
            <a:rect l="l" t="t" r="r" b="b"/>
            <a:pathLst>
              <a:path w="10751820" h="4366895">
                <a:moveTo>
                  <a:pt x="10751756" y="0"/>
                </a:moveTo>
                <a:lnTo>
                  <a:pt x="0" y="0"/>
                </a:lnTo>
                <a:lnTo>
                  <a:pt x="0" y="4366793"/>
                </a:lnTo>
                <a:lnTo>
                  <a:pt x="10751756" y="4366793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851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>
                <a:solidFill>
                  <a:srgbClr val="FF0000"/>
                </a:solidFill>
              </a:rPr>
              <a:t>Information</a:t>
            </a:r>
            <a:r>
              <a:rPr sz="4400" spc="-10" dirty="0">
                <a:solidFill>
                  <a:srgbClr val="FF0000"/>
                </a:solidFill>
              </a:rPr>
              <a:t> </a:t>
            </a:r>
            <a:r>
              <a:rPr sz="4400" spc="-20" dirty="0">
                <a:solidFill>
                  <a:srgbClr val="FF0000"/>
                </a:solidFill>
              </a:rPr>
              <a:t>infrastructures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98741" y="1858225"/>
            <a:ext cx="10575290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Within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information infrastructures there are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clusters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of infrastructures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with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various  designations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and types. </a:t>
            </a:r>
            <a:r>
              <a:rPr sz="2300" spc="10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basis of their designation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(mission)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information  infrastructures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can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fall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into two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 categories: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741" y="3055581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741" y="3514229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3342" y="2917918"/>
            <a:ext cx="4565015" cy="94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700"/>
              </a:lnSpc>
              <a:spcBef>
                <a:spcPts val="95"/>
              </a:spcBef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functional (fundamental); and  support information</a:t>
            </a:r>
            <a:r>
              <a:rPr sz="23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infrastructures.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3939743"/>
            <a:ext cx="6496685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10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basis of their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use the classification </a:t>
            </a:r>
            <a:r>
              <a:rPr sz="2300" spc="10" dirty="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be: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335" y="4889779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335" y="5346979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9335" y="4292744"/>
            <a:ext cx="5043805" cy="140144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426084" indent="-414020">
              <a:lnSpc>
                <a:spcPct val="100000"/>
              </a:lnSpc>
              <a:spcBef>
                <a:spcPts val="944"/>
              </a:spcBef>
              <a:buClr>
                <a:srgbClr val="CE1E27"/>
              </a:buClr>
              <a:buSzPct val="73913"/>
              <a:buFont typeface="Wingdings"/>
              <a:buChar char=""/>
              <a:tabLst>
                <a:tab pos="426084" algn="l"/>
                <a:tab pos="426720" algn="l"/>
              </a:tabLst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global;</a:t>
            </a:r>
            <a:endParaRPr sz="2300">
              <a:latin typeface="Arial"/>
              <a:cs typeface="Arial"/>
            </a:endParaRPr>
          </a:p>
          <a:p>
            <a:pPr marL="426084">
              <a:lnSpc>
                <a:spcPct val="100000"/>
              </a:lnSpc>
              <a:spcBef>
                <a:spcPts val="855"/>
              </a:spcBef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national;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within</a:t>
            </a:r>
            <a:r>
              <a:rPr sz="23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endParaRPr sz="2300">
              <a:latin typeface="Arial"/>
              <a:cs typeface="Arial"/>
            </a:endParaRPr>
          </a:p>
          <a:p>
            <a:pPr marL="426084">
              <a:lnSpc>
                <a:spcPct val="100000"/>
              </a:lnSpc>
              <a:spcBef>
                <a:spcPts val="844"/>
              </a:spcBef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defense information</a:t>
            </a:r>
            <a:r>
              <a:rPr sz="23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infrastructures.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366895"/>
          </a:xfrm>
          <a:custGeom>
            <a:avLst/>
            <a:gdLst/>
            <a:ahLst/>
            <a:cxnLst/>
            <a:rect l="l" t="t" r="r" b="b"/>
            <a:pathLst>
              <a:path w="10751820" h="4366895">
                <a:moveTo>
                  <a:pt x="10751756" y="0"/>
                </a:moveTo>
                <a:lnTo>
                  <a:pt x="0" y="0"/>
                </a:lnTo>
                <a:lnTo>
                  <a:pt x="0" y="4366793"/>
                </a:lnTo>
                <a:lnTo>
                  <a:pt x="10751756" y="4366793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851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>
                <a:solidFill>
                  <a:srgbClr val="FF0000"/>
                </a:solidFill>
                <a:latin typeface="Carlito"/>
                <a:cs typeface="Carlito"/>
              </a:rPr>
              <a:t>Information</a:t>
            </a:r>
            <a:r>
              <a:rPr sz="4400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400" spc="-20" dirty="0">
                <a:solidFill>
                  <a:srgbClr val="FF0000"/>
                </a:solidFill>
                <a:latin typeface="Carlito"/>
                <a:cs typeface="Carlito"/>
              </a:rPr>
              <a:t>infrastructures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741" y="1857857"/>
            <a:ext cx="92125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4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8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303030"/>
                </a:solidFill>
                <a:latin typeface="Arial"/>
                <a:cs typeface="Arial"/>
              </a:rPr>
              <a:t>infrastructures</a:t>
            </a:r>
            <a:r>
              <a:rPr sz="28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=</a:t>
            </a:r>
            <a:r>
              <a:rPr sz="28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100" dirty="0">
                <a:solidFill>
                  <a:srgbClr val="303030"/>
                </a:solidFill>
                <a:latin typeface="Arial"/>
                <a:cs typeface="Arial"/>
              </a:rPr>
              <a:t>Fields</a:t>
            </a:r>
            <a:r>
              <a:rPr sz="28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14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800" spc="2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303030"/>
                </a:solidFill>
                <a:latin typeface="Arial"/>
                <a:cs typeface="Arial"/>
              </a:rPr>
              <a:t>Cyber</a:t>
            </a:r>
            <a:r>
              <a:rPr sz="28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61562" y="2323795"/>
            <a:ext cx="5005070" cy="4204970"/>
            <a:chOff x="3661562" y="2323795"/>
            <a:chExt cx="5005070" cy="4204970"/>
          </a:xfrm>
        </p:grpSpPr>
        <p:sp>
          <p:nvSpPr>
            <p:cNvPr id="6" name="object 6"/>
            <p:cNvSpPr/>
            <p:nvPr/>
          </p:nvSpPr>
          <p:spPr>
            <a:xfrm>
              <a:off x="7849082" y="6192735"/>
              <a:ext cx="817537" cy="335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61562" y="2323795"/>
              <a:ext cx="4868633" cy="3651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1562" y="2324163"/>
              <a:ext cx="4869180" cy="3651250"/>
            </a:xfrm>
            <a:custGeom>
              <a:avLst/>
              <a:gdLst/>
              <a:ahLst/>
              <a:cxnLst/>
              <a:rect l="l" t="t" r="r" b="b"/>
              <a:pathLst>
                <a:path w="4869180" h="3651250">
                  <a:moveTo>
                    <a:pt x="0" y="0"/>
                  </a:moveTo>
                  <a:lnTo>
                    <a:pt x="4868633" y="0"/>
                  </a:lnTo>
                  <a:lnTo>
                    <a:pt x="4868633" y="3651110"/>
                  </a:lnTo>
                  <a:lnTo>
                    <a:pt x="0" y="36511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833B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366895"/>
          </a:xfrm>
          <a:custGeom>
            <a:avLst/>
            <a:gdLst/>
            <a:ahLst/>
            <a:cxnLst/>
            <a:rect l="l" t="t" r="r" b="b"/>
            <a:pathLst>
              <a:path w="10751820" h="4366895">
                <a:moveTo>
                  <a:pt x="10751756" y="0"/>
                </a:moveTo>
                <a:lnTo>
                  <a:pt x="0" y="0"/>
                </a:lnTo>
                <a:lnTo>
                  <a:pt x="0" y="4366793"/>
                </a:lnTo>
                <a:lnTo>
                  <a:pt x="10751756" y="4366793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851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>
                <a:solidFill>
                  <a:srgbClr val="FF0000"/>
                </a:solidFill>
              </a:rPr>
              <a:t>Information</a:t>
            </a:r>
            <a:r>
              <a:rPr sz="4400" spc="-10" dirty="0">
                <a:solidFill>
                  <a:srgbClr val="FF0000"/>
                </a:solidFill>
              </a:rPr>
              <a:t> </a:t>
            </a:r>
            <a:r>
              <a:rPr sz="4400" spc="-20" dirty="0">
                <a:solidFill>
                  <a:srgbClr val="FF0000"/>
                </a:solidFill>
              </a:rPr>
              <a:t>infrastructures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98741" y="1858225"/>
            <a:ext cx="10575290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Within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information infrastructures there are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clusters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of infrastructures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with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various  designations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and types. </a:t>
            </a:r>
            <a:r>
              <a:rPr sz="2300" spc="10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basis of their designation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(mission)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information  infrastructures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can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fall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into two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 categories: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741" y="3055581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741" y="3514229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3342" y="2917918"/>
            <a:ext cx="4565015" cy="94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700"/>
              </a:lnSpc>
              <a:spcBef>
                <a:spcPts val="95"/>
              </a:spcBef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functional (fundamental); and  support information</a:t>
            </a:r>
            <a:r>
              <a:rPr sz="23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infrastructures.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3939743"/>
            <a:ext cx="6496685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10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basis of their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use the classification </a:t>
            </a:r>
            <a:r>
              <a:rPr sz="2300" spc="10" dirty="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be: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335" y="4889779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335" y="5346979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9335" y="4292744"/>
            <a:ext cx="5043805" cy="140144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426084" indent="-414020">
              <a:lnSpc>
                <a:spcPct val="100000"/>
              </a:lnSpc>
              <a:spcBef>
                <a:spcPts val="944"/>
              </a:spcBef>
              <a:buClr>
                <a:srgbClr val="CE1E27"/>
              </a:buClr>
              <a:buSzPct val="73913"/>
              <a:buFont typeface="Wingdings"/>
              <a:buChar char=""/>
              <a:tabLst>
                <a:tab pos="426084" algn="l"/>
                <a:tab pos="426720" algn="l"/>
              </a:tabLst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global;</a:t>
            </a:r>
            <a:endParaRPr sz="2300">
              <a:latin typeface="Arial"/>
              <a:cs typeface="Arial"/>
            </a:endParaRPr>
          </a:p>
          <a:p>
            <a:pPr marL="426084">
              <a:lnSpc>
                <a:spcPct val="100000"/>
              </a:lnSpc>
              <a:spcBef>
                <a:spcPts val="855"/>
              </a:spcBef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national;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within</a:t>
            </a:r>
            <a:r>
              <a:rPr sz="23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endParaRPr sz="2300">
              <a:latin typeface="Arial"/>
              <a:cs typeface="Arial"/>
            </a:endParaRPr>
          </a:p>
          <a:p>
            <a:pPr marL="426084">
              <a:lnSpc>
                <a:spcPct val="100000"/>
              </a:lnSpc>
              <a:spcBef>
                <a:spcPts val="844"/>
              </a:spcBef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defense information</a:t>
            </a:r>
            <a:r>
              <a:rPr sz="23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infrastructures.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250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75"/>
              </a:spcBef>
            </a:pPr>
            <a:r>
              <a:rPr sz="4400" spc="-20" dirty="0">
                <a:solidFill>
                  <a:srgbClr val="FFFF00"/>
                </a:solidFill>
              </a:rPr>
              <a:t>Threats </a:t>
            </a:r>
            <a:r>
              <a:rPr sz="4400" dirty="0">
                <a:solidFill>
                  <a:srgbClr val="FFFF00"/>
                </a:solidFill>
              </a:rPr>
              <a:t>of </a:t>
            </a:r>
            <a:r>
              <a:rPr sz="4400" spc="-20" dirty="0">
                <a:solidFill>
                  <a:srgbClr val="FFFF00"/>
                </a:solidFill>
              </a:rPr>
              <a:t>Information</a:t>
            </a:r>
            <a:r>
              <a:rPr sz="4400" spc="-5" dirty="0">
                <a:solidFill>
                  <a:srgbClr val="FFFF00"/>
                </a:solidFill>
              </a:rPr>
              <a:t> </a:t>
            </a:r>
            <a:r>
              <a:rPr sz="4400" spc="-30" dirty="0">
                <a:solidFill>
                  <a:srgbClr val="FFFF00"/>
                </a:solidFill>
              </a:rPr>
              <a:t>Systems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05507"/>
            <a:ext cx="10518775" cy="40640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3450" b="1" spc="-65" dirty="0">
                <a:solidFill>
                  <a:srgbClr val="303030"/>
                </a:solidFill>
                <a:latin typeface="Arial"/>
                <a:cs typeface="Arial"/>
              </a:rPr>
              <a:t>Top </a:t>
            </a:r>
            <a:r>
              <a:rPr sz="3450" b="1" spc="20" dirty="0">
                <a:solidFill>
                  <a:srgbClr val="303030"/>
                </a:solidFill>
                <a:latin typeface="Arial"/>
                <a:cs typeface="Arial"/>
              </a:rPr>
              <a:t>10 </a:t>
            </a:r>
            <a:r>
              <a:rPr sz="3450" b="1" spc="15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3450" b="1" spc="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450" b="1" spc="15" dirty="0">
                <a:solidFill>
                  <a:srgbClr val="303030"/>
                </a:solidFill>
                <a:latin typeface="Arial"/>
                <a:cs typeface="Arial"/>
              </a:rPr>
              <a:t>Threats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100" spc="10" dirty="0">
                <a:solidFill>
                  <a:srgbClr val="303030"/>
                </a:solidFill>
                <a:latin typeface="Arial"/>
                <a:cs typeface="Arial"/>
              </a:rPr>
              <a:t>you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should </a:t>
            </a:r>
            <a:r>
              <a:rPr sz="2100" spc="10" dirty="0">
                <a:solidFill>
                  <a:srgbClr val="303030"/>
                </a:solidFill>
                <a:latin typeface="Arial"/>
                <a:cs typeface="Arial"/>
              </a:rPr>
              <a:t>be aware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of for the Security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100" spc="-1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environment.</a:t>
            </a:r>
            <a:endParaRPr sz="2100">
              <a:latin typeface="Arial"/>
              <a:cs typeface="Arial"/>
            </a:endParaRPr>
          </a:p>
          <a:p>
            <a:pPr marL="300990" indent="-288925">
              <a:lnSpc>
                <a:spcPct val="100000"/>
              </a:lnSpc>
              <a:spcBef>
                <a:spcPts val="720"/>
              </a:spcBef>
              <a:buFont typeface="Arial"/>
              <a:buAutoNum type="arabicPeriod"/>
              <a:tabLst>
                <a:tab pos="301625" algn="l"/>
              </a:tabLst>
            </a:pPr>
            <a:r>
              <a:rPr sz="2050" b="1" spc="-10" dirty="0">
                <a:solidFill>
                  <a:srgbClr val="303030"/>
                </a:solidFill>
                <a:latin typeface="Arial"/>
                <a:cs typeface="Arial"/>
              </a:rPr>
              <a:t>Privilege</a:t>
            </a:r>
            <a:r>
              <a:rPr sz="205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50" b="1" spc="-10" dirty="0">
                <a:solidFill>
                  <a:srgbClr val="303030"/>
                </a:solidFill>
                <a:latin typeface="Arial"/>
                <a:cs typeface="Arial"/>
              </a:rPr>
              <a:t>Escalation</a:t>
            </a: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720"/>
              </a:spcBef>
            </a:pP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Software programs often have bugs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can be exploited. </a:t>
            </a:r>
            <a:r>
              <a:rPr sz="2100" spc="10" dirty="0">
                <a:solidFill>
                  <a:srgbClr val="303030"/>
                </a:solidFill>
                <a:latin typeface="Arial"/>
                <a:cs typeface="Arial"/>
              </a:rPr>
              <a:t>These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bugs </a:t>
            </a:r>
            <a:r>
              <a:rPr sz="2100" spc="10" dirty="0">
                <a:solidFill>
                  <a:srgbClr val="303030"/>
                </a:solidFill>
                <a:latin typeface="Arial"/>
                <a:cs typeface="Arial"/>
              </a:rPr>
              <a:t>can be used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to  gain </a:t>
            </a:r>
            <a:r>
              <a:rPr sz="2100" spc="10" dirty="0">
                <a:solidFill>
                  <a:srgbClr val="303030"/>
                </a:solidFill>
                <a:latin typeface="Arial"/>
                <a:cs typeface="Arial"/>
              </a:rPr>
              <a:t>access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to certain resources with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higher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privileges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can bypass security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controls.</a:t>
            </a:r>
            <a:endParaRPr sz="2100">
              <a:latin typeface="Arial"/>
              <a:cs typeface="Arial"/>
            </a:endParaRPr>
          </a:p>
          <a:p>
            <a:pPr marL="300990" indent="-288925">
              <a:lnSpc>
                <a:spcPct val="100000"/>
              </a:lnSpc>
              <a:spcBef>
                <a:spcPts val="720"/>
              </a:spcBef>
              <a:buFont typeface="Arial"/>
              <a:buAutoNum type="arabicPeriod" startAt="2"/>
              <a:tabLst>
                <a:tab pos="301625" algn="l"/>
              </a:tabLst>
            </a:pPr>
            <a:r>
              <a:rPr sz="2050" b="1" spc="-20" dirty="0">
                <a:solidFill>
                  <a:srgbClr val="303030"/>
                </a:solidFill>
                <a:latin typeface="Arial"/>
                <a:cs typeface="Arial"/>
              </a:rPr>
              <a:t>Virus</a:t>
            </a:r>
            <a:endParaRPr sz="2050">
              <a:latin typeface="Arial"/>
              <a:cs typeface="Arial"/>
            </a:endParaRPr>
          </a:p>
          <a:p>
            <a:pPr marL="12700" marR="503555" algn="just">
              <a:lnSpc>
                <a:spcPct val="101400"/>
              </a:lnSpc>
              <a:spcBef>
                <a:spcPts val="720"/>
              </a:spcBef>
            </a:pP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100" spc="10" dirty="0">
                <a:solidFill>
                  <a:srgbClr val="303030"/>
                </a:solidFill>
                <a:latin typeface="Arial"/>
                <a:cs typeface="Arial"/>
              </a:rPr>
              <a:t>term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"virus" has been used </a:t>
            </a:r>
            <a:r>
              <a:rPr sz="2100" spc="10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100" spc="1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catchall phrase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100" spc="10" dirty="0">
                <a:solidFill>
                  <a:srgbClr val="303030"/>
                </a:solidFill>
                <a:latin typeface="Arial"/>
                <a:cs typeface="Arial"/>
              </a:rPr>
              <a:t>many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threats.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Essentially, </a:t>
            </a:r>
            <a:r>
              <a:rPr sz="2100" spc="15" dirty="0">
                <a:solidFill>
                  <a:srgbClr val="303030"/>
                </a:solidFill>
                <a:latin typeface="Arial"/>
                <a:cs typeface="Arial"/>
              </a:rPr>
              <a:t>a 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virus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100" spc="1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computer program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that,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like </a:t>
            </a:r>
            <a:r>
              <a:rPr sz="2100" spc="1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medical virus, has the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ability to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replicate and 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infect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other computers.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Viruses </a:t>
            </a:r>
            <a:r>
              <a:rPr sz="2100" spc="1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transmitted over networks </a:t>
            </a:r>
            <a:r>
              <a:rPr sz="2100" spc="10" dirty="0">
                <a:solidFill>
                  <a:srgbClr val="303030"/>
                </a:solidFill>
                <a:latin typeface="Arial"/>
                <a:cs typeface="Arial"/>
              </a:rPr>
              <a:t>or via USB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drives and  other portable</a:t>
            </a:r>
            <a:r>
              <a:rPr sz="21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303030"/>
                </a:solidFill>
                <a:latin typeface="Arial"/>
                <a:cs typeface="Arial"/>
              </a:rPr>
              <a:t>media.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50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75"/>
              </a:spcBef>
            </a:pPr>
            <a:r>
              <a:rPr sz="4400" spc="-20" dirty="0">
                <a:solidFill>
                  <a:srgbClr val="FF0000"/>
                </a:solidFill>
              </a:rPr>
              <a:t>Threats </a:t>
            </a:r>
            <a:r>
              <a:rPr sz="4400" dirty="0">
                <a:solidFill>
                  <a:srgbClr val="FF0000"/>
                </a:solidFill>
              </a:rPr>
              <a:t>of </a:t>
            </a:r>
            <a:r>
              <a:rPr sz="4400" spc="-20" dirty="0">
                <a:solidFill>
                  <a:srgbClr val="FF0000"/>
                </a:solidFill>
              </a:rPr>
              <a:t>Information</a:t>
            </a:r>
            <a:r>
              <a:rPr sz="4400" spc="-5" dirty="0">
                <a:solidFill>
                  <a:srgbClr val="FF0000"/>
                </a:solidFill>
              </a:rPr>
              <a:t> </a:t>
            </a:r>
            <a:r>
              <a:rPr sz="4400" spc="-30" dirty="0">
                <a:solidFill>
                  <a:srgbClr val="FF0000"/>
                </a:solidFill>
              </a:rPr>
              <a:t>Systems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61451"/>
            <a:ext cx="10534650" cy="370522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09245" indent="-297180">
              <a:lnSpc>
                <a:spcPct val="100000"/>
              </a:lnSpc>
              <a:spcBef>
                <a:spcPts val="860"/>
              </a:spcBef>
              <a:buFont typeface="Arial"/>
              <a:buAutoNum type="arabicPeriod" startAt="3"/>
              <a:tabLst>
                <a:tab pos="309880" algn="l"/>
              </a:tabLst>
            </a:pPr>
            <a:r>
              <a:rPr sz="2100" b="1" spc="-10" dirty="0">
                <a:solidFill>
                  <a:srgbClr val="303030"/>
                </a:solidFill>
                <a:latin typeface="Arial"/>
                <a:cs typeface="Arial"/>
              </a:rPr>
              <a:t>Worm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worm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is a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specific type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of virus. Unlike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typical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virus, it's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goal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isn't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to alter system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files,  but to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replicate so many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times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consumes hard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disk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space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2100" spc="-30" dirty="0">
                <a:solidFill>
                  <a:srgbClr val="303030"/>
                </a:solidFill>
                <a:latin typeface="Arial"/>
                <a:cs typeface="Arial"/>
              </a:rPr>
              <a:t>memory. </a:t>
            </a:r>
            <a:r>
              <a:rPr sz="2100" spc="-20" dirty="0">
                <a:solidFill>
                  <a:srgbClr val="303030"/>
                </a:solidFill>
                <a:latin typeface="Arial"/>
                <a:cs typeface="Arial"/>
              </a:rPr>
              <a:t>Worm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victims 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will notice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their computers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running slower or</a:t>
            </a:r>
            <a:r>
              <a:rPr sz="21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crashing.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307340" indent="-295275">
              <a:lnSpc>
                <a:spcPct val="100000"/>
              </a:lnSpc>
              <a:spcBef>
                <a:spcPts val="1375"/>
              </a:spcBef>
              <a:buFont typeface="Arial"/>
              <a:buAutoNum type="arabicPeriod" startAt="4"/>
              <a:tabLst>
                <a:tab pos="307975" algn="l"/>
              </a:tabLst>
            </a:pPr>
            <a:r>
              <a:rPr sz="2100" b="1" spc="-20" dirty="0">
                <a:solidFill>
                  <a:srgbClr val="303030"/>
                </a:solidFill>
                <a:latin typeface="Arial"/>
                <a:cs typeface="Arial"/>
              </a:rPr>
              <a:t>Trojan</a:t>
            </a:r>
            <a:endParaRPr sz="2100">
              <a:latin typeface="Arial"/>
              <a:cs typeface="Arial"/>
            </a:endParaRPr>
          </a:p>
          <a:p>
            <a:pPr marL="12700" marR="142240">
              <a:lnSpc>
                <a:spcPct val="100000"/>
              </a:lnSpc>
              <a:spcBef>
                <a:spcPts val="750"/>
              </a:spcBef>
            </a:pPr>
            <a:r>
              <a:rPr sz="2100" spc="-20" dirty="0">
                <a:solidFill>
                  <a:srgbClr val="303030"/>
                </a:solidFill>
                <a:latin typeface="Arial"/>
                <a:cs typeface="Arial"/>
              </a:rPr>
              <a:t>Trojan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horses, commonly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referred to as </a:t>
            </a:r>
            <a:r>
              <a:rPr sz="2100" spc="-20" dirty="0">
                <a:solidFill>
                  <a:srgbClr val="303030"/>
                </a:solidFill>
                <a:latin typeface="Arial"/>
                <a:cs typeface="Arial"/>
              </a:rPr>
              <a:t>Trojan,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programs. They masquerade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as 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normal, safe applications, but their mission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allow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hacker remote access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to your  </a:t>
            </a:r>
            <a:r>
              <a:rPr sz="2100" spc="-25" dirty="0">
                <a:solidFill>
                  <a:srgbClr val="303030"/>
                </a:solidFill>
                <a:latin typeface="Arial"/>
                <a:cs typeface="Arial"/>
              </a:rPr>
              <a:t>computer.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In turn, the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infected computer can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be used as part of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denial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service attack 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100" spc="-10" dirty="0">
                <a:solidFill>
                  <a:srgbClr val="303030"/>
                </a:solidFill>
                <a:latin typeface="Arial"/>
                <a:cs typeface="Arial"/>
              </a:rPr>
              <a:t>data theft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sz="21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303030"/>
                </a:solidFill>
                <a:latin typeface="Arial"/>
                <a:cs typeface="Arial"/>
              </a:rPr>
              <a:t>occur.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50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75"/>
              </a:spcBef>
            </a:pPr>
            <a:r>
              <a:rPr sz="4400" spc="-20" dirty="0">
                <a:solidFill>
                  <a:srgbClr val="FF0000"/>
                </a:solidFill>
              </a:rPr>
              <a:t>Threats </a:t>
            </a:r>
            <a:r>
              <a:rPr sz="4400" dirty="0">
                <a:solidFill>
                  <a:srgbClr val="FF0000"/>
                </a:solidFill>
              </a:rPr>
              <a:t>of </a:t>
            </a:r>
            <a:r>
              <a:rPr sz="4400" spc="-20" dirty="0">
                <a:solidFill>
                  <a:srgbClr val="FF0000"/>
                </a:solidFill>
              </a:rPr>
              <a:t>Information</a:t>
            </a:r>
            <a:r>
              <a:rPr sz="4400" spc="-5" dirty="0">
                <a:solidFill>
                  <a:srgbClr val="FF0000"/>
                </a:solidFill>
              </a:rPr>
              <a:t> </a:t>
            </a:r>
            <a:r>
              <a:rPr sz="4400" spc="-30" dirty="0">
                <a:solidFill>
                  <a:srgbClr val="FF0000"/>
                </a:solidFill>
              </a:rPr>
              <a:t>Systems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65769"/>
            <a:ext cx="10531475" cy="426339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73685" indent="-261620">
              <a:lnSpc>
                <a:spcPct val="100000"/>
              </a:lnSpc>
              <a:spcBef>
                <a:spcPts val="835"/>
              </a:spcBef>
              <a:buAutoNum type="arabicPeriod" startAt="5"/>
              <a:tabLst>
                <a:tab pos="274320" algn="l"/>
              </a:tabLst>
            </a:pPr>
            <a:r>
              <a:rPr sz="1850" b="1" dirty="0">
                <a:solidFill>
                  <a:srgbClr val="303030"/>
                </a:solidFill>
                <a:latin typeface="Arial"/>
                <a:cs typeface="Arial"/>
              </a:rPr>
              <a:t>Spyware</a:t>
            </a:r>
            <a:endParaRPr sz="1850">
              <a:latin typeface="Arial"/>
              <a:cs typeface="Arial"/>
            </a:endParaRPr>
          </a:p>
          <a:p>
            <a:pPr marL="12700" marR="85725">
              <a:lnSpc>
                <a:spcPct val="100400"/>
              </a:lnSpc>
              <a:spcBef>
                <a:spcPts val="730"/>
              </a:spcBef>
            </a:pP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Spyware usually invades computers through software downloads. Shareware and freeware  downloads, in addition 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peer-to-peer 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file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sharing are typical infection points. Like </a:t>
            </a:r>
            <a:r>
              <a:rPr sz="1850" spc="-10" dirty="0">
                <a:solidFill>
                  <a:srgbClr val="303030"/>
                </a:solidFill>
                <a:latin typeface="Arial"/>
                <a:cs typeface="Arial"/>
              </a:rPr>
              <a:t>Trojans, </a:t>
            </a:r>
            <a:r>
              <a:rPr sz="1850" b="1" dirty="0">
                <a:solidFill>
                  <a:srgbClr val="303030"/>
                </a:solidFill>
                <a:latin typeface="Arial"/>
                <a:cs typeface="Arial"/>
              </a:rPr>
              <a:t>spyware  can pilfer sensitive </a:t>
            </a:r>
            <a:r>
              <a:rPr sz="1850" b="1" spc="5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1850" spc="5" dirty="0">
                <a:solidFill>
                  <a:srgbClr val="303030"/>
                </a:solidFill>
                <a:latin typeface="Arial"/>
                <a:cs typeface="Arial"/>
              </a:rPr>
              <a:t>,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but are often used as advertising tools as 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well.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intent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is to  gather </a:t>
            </a:r>
            <a:r>
              <a:rPr sz="1850" spc="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user's information </a:t>
            </a:r>
            <a:r>
              <a:rPr sz="1850" spc="5" dirty="0">
                <a:solidFill>
                  <a:srgbClr val="303030"/>
                </a:solidFill>
                <a:latin typeface="Arial"/>
                <a:cs typeface="Arial"/>
              </a:rPr>
              <a:t>by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monitoring Internet activity and transmitting that 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03030"/>
                </a:solidFill>
                <a:latin typeface="Arial"/>
                <a:cs typeface="Arial"/>
              </a:rPr>
              <a:t>attacker.</a:t>
            </a:r>
            <a:endParaRPr sz="1850">
              <a:latin typeface="Arial"/>
              <a:cs typeface="Arial"/>
            </a:endParaRPr>
          </a:p>
          <a:p>
            <a:pPr marL="273685" indent="-261620">
              <a:lnSpc>
                <a:spcPct val="100000"/>
              </a:lnSpc>
              <a:spcBef>
                <a:spcPts val="740"/>
              </a:spcBef>
              <a:buAutoNum type="arabicPeriod" startAt="6"/>
              <a:tabLst>
                <a:tab pos="274320" algn="l"/>
              </a:tabLst>
            </a:pPr>
            <a:r>
              <a:rPr sz="1850" b="1" dirty="0">
                <a:solidFill>
                  <a:srgbClr val="303030"/>
                </a:solidFill>
                <a:latin typeface="Arial"/>
                <a:cs typeface="Arial"/>
              </a:rPr>
              <a:t>Spam</a:t>
            </a:r>
            <a:endParaRPr sz="18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40"/>
              </a:spcBef>
            </a:pPr>
            <a:r>
              <a:rPr sz="1850" b="1" dirty="0">
                <a:solidFill>
                  <a:srgbClr val="303030"/>
                </a:solidFill>
                <a:latin typeface="Arial"/>
                <a:cs typeface="Arial"/>
              </a:rPr>
              <a:t>Some view spam is more of </a:t>
            </a:r>
            <a:r>
              <a:rPr sz="1850" b="1" spc="5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1850" b="1" dirty="0">
                <a:solidFill>
                  <a:srgbClr val="303030"/>
                </a:solidFill>
                <a:latin typeface="Arial"/>
                <a:cs typeface="Arial"/>
              </a:rPr>
              <a:t>annoyance than </a:t>
            </a:r>
            <a:r>
              <a:rPr sz="1850" b="1" spc="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850" b="1" spc="10" dirty="0">
                <a:solidFill>
                  <a:srgbClr val="303030"/>
                </a:solidFill>
                <a:latin typeface="Arial"/>
                <a:cs typeface="Arial"/>
              </a:rPr>
              <a:t>threat</a:t>
            </a:r>
            <a:r>
              <a:rPr sz="1850" spc="10" dirty="0">
                <a:solidFill>
                  <a:srgbClr val="303030"/>
                </a:solidFill>
                <a:latin typeface="Arial"/>
                <a:cs typeface="Arial"/>
              </a:rPr>
              <a:t>. 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Still,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legislation like</a:t>
            </a:r>
            <a:r>
              <a:rPr sz="1850" spc="509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100400"/>
              </a:lnSpc>
            </a:pPr>
            <a:r>
              <a:rPr sz="1850" u="sng" spc="-20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Arial"/>
                <a:cs typeface="Arial"/>
                <a:hlinkClick r:id="rId3"/>
              </a:rPr>
              <a:t>CAN-SPAM </a:t>
            </a:r>
            <a:r>
              <a:rPr sz="1850" u="sng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Arial"/>
                <a:cs typeface="Arial"/>
                <a:hlinkClick r:id="rId3"/>
              </a:rPr>
              <a:t>Act</a:t>
            </a:r>
            <a:r>
              <a:rPr sz="1850" dirty="0">
                <a:solidFill>
                  <a:srgbClr val="0462C0"/>
                </a:solidFill>
                <a:latin typeface="Arial"/>
                <a:cs typeface="Arial"/>
                <a:hlinkClick r:id="rId3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has been enacted to help combat the problem, </a:t>
            </a:r>
            <a:r>
              <a:rPr sz="1850" spc="5" dirty="0">
                <a:solidFill>
                  <a:srgbClr val="303030"/>
                </a:solidFill>
                <a:latin typeface="Arial"/>
                <a:cs typeface="Arial"/>
              </a:rPr>
              <a:t>so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that view may not hold weight 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with 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many others. Spam is unsolicited junk mail. It comes in the form of an advertisement, and in addition  to being </a:t>
            </a:r>
            <a:r>
              <a:rPr sz="1850" spc="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time </a:t>
            </a:r>
            <a:r>
              <a:rPr sz="1850" spc="-15" dirty="0">
                <a:solidFill>
                  <a:srgbClr val="303030"/>
                </a:solidFill>
                <a:latin typeface="Arial"/>
                <a:cs typeface="Arial"/>
              </a:rPr>
              <a:t>waster,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has he 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ability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to consume precious network</a:t>
            </a:r>
            <a:r>
              <a:rPr sz="185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bandwidth.</a:t>
            </a:r>
            <a:endParaRPr sz="1850">
              <a:latin typeface="Arial"/>
              <a:cs typeface="Arial"/>
            </a:endParaRPr>
          </a:p>
          <a:p>
            <a:pPr marL="264795" indent="-252729" algn="just">
              <a:lnSpc>
                <a:spcPct val="100000"/>
              </a:lnSpc>
              <a:spcBef>
                <a:spcPts val="745"/>
              </a:spcBef>
              <a:buAutoNum type="arabicPeriod" startAt="7"/>
              <a:tabLst>
                <a:tab pos="265430" algn="l"/>
              </a:tabLst>
            </a:pPr>
            <a:r>
              <a:rPr sz="1850" b="1" dirty="0">
                <a:solidFill>
                  <a:srgbClr val="303030"/>
                </a:solidFill>
                <a:latin typeface="Arial"/>
                <a:cs typeface="Arial"/>
              </a:rPr>
              <a:t>Adware</a:t>
            </a:r>
            <a:endParaRPr sz="1850">
              <a:latin typeface="Arial"/>
              <a:cs typeface="Arial"/>
            </a:endParaRPr>
          </a:p>
          <a:p>
            <a:pPr marL="12700" marR="155575" algn="just">
              <a:lnSpc>
                <a:spcPct val="100499"/>
              </a:lnSpc>
              <a:spcBef>
                <a:spcPts val="730"/>
              </a:spcBef>
            </a:pP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Similar to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spyware, </a:t>
            </a:r>
            <a:r>
              <a:rPr sz="1850" b="1" dirty="0">
                <a:solidFill>
                  <a:srgbClr val="303030"/>
                </a:solidFill>
                <a:latin typeface="Arial"/>
                <a:cs typeface="Arial"/>
              </a:rPr>
              <a:t>adware observes </a:t>
            </a:r>
            <a:r>
              <a:rPr sz="1850" b="1" spc="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850" b="1" dirty="0">
                <a:solidFill>
                  <a:srgbClr val="303030"/>
                </a:solidFill>
                <a:latin typeface="Arial"/>
                <a:cs typeface="Arial"/>
              </a:rPr>
              <a:t>user's Internet browsing </a:t>
            </a:r>
            <a:r>
              <a:rPr sz="1850" b="1" spc="5" dirty="0">
                <a:solidFill>
                  <a:srgbClr val="303030"/>
                </a:solidFill>
                <a:latin typeface="Arial"/>
                <a:cs typeface="Arial"/>
              </a:rPr>
              <a:t>habits</a:t>
            </a:r>
            <a:r>
              <a:rPr sz="1850" spc="5" dirty="0">
                <a:solidFill>
                  <a:srgbClr val="303030"/>
                </a:solidFill>
                <a:latin typeface="Arial"/>
                <a:cs typeface="Arial"/>
              </a:rPr>
              <a:t>. 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But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the purpose is to be  able 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better target the display of web</a:t>
            </a:r>
            <a:r>
              <a:rPr sz="185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advertisements.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spc="-10" dirty="0"/>
              <a:t>Block </a:t>
            </a:r>
            <a:r>
              <a:rPr sz="5500" dirty="0"/>
              <a:t>I -</a:t>
            </a:r>
            <a:r>
              <a:rPr sz="5500" spc="-40" dirty="0"/>
              <a:t> </a:t>
            </a:r>
            <a:r>
              <a:rPr sz="5500" spc="-30" dirty="0"/>
              <a:t>Contents</a:t>
            </a:r>
            <a:endParaRPr sz="55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64408"/>
            <a:ext cx="7329805" cy="94741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44"/>
              </a:spcBef>
              <a:buClr>
                <a:srgbClr val="CE1E27"/>
              </a:buClr>
              <a:buSzPct val="75000"/>
              <a:buAutoNum type="arabicPeriod"/>
              <a:tabLst>
                <a:tab pos="469265" algn="l"/>
                <a:tab pos="469900" algn="l"/>
                <a:tab pos="2879090" algn="l"/>
              </a:tabLst>
            </a:pP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Military</a:t>
            </a:r>
            <a:r>
              <a:rPr sz="240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303030"/>
                </a:solidFill>
                <a:latin typeface="Arial"/>
                <a:cs typeface="Arial"/>
              </a:rPr>
              <a:t>System	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-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400" spc="-1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5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50"/>
              </a:spcBef>
              <a:buClr>
                <a:srgbClr val="CE1E27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spc="100" dirty="0">
                <a:solidFill>
                  <a:srgbClr val="303030"/>
                </a:solidFill>
                <a:latin typeface="Arial"/>
                <a:cs typeface="Arial"/>
              </a:rPr>
              <a:t>Threats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95" dirty="0">
                <a:solidFill>
                  <a:srgbClr val="303030"/>
                </a:solidFill>
                <a:latin typeface="Arial"/>
                <a:cs typeface="Arial"/>
              </a:rPr>
              <a:t>Challenges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400" spc="-4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303030"/>
                </a:solidFill>
                <a:latin typeface="Arial"/>
                <a:cs typeface="Arial"/>
              </a:rPr>
              <a:t>Society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41818" y="2814383"/>
            <a:ext cx="207010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9018" y="2686352"/>
            <a:ext cx="5558790" cy="140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6000"/>
              </a:lnSpc>
              <a:spcBef>
                <a:spcPts val="100"/>
              </a:spcBef>
            </a:pPr>
            <a:r>
              <a:rPr sz="2400" spc="105" dirty="0">
                <a:solidFill>
                  <a:srgbClr val="303030"/>
                </a:solidFill>
                <a:latin typeface="Arial"/>
                <a:cs typeface="Arial"/>
              </a:rPr>
              <a:t>Fundamentals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400" spc="114" dirty="0">
                <a:solidFill>
                  <a:srgbClr val="303030"/>
                </a:solidFill>
                <a:latin typeface="Arial"/>
                <a:cs typeface="Arial"/>
              </a:rPr>
              <a:t>Society  </a:t>
            </a:r>
            <a:r>
              <a:rPr sz="2400" spc="105" dirty="0">
                <a:solidFill>
                  <a:srgbClr val="303030"/>
                </a:solidFill>
                <a:latin typeface="Arial"/>
                <a:cs typeface="Arial"/>
              </a:rPr>
              <a:t>Human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threats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of Information</a:t>
            </a:r>
            <a:r>
              <a:rPr sz="2400" spc="-3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303030"/>
                </a:solidFill>
                <a:latin typeface="Arial"/>
                <a:cs typeface="Arial"/>
              </a:rPr>
              <a:t>Society  </a:t>
            </a:r>
            <a:r>
              <a:rPr sz="2400" spc="100" dirty="0">
                <a:solidFill>
                  <a:srgbClr val="303030"/>
                </a:solidFill>
                <a:latin typeface="Arial"/>
                <a:cs typeface="Arial"/>
              </a:rPr>
              <a:t>Technical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threats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400" spc="-4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303030"/>
                </a:solidFill>
                <a:latin typeface="Arial"/>
                <a:cs typeface="Arial"/>
              </a:rPr>
              <a:t>Society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4164380"/>
            <a:ext cx="40659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60" dirty="0">
                <a:solidFill>
                  <a:srgbClr val="CE1E27"/>
                </a:solidFill>
                <a:latin typeface="Arial"/>
                <a:cs typeface="Arial"/>
              </a:rPr>
              <a:t>3.	</a:t>
            </a:r>
            <a:r>
              <a:rPr sz="2400" spc="95" dirty="0">
                <a:solidFill>
                  <a:srgbClr val="303030"/>
                </a:solidFill>
                <a:latin typeface="Arial"/>
                <a:cs typeface="Arial"/>
              </a:rPr>
              <a:t>Complex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Cyber</a:t>
            </a:r>
            <a:r>
              <a:rPr sz="2400" spc="-254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1818" y="4658296"/>
            <a:ext cx="207010" cy="76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9018" y="4529922"/>
            <a:ext cx="6754495" cy="94805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400" spc="140" dirty="0">
                <a:solidFill>
                  <a:srgbClr val="303030"/>
                </a:solidFill>
                <a:latin typeface="Arial"/>
                <a:cs typeface="Arial"/>
              </a:rPr>
              <a:t>Aspects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Cyber</a:t>
            </a:r>
            <a:r>
              <a:rPr sz="2400" spc="-1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240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220" dirty="0">
                <a:solidFill>
                  <a:srgbClr val="303030"/>
                </a:solidFill>
                <a:latin typeface="Arial"/>
                <a:cs typeface="Arial"/>
              </a:rPr>
              <a:t>&amp;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4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Assurance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50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75"/>
              </a:spcBef>
            </a:pPr>
            <a:r>
              <a:rPr sz="4400" spc="-20" dirty="0">
                <a:solidFill>
                  <a:srgbClr val="FF0000"/>
                </a:solidFill>
              </a:rPr>
              <a:t>Threats </a:t>
            </a:r>
            <a:r>
              <a:rPr sz="4400" dirty="0">
                <a:solidFill>
                  <a:srgbClr val="FF0000"/>
                </a:solidFill>
              </a:rPr>
              <a:t>of </a:t>
            </a:r>
            <a:r>
              <a:rPr sz="4400" spc="-20" dirty="0">
                <a:solidFill>
                  <a:srgbClr val="FF0000"/>
                </a:solidFill>
              </a:rPr>
              <a:t>Information</a:t>
            </a:r>
            <a:r>
              <a:rPr sz="4400" spc="-5" dirty="0">
                <a:solidFill>
                  <a:srgbClr val="FF0000"/>
                </a:solidFill>
              </a:rPr>
              <a:t> </a:t>
            </a:r>
            <a:r>
              <a:rPr sz="4400" spc="-30" dirty="0">
                <a:solidFill>
                  <a:srgbClr val="FF0000"/>
                </a:solidFill>
              </a:rPr>
              <a:t>Systems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64329"/>
            <a:ext cx="10484485" cy="39690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94640" indent="-282575">
              <a:lnSpc>
                <a:spcPct val="100000"/>
              </a:lnSpc>
              <a:spcBef>
                <a:spcPts val="850"/>
              </a:spcBef>
              <a:buFont typeface="Arial"/>
              <a:buAutoNum type="arabicPeriod" startAt="8"/>
              <a:tabLst>
                <a:tab pos="295275" algn="l"/>
              </a:tabLst>
            </a:pPr>
            <a:r>
              <a:rPr lang="cs-CZ" sz="2000" b="1" dirty="0" err="1">
                <a:solidFill>
                  <a:srgbClr val="303030"/>
                </a:solidFill>
                <a:latin typeface="Arial"/>
                <a:cs typeface="Arial"/>
              </a:rPr>
              <a:t>DoS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45"/>
              </a:spcBef>
            </a:pPr>
            <a:r>
              <a:rPr lang="en-US" sz="2000" dirty="0">
                <a:solidFill>
                  <a:srgbClr val="303030"/>
                </a:solidFill>
                <a:latin typeface="Arial"/>
                <a:cs typeface="Arial"/>
              </a:rPr>
              <a:t>A cyberattack that aims to restrict or disable services</a:t>
            </a:r>
            <a:r>
              <a:rPr lang="cs-CZ" sz="20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  <a:cs typeface="Arial"/>
              </a:rPr>
              <a:t>computer systems. As a rule, this is either the generation of a large number of forgeries</a:t>
            </a:r>
            <a:r>
              <a:rPr lang="cs-CZ" sz="20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  <a:cs typeface="Arial"/>
              </a:rPr>
              <a:t>requirements in order to congest the system and / or transmission path or is a sophisticated attack on the weak</a:t>
            </a:r>
            <a:r>
              <a:rPr lang="cs-CZ" sz="20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03030"/>
                </a:solidFill>
                <a:latin typeface="Arial"/>
                <a:cs typeface="Arial"/>
              </a:rPr>
              <a:t>places in the destination system and / or transmission path.</a:t>
            </a:r>
            <a:endParaRPr lang="cs-CZ" sz="20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45"/>
              </a:spcBef>
            </a:pPr>
            <a:r>
              <a:rPr lang="cs-CZ" sz="2000" b="1" dirty="0">
                <a:solidFill>
                  <a:srgbClr val="303030"/>
                </a:solidFill>
                <a:latin typeface="Arial"/>
                <a:cs typeface="Arial"/>
              </a:rPr>
              <a:t>9. </a:t>
            </a:r>
            <a:r>
              <a:rPr lang="cs-CZ" sz="2000" b="1" dirty="0" err="1">
                <a:solidFill>
                  <a:srgbClr val="303030"/>
                </a:solidFill>
                <a:latin typeface="Arial"/>
                <a:cs typeface="Arial"/>
              </a:rPr>
              <a:t>DDoS</a:t>
            </a:r>
            <a:endParaRPr sz="2000" dirty="0">
              <a:latin typeface="Arial"/>
              <a:cs typeface="Arial"/>
            </a:endParaRPr>
          </a:p>
          <a:p>
            <a:pPr marL="12700" marR="322580">
              <a:lnSpc>
                <a:spcPct val="100000"/>
              </a:lnSpc>
              <a:spcBef>
                <a:spcPts val="750"/>
              </a:spcBef>
            </a:pPr>
            <a:r>
              <a:rPr lang="cs-CZ" sz="2000" spc="-5" dirty="0" err="1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lang="cs-CZ" sz="20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solidFill>
                  <a:srgbClr val="303030"/>
                </a:solidFill>
                <a:latin typeface="Arial"/>
                <a:cs typeface="Arial"/>
              </a:rPr>
              <a:t>type cyber attack that takes place in a coordinated manner from</a:t>
            </a:r>
            <a:r>
              <a:rPr lang="cs-CZ" sz="20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solidFill>
                  <a:srgbClr val="303030"/>
                </a:solidFill>
                <a:latin typeface="Arial"/>
                <a:cs typeface="Arial"/>
              </a:rPr>
              <a:t>many network nodes</a:t>
            </a:r>
            <a:r>
              <a:rPr lang="cs-CZ" sz="20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</a:p>
          <a:p>
            <a:pPr marL="12700" marR="322580">
              <a:lnSpc>
                <a:spcPct val="100000"/>
              </a:lnSpc>
              <a:spcBef>
                <a:spcPts val="750"/>
              </a:spcBef>
            </a:pPr>
            <a:r>
              <a:rPr lang="cs-CZ" sz="2000" b="1" spc="-5">
                <a:solidFill>
                  <a:srgbClr val="303030"/>
                </a:solidFill>
                <a:latin typeface="Arial"/>
                <a:cs typeface="Arial"/>
              </a:rPr>
              <a:t>10. </a:t>
            </a:r>
            <a:r>
              <a:rPr sz="2000" b="1" spc="-5">
                <a:solidFill>
                  <a:srgbClr val="303030"/>
                </a:solidFill>
                <a:latin typeface="Arial"/>
                <a:cs typeface="Arial"/>
              </a:rPr>
              <a:t>Logic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bomb</a:t>
            </a:r>
            <a:endParaRPr sz="2000" dirty="0">
              <a:latin typeface="Arial"/>
              <a:cs typeface="Arial"/>
            </a:endParaRPr>
          </a:p>
          <a:p>
            <a:pPr marL="12700" marR="116839">
              <a:lnSpc>
                <a:spcPct val="100200"/>
              </a:lnSpc>
              <a:spcBef>
                <a:spcPts val="745"/>
              </a:spcBef>
            </a:pPr>
            <a:r>
              <a:rPr sz="2000" spc="-60" dirty="0">
                <a:solidFill>
                  <a:srgbClr val="303030"/>
                </a:solidFill>
                <a:latin typeface="Arial"/>
                <a:cs typeface="Arial"/>
              </a:rPr>
              <a:t>You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may have also heard the term "slag code" to refer to logic bombs. They are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bits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of code  added </a:t>
            </a:r>
            <a:r>
              <a:rPr sz="2000" spc="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software that will set </a:t>
            </a:r>
            <a:r>
              <a:rPr sz="2000" spc="-10" dirty="0">
                <a:solidFill>
                  <a:srgbClr val="303030"/>
                </a:solidFill>
                <a:latin typeface="Arial"/>
                <a:cs typeface="Arial"/>
              </a:rPr>
              <a:t>off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a specific function. Logic bombs are similar </a:t>
            </a:r>
            <a:r>
              <a:rPr sz="2000" spc="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viruses in  that they can perform malicious actions like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deleting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files and corrupting</a:t>
            </a:r>
            <a:r>
              <a:rPr sz="2000" spc="1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data.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285115" rIns="0" bIns="0" rtlCol="0">
            <a:spAutoFit/>
          </a:bodyPr>
          <a:lstStyle/>
          <a:p>
            <a:pPr marL="1118870">
              <a:lnSpc>
                <a:spcPct val="100000"/>
              </a:lnSpc>
              <a:spcBef>
                <a:spcPts val="2245"/>
              </a:spcBef>
            </a:pPr>
            <a:r>
              <a:rPr sz="4400" spc="-5" dirty="0">
                <a:solidFill>
                  <a:srgbClr val="FFFF00"/>
                </a:solidFill>
              </a:rPr>
              <a:t>Human </a:t>
            </a:r>
            <a:r>
              <a:rPr sz="4400" spc="-20" dirty="0">
                <a:solidFill>
                  <a:srgbClr val="FFFF00"/>
                </a:solidFill>
              </a:rPr>
              <a:t>threats </a:t>
            </a:r>
            <a:r>
              <a:rPr sz="4400" dirty="0">
                <a:solidFill>
                  <a:srgbClr val="FFFF00"/>
                </a:solidFill>
              </a:rPr>
              <a:t>of </a:t>
            </a:r>
            <a:r>
              <a:rPr sz="4400" spc="-25" dirty="0">
                <a:solidFill>
                  <a:srgbClr val="FFFF00"/>
                </a:solidFill>
              </a:rPr>
              <a:t>information</a:t>
            </a:r>
            <a:r>
              <a:rPr sz="4400" spc="5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society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857857"/>
            <a:ext cx="10525760" cy="420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400"/>
              </a:lnSpc>
              <a:spcBef>
                <a:spcPts val="95"/>
              </a:spcBef>
            </a:pP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Human </a:t>
            </a:r>
            <a:r>
              <a:rPr sz="2450" spc="-5" dirty="0">
                <a:solidFill>
                  <a:srgbClr val="303030"/>
                </a:solidFill>
                <a:latin typeface="Carlito"/>
                <a:cs typeface="Carlito"/>
              </a:rPr>
              <a:t>threats to </a:t>
            </a:r>
            <a:r>
              <a:rPr sz="2450" spc="-10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society </a:t>
            </a:r>
            <a:r>
              <a:rPr sz="2450" spc="-10" dirty="0">
                <a:solidFill>
                  <a:srgbClr val="303030"/>
                </a:solidFill>
                <a:latin typeface="Carlito"/>
                <a:cs typeface="Carlito"/>
              </a:rPr>
              <a:t>manifest </a:t>
            </a: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mainly </a:t>
            </a:r>
            <a:r>
              <a:rPr sz="2450" b="1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450" spc="-90" dirty="0">
                <a:solidFill>
                  <a:srgbClr val="303030"/>
                </a:solidFill>
                <a:latin typeface="Arial"/>
                <a:cs typeface="Arial"/>
              </a:rPr>
              <a:t>unauthorized </a:t>
            </a:r>
            <a:r>
              <a:rPr sz="2450" b="1" spc="-5" dirty="0">
                <a:solidFill>
                  <a:srgbClr val="303030"/>
                </a:solidFill>
                <a:latin typeface="Carlito"/>
                <a:cs typeface="Carlito"/>
              </a:rPr>
              <a:t>activities </a:t>
            </a:r>
            <a:r>
              <a:rPr sz="2450" b="1" dirty="0">
                <a:solidFill>
                  <a:srgbClr val="303030"/>
                </a:solidFill>
                <a:latin typeface="Carlito"/>
                <a:cs typeface="Carlito"/>
              </a:rPr>
              <a:t>in  </a:t>
            </a:r>
            <a:r>
              <a:rPr sz="2450" b="1" spc="-10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450" b="1" spc="-15" dirty="0">
                <a:solidFill>
                  <a:srgbClr val="303030"/>
                </a:solidFill>
                <a:latin typeface="Carlito"/>
                <a:cs typeface="Carlito"/>
              </a:rPr>
              <a:t>systems</a:t>
            </a:r>
            <a:r>
              <a:rPr sz="2450" spc="-15" dirty="0">
                <a:solidFill>
                  <a:srgbClr val="303030"/>
                </a:solidFill>
                <a:latin typeface="Carlito"/>
                <a:cs typeface="Carlito"/>
              </a:rPr>
              <a:t>, </a:t>
            </a: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(e.g. Hacking), which is </a:t>
            </a:r>
            <a:r>
              <a:rPr sz="2450" spc="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450" spc="-5" dirty="0">
                <a:solidFill>
                  <a:srgbClr val="303030"/>
                </a:solidFill>
                <a:latin typeface="Carlito"/>
                <a:cs typeface="Carlito"/>
              </a:rPr>
              <a:t>modification of </a:t>
            </a:r>
            <a:r>
              <a:rPr sz="2450" spc="-10" dirty="0">
                <a:solidFill>
                  <a:srgbClr val="303030"/>
                </a:solidFill>
                <a:latin typeface="Carlito"/>
                <a:cs typeface="Carlito"/>
              </a:rPr>
              <a:t>data) </a:t>
            </a: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or in  </a:t>
            </a:r>
            <a:r>
              <a:rPr sz="2450" b="1" spc="-10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450" b="1" spc="-15" dirty="0">
                <a:solidFill>
                  <a:srgbClr val="303030"/>
                </a:solidFill>
                <a:latin typeface="Carlito"/>
                <a:cs typeface="Carlito"/>
              </a:rPr>
              <a:t>theft</a:t>
            </a:r>
            <a:r>
              <a:rPr sz="2450" spc="-15" dirty="0">
                <a:solidFill>
                  <a:srgbClr val="303030"/>
                </a:solidFill>
                <a:latin typeface="Carlito"/>
                <a:cs typeface="Carlito"/>
              </a:rPr>
              <a:t>.</a:t>
            </a:r>
            <a:endParaRPr sz="245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880"/>
              </a:spcBef>
            </a:pPr>
            <a:r>
              <a:rPr sz="2450" b="1" spc="-10" dirty="0">
                <a:solidFill>
                  <a:srgbClr val="303030"/>
                </a:solidFill>
                <a:latin typeface="Carlito"/>
                <a:cs typeface="Carlito"/>
              </a:rPr>
              <a:t>Categories </a:t>
            </a:r>
            <a:r>
              <a:rPr sz="2450" b="1" dirty="0">
                <a:solidFill>
                  <a:srgbClr val="303030"/>
                </a:solidFill>
                <a:latin typeface="Carlito"/>
                <a:cs typeface="Carlito"/>
              </a:rPr>
              <a:t>of human</a:t>
            </a:r>
            <a:r>
              <a:rPr sz="2450" b="1" spc="-10" dirty="0">
                <a:solidFill>
                  <a:srgbClr val="303030"/>
                </a:solidFill>
                <a:latin typeface="Carlito"/>
                <a:cs typeface="Carlito"/>
              </a:rPr>
              <a:t> threats:</a:t>
            </a:r>
            <a:endParaRPr sz="2450">
              <a:latin typeface="Carlito"/>
              <a:cs typeface="Carlito"/>
            </a:endParaRPr>
          </a:p>
          <a:p>
            <a:pPr marL="641350" indent="-201295">
              <a:lnSpc>
                <a:spcPct val="100000"/>
              </a:lnSpc>
              <a:spcBef>
                <a:spcPts val="919"/>
              </a:spcBef>
              <a:buClr>
                <a:srgbClr val="CE1E27"/>
              </a:buClr>
              <a:buSzPct val="71153"/>
              <a:buFont typeface="Wingdings"/>
              <a:buChar char=""/>
              <a:tabLst>
                <a:tab pos="641985" algn="l"/>
              </a:tabLst>
            </a:pPr>
            <a:r>
              <a:rPr sz="2600" spc="5" dirty="0">
                <a:solidFill>
                  <a:srgbClr val="303030"/>
                </a:solidFill>
                <a:latin typeface="Carlito"/>
                <a:cs typeface="Carlito"/>
              </a:rPr>
              <a:t>Sabotage;</a:t>
            </a:r>
            <a:endParaRPr sz="2600">
              <a:latin typeface="Carlito"/>
              <a:cs typeface="Carlito"/>
            </a:endParaRPr>
          </a:p>
          <a:p>
            <a:pPr marL="641350" indent="-201295">
              <a:lnSpc>
                <a:spcPct val="100000"/>
              </a:lnSpc>
              <a:spcBef>
                <a:spcPts val="930"/>
              </a:spcBef>
              <a:buClr>
                <a:srgbClr val="CE1E27"/>
              </a:buClr>
              <a:buSzPct val="71153"/>
              <a:buFont typeface="Wingdings"/>
              <a:buChar char=""/>
              <a:tabLst>
                <a:tab pos="641985" algn="l"/>
              </a:tabLst>
            </a:pP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Theft </a:t>
            </a:r>
            <a:r>
              <a:rPr sz="2600" spc="10" dirty="0">
                <a:solidFill>
                  <a:srgbClr val="303030"/>
                </a:solidFill>
                <a:latin typeface="Carlito"/>
                <a:cs typeface="Carlito"/>
              </a:rPr>
              <a:t>(i.e. of </a:t>
            </a:r>
            <a:r>
              <a:rPr sz="2600" spc="5" dirty="0">
                <a:solidFill>
                  <a:srgbClr val="303030"/>
                </a:solidFill>
                <a:latin typeface="Carlito"/>
                <a:cs typeface="Carlito"/>
              </a:rPr>
              <a:t>intellectual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property, </a:t>
            </a:r>
            <a:r>
              <a:rPr sz="2600" spc="5" dirty="0">
                <a:solidFill>
                  <a:srgbClr val="303030"/>
                </a:solidFill>
                <a:latin typeface="Carlito"/>
                <a:cs typeface="Carlito"/>
              </a:rPr>
              <a:t>company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property, </a:t>
            </a:r>
            <a:r>
              <a:rPr sz="2600" spc="10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600" spc="5" dirty="0">
                <a:solidFill>
                  <a:srgbClr val="303030"/>
                </a:solidFill>
                <a:latin typeface="Carlito"/>
                <a:cs typeface="Carlito"/>
              </a:rPr>
              <a:t>identity</a:t>
            </a:r>
            <a:r>
              <a:rPr sz="2600" spc="9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303030"/>
                </a:solidFill>
                <a:latin typeface="Carlito"/>
                <a:cs typeface="Carlito"/>
              </a:rPr>
              <a:t>theft);</a:t>
            </a:r>
            <a:endParaRPr sz="2600">
              <a:latin typeface="Carlito"/>
              <a:cs typeface="Carlito"/>
            </a:endParaRPr>
          </a:p>
          <a:p>
            <a:pPr marL="641350" indent="-201295">
              <a:lnSpc>
                <a:spcPct val="100000"/>
              </a:lnSpc>
              <a:spcBef>
                <a:spcPts val="919"/>
              </a:spcBef>
              <a:buClr>
                <a:srgbClr val="CE1E27"/>
              </a:buClr>
              <a:buSzPct val="71153"/>
              <a:buFont typeface="Wingdings"/>
              <a:buChar char=""/>
              <a:tabLst>
                <a:tab pos="641985" algn="l"/>
              </a:tabLst>
            </a:pPr>
            <a:r>
              <a:rPr sz="2600" spc="5" dirty="0">
                <a:solidFill>
                  <a:srgbClr val="303030"/>
                </a:solidFill>
                <a:latin typeface="Carlito"/>
                <a:cs typeface="Carlito"/>
              </a:rPr>
              <a:t>Fraud;</a:t>
            </a:r>
            <a:endParaRPr sz="2600">
              <a:latin typeface="Carlito"/>
              <a:cs typeface="Carlito"/>
            </a:endParaRPr>
          </a:p>
          <a:p>
            <a:pPr marL="641350" indent="-201295">
              <a:lnSpc>
                <a:spcPct val="100000"/>
              </a:lnSpc>
              <a:spcBef>
                <a:spcPts val="930"/>
              </a:spcBef>
              <a:buClr>
                <a:srgbClr val="CE1E27"/>
              </a:buClr>
              <a:buSzPct val="71153"/>
              <a:buFont typeface="Wingdings"/>
              <a:buChar char=""/>
              <a:tabLst>
                <a:tab pos="641985" algn="l"/>
              </a:tabLst>
            </a:pPr>
            <a:r>
              <a:rPr sz="2600" spc="10" dirty="0">
                <a:solidFill>
                  <a:srgbClr val="303030"/>
                </a:solidFill>
                <a:latin typeface="Carlito"/>
                <a:cs typeface="Carlito"/>
              </a:rPr>
              <a:t>Espionage;</a:t>
            </a:r>
            <a:endParaRPr sz="2600">
              <a:latin typeface="Carlito"/>
              <a:cs typeface="Carlito"/>
            </a:endParaRPr>
          </a:p>
          <a:p>
            <a:pPr marL="641350" indent="-201295">
              <a:lnSpc>
                <a:spcPct val="100000"/>
              </a:lnSpc>
              <a:spcBef>
                <a:spcPts val="919"/>
              </a:spcBef>
              <a:buClr>
                <a:srgbClr val="CE1E27"/>
              </a:buClr>
              <a:buSzPct val="71153"/>
              <a:buFont typeface="Wingdings"/>
              <a:buChar char=""/>
              <a:tabLst>
                <a:tab pos="641985" algn="l"/>
              </a:tabLst>
            </a:pP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Mistakes </a:t>
            </a:r>
            <a:r>
              <a:rPr sz="2600" spc="10" dirty="0">
                <a:solidFill>
                  <a:srgbClr val="303030"/>
                </a:solidFill>
                <a:latin typeface="Carlito"/>
                <a:cs typeface="Carlito"/>
              </a:rPr>
              <a:t>of</a:t>
            </a:r>
            <a:r>
              <a:rPr sz="2600" spc="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600" spc="5" dirty="0">
                <a:solidFill>
                  <a:srgbClr val="303030"/>
                </a:solidFill>
                <a:latin typeface="Carlito"/>
                <a:cs typeface="Carlito"/>
              </a:rPr>
              <a:t>users.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285115" rIns="0" bIns="0" rtlCol="0">
            <a:spAutoFit/>
          </a:bodyPr>
          <a:lstStyle/>
          <a:p>
            <a:pPr marL="904240">
              <a:lnSpc>
                <a:spcPct val="100000"/>
              </a:lnSpc>
              <a:spcBef>
                <a:spcPts val="2245"/>
              </a:spcBef>
            </a:pPr>
            <a:r>
              <a:rPr sz="4400" spc="-50" dirty="0">
                <a:solidFill>
                  <a:srgbClr val="FFFF00"/>
                </a:solidFill>
              </a:rPr>
              <a:t>Technical </a:t>
            </a:r>
            <a:r>
              <a:rPr sz="4400" spc="-20" dirty="0">
                <a:solidFill>
                  <a:srgbClr val="FFFF00"/>
                </a:solidFill>
              </a:rPr>
              <a:t>threats </a:t>
            </a:r>
            <a:r>
              <a:rPr sz="4400" dirty="0">
                <a:solidFill>
                  <a:srgbClr val="FFFF00"/>
                </a:solidFill>
              </a:rPr>
              <a:t>of </a:t>
            </a:r>
            <a:r>
              <a:rPr sz="4400" spc="-20" dirty="0">
                <a:solidFill>
                  <a:srgbClr val="FFFF00"/>
                </a:solidFill>
              </a:rPr>
              <a:t>information</a:t>
            </a:r>
            <a:r>
              <a:rPr sz="4400" spc="40" dirty="0">
                <a:solidFill>
                  <a:srgbClr val="FFFF00"/>
                </a:solidFill>
              </a:rPr>
              <a:t> </a:t>
            </a:r>
            <a:r>
              <a:rPr sz="4400" spc="-10" dirty="0">
                <a:solidFill>
                  <a:srgbClr val="FFFF00"/>
                </a:solidFill>
              </a:rPr>
              <a:t>society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859305"/>
            <a:ext cx="10502900" cy="389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699"/>
              </a:lnSpc>
              <a:spcBef>
                <a:spcPts val="100"/>
              </a:spcBef>
            </a:pPr>
            <a:r>
              <a:rPr sz="2550" b="1" spc="10" dirty="0">
                <a:solidFill>
                  <a:srgbClr val="303030"/>
                </a:solidFill>
                <a:latin typeface="Arial"/>
                <a:cs typeface="Arial"/>
              </a:rPr>
              <a:t>Any </a:t>
            </a:r>
            <a:r>
              <a:rPr sz="2550" b="1" spc="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550" b="1" dirty="0">
                <a:solidFill>
                  <a:srgbClr val="303030"/>
                </a:solidFill>
                <a:latin typeface="Arial"/>
                <a:cs typeface="Arial"/>
              </a:rPr>
              <a:t>society </a:t>
            </a:r>
            <a:r>
              <a:rPr sz="2550" b="1" spc="5" dirty="0">
                <a:solidFill>
                  <a:srgbClr val="303030"/>
                </a:solidFill>
                <a:latin typeface="Arial"/>
                <a:cs typeface="Arial"/>
              </a:rPr>
              <a:t>needs information infrastructures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. 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Therefore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their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trouble-free operation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inevitable.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At the </a:t>
            </a:r>
            <a:r>
              <a:rPr sz="2550" spc="10" dirty="0">
                <a:solidFill>
                  <a:srgbClr val="303030"/>
                </a:solidFill>
                <a:latin typeface="Arial"/>
                <a:cs typeface="Arial"/>
              </a:rPr>
              <a:t>same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time,  </a:t>
            </a:r>
            <a:r>
              <a:rPr sz="2550" spc="-15" dirty="0">
                <a:solidFill>
                  <a:srgbClr val="303030"/>
                </a:solidFill>
                <a:latin typeface="Arial"/>
                <a:cs typeface="Arial"/>
              </a:rPr>
              <a:t>however,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such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infrastructures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vulnerable.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This </a:t>
            </a:r>
            <a:r>
              <a:rPr sz="2550" spc="10" dirty="0">
                <a:solidFill>
                  <a:srgbClr val="303030"/>
                </a:solidFill>
                <a:latin typeface="Arial"/>
                <a:cs typeface="Arial"/>
              </a:rPr>
              <a:t>is why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the  technical threats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society include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attacks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which impede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the 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operation of such information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systems. </a:t>
            </a:r>
            <a:r>
              <a:rPr sz="2550" b="1" spc="5" dirty="0">
                <a:solidFill>
                  <a:srgbClr val="303030"/>
                </a:solidFill>
                <a:latin typeface="Arial"/>
                <a:cs typeface="Arial"/>
              </a:rPr>
              <a:t>These </a:t>
            </a:r>
            <a:r>
              <a:rPr sz="2550" b="1" dirty="0">
                <a:solidFill>
                  <a:srgbClr val="303030"/>
                </a:solidFill>
                <a:latin typeface="Arial"/>
                <a:cs typeface="Arial"/>
              </a:rPr>
              <a:t>threats </a:t>
            </a:r>
            <a:r>
              <a:rPr sz="2550" b="1" spc="5" dirty="0">
                <a:solidFill>
                  <a:srgbClr val="303030"/>
                </a:solidFill>
                <a:latin typeface="Arial"/>
                <a:cs typeface="Arial"/>
              </a:rPr>
              <a:t>may</a:t>
            </a:r>
            <a:r>
              <a:rPr sz="2550" b="1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50" b="1" spc="5" dirty="0">
                <a:solidFill>
                  <a:srgbClr val="303030"/>
                </a:solidFill>
                <a:latin typeface="Arial"/>
                <a:cs typeface="Arial"/>
              </a:rPr>
              <a:t>be:</a:t>
            </a:r>
            <a:endParaRPr sz="2550">
              <a:latin typeface="Arial"/>
              <a:cs typeface="Arial"/>
            </a:endParaRPr>
          </a:p>
          <a:p>
            <a:pPr marL="247015" indent="-209550">
              <a:lnSpc>
                <a:spcPct val="100000"/>
              </a:lnSpc>
              <a:spcBef>
                <a:spcPts val="940"/>
              </a:spcBef>
              <a:buClr>
                <a:srgbClr val="CE1E27"/>
              </a:buClr>
              <a:buSzPct val="74509"/>
              <a:buFont typeface="Wingdings"/>
              <a:buChar char=""/>
              <a:tabLst>
                <a:tab pos="247650" algn="l"/>
              </a:tabLst>
            </a:pP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Cyber-attacks;</a:t>
            </a:r>
            <a:endParaRPr sz="2550">
              <a:latin typeface="Arial"/>
              <a:cs typeface="Arial"/>
            </a:endParaRPr>
          </a:p>
          <a:p>
            <a:pPr marL="247015" indent="-209550">
              <a:lnSpc>
                <a:spcPct val="100000"/>
              </a:lnSpc>
              <a:spcBef>
                <a:spcPts val="950"/>
              </a:spcBef>
              <a:buClr>
                <a:srgbClr val="CE1E27"/>
              </a:buClr>
              <a:buSzPct val="74509"/>
              <a:buFont typeface="Wingdings"/>
              <a:buChar char=""/>
              <a:tabLst>
                <a:tab pos="247650" algn="l"/>
              </a:tabLst>
            </a:pP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Physical</a:t>
            </a:r>
            <a:r>
              <a:rPr sz="2550" spc="-1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Attacks.</a:t>
            </a:r>
            <a:endParaRPr sz="2550">
              <a:latin typeface="Arial"/>
              <a:cs typeface="Arial"/>
            </a:endParaRPr>
          </a:p>
          <a:p>
            <a:pPr marL="38100" marR="819785">
              <a:lnSpc>
                <a:spcPct val="100699"/>
              </a:lnSpc>
              <a:spcBef>
                <a:spcPts val="915"/>
              </a:spcBef>
            </a:pP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All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these technical threats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are described </a:t>
            </a:r>
            <a:r>
              <a:rPr sz="2550" spc="1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details </a:t>
            </a:r>
            <a:r>
              <a:rPr sz="2550" spc="1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chapter Cyber 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Attacks </a:t>
            </a:r>
            <a:r>
              <a:rPr sz="2550" spc="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sz="255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presentation.</a:t>
            </a:r>
            <a:endParaRPr sz="25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285115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2245"/>
              </a:spcBef>
            </a:pPr>
            <a:r>
              <a:rPr sz="4400" spc="-20" dirty="0">
                <a:solidFill>
                  <a:srgbClr val="FFFF00"/>
                </a:solidFill>
              </a:rPr>
              <a:t>Environmental threats </a:t>
            </a:r>
            <a:r>
              <a:rPr sz="4400" dirty="0">
                <a:solidFill>
                  <a:srgbClr val="FFFF00"/>
                </a:solidFill>
              </a:rPr>
              <a:t>of </a:t>
            </a:r>
            <a:r>
              <a:rPr sz="4400" spc="-20" dirty="0">
                <a:solidFill>
                  <a:srgbClr val="FFFF00"/>
                </a:solidFill>
              </a:rPr>
              <a:t>information</a:t>
            </a:r>
            <a:r>
              <a:rPr sz="4400" dirty="0">
                <a:solidFill>
                  <a:srgbClr val="FFFF00"/>
                </a:solidFill>
              </a:rPr>
              <a:t> </a:t>
            </a:r>
            <a:r>
              <a:rPr sz="4400" spc="-10" dirty="0">
                <a:solidFill>
                  <a:srgbClr val="FFFF00"/>
                </a:solidFill>
              </a:rPr>
              <a:t>society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6041" y="1729333"/>
            <a:ext cx="9684385" cy="137985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10"/>
              </a:spcBef>
            </a:pPr>
            <a:r>
              <a:rPr sz="3600" spc="-25" dirty="0">
                <a:solidFill>
                  <a:srgbClr val="303030"/>
                </a:solidFill>
                <a:latin typeface="Carlito"/>
                <a:cs typeface="Carlito"/>
              </a:rPr>
              <a:t>Environmental </a:t>
            </a:r>
            <a:r>
              <a:rPr sz="3600" spc="-20" dirty="0">
                <a:solidFill>
                  <a:srgbClr val="303030"/>
                </a:solidFill>
                <a:latin typeface="Carlito"/>
                <a:cs typeface="Carlito"/>
              </a:rPr>
              <a:t>threats </a:t>
            </a:r>
            <a:r>
              <a:rPr sz="3600" spc="-2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3600" spc="-20" dirty="0">
                <a:solidFill>
                  <a:srgbClr val="303030"/>
                </a:solidFill>
                <a:latin typeface="Carlito"/>
                <a:cs typeface="Carlito"/>
              </a:rPr>
              <a:t>threats </a:t>
            </a:r>
            <a:r>
              <a:rPr sz="3600" spc="-15" dirty="0">
                <a:solidFill>
                  <a:srgbClr val="303030"/>
                </a:solidFill>
                <a:latin typeface="Carlito"/>
                <a:cs typeface="Carlito"/>
              </a:rPr>
              <a:t>that comes,</a:t>
            </a:r>
            <a:r>
              <a:rPr sz="3600" spc="6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600" spc="-20" dirty="0">
                <a:solidFill>
                  <a:srgbClr val="303030"/>
                </a:solidFill>
                <a:latin typeface="Carlito"/>
                <a:cs typeface="Carlito"/>
              </a:rPr>
              <a:t>from:</a:t>
            </a:r>
            <a:endParaRPr sz="3600">
              <a:latin typeface="Carlito"/>
              <a:cs typeface="Carlito"/>
            </a:endParaRPr>
          </a:p>
          <a:p>
            <a:pPr marL="563880" indent="-539115">
              <a:lnSpc>
                <a:spcPct val="100000"/>
              </a:lnSpc>
              <a:spcBef>
                <a:spcPts val="1015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563880" algn="l"/>
                <a:tab pos="564515" algn="l"/>
              </a:tabLst>
            </a:pPr>
            <a:r>
              <a:rPr sz="3600" spc="-25" dirty="0">
                <a:solidFill>
                  <a:srgbClr val="303030"/>
                </a:solidFill>
                <a:latin typeface="Carlito"/>
                <a:cs typeface="Carlito"/>
              </a:rPr>
              <a:t>natural </a:t>
            </a:r>
            <a:r>
              <a:rPr sz="3600" spc="-20" dirty="0">
                <a:solidFill>
                  <a:srgbClr val="303030"/>
                </a:solidFill>
                <a:latin typeface="Carlito"/>
                <a:cs typeface="Carlito"/>
              </a:rPr>
              <a:t>disaster</a:t>
            </a:r>
            <a:r>
              <a:rPr sz="3600" spc="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600" spc="-20" dirty="0">
                <a:solidFill>
                  <a:srgbClr val="303030"/>
                </a:solidFill>
                <a:latin typeface="Carlito"/>
                <a:cs typeface="Carlito"/>
              </a:rPr>
              <a:t>threats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55941" y="3253587"/>
            <a:ext cx="267970" cy="100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4497" y="3083224"/>
            <a:ext cx="9132570" cy="12553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earthquakes,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flood,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fire,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lightning, wind or</a:t>
            </a:r>
            <a:r>
              <a:rPr sz="320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floods)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due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animals </a:t>
            </a:r>
            <a:r>
              <a:rPr sz="320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wildlife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cause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severe</a:t>
            </a:r>
            <a:r>
              <a:rPr sz="3200" spc="-2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damage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4489106"/>
            <a:ext cx="2984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7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7297" y="4439780"/>
            <a:ext cx="5872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303030"/>
                </a:solidFill>
                <a:latin typeface="Carlito"/>
                <a:cs typeface="Carlito"/>
              </a:rPr>
              <a:t>riots, </a:t>
            </a:r>
            <a:r>
              <a:rPr sz="3600" spc="-25" dirty="0">
                <a:solidFill>
                  <a:srgbClr val="303030"/>
                </a:solidFill>
                <a:latin typeface="Carlito"/>
                <a:cs typeface="Carlito"/>
              </a:rPr>
              <a:t>wars, </a:t>
            </a:r>
            <a:r>
              <a:rPr sz="3600" spc="-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3600" spc="-20" dirty="0">
                <a:solidFill>
                  <a:srgbClr val="303030"/>
                </a:solidFill>
                <a:latin typeface="Carlito"/>
                <a:cs typeface="Carlito"/>
              </a:rPr>
              <a:t>terrorist</a:t>
            </a:r>
            <a:r>
              <a:rPr sz="3600" spc="-5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600" spc="-40" dirty="0">
                <a:solidFill>
                  <a:srgbClr val="303030"/>
                </a:solidFill>
                <a:latin typeface="Carlito"/>
                <a:cs typeface="Carlito"/>
              </a:rPr>
              <a:t>attacks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2245"/>
              </a:spcBef>
            </a:pPr>
            <a:r>
              <a:rPr sz="4400" spc="-15" dirty="0">
                <a:solidFill>
                  <a:srgbClr val="7F5F00"/>
                </a:solidFill>
              </a:rPr>
              <a:t>Complex </a:t>
            </a:r>
            <a:r>
              <a:rPr sz="4400" spc="-5" dirty="0">
                <a:solidFill>
                  <a:srgbClr val="7F5F00"/>
                </a:solidFill>
              </a:rPr>
              <a:t>of cyber security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66427"/>
            <a:ext cx="10514965" cy="408749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50" b="1" spc="-10" dirty="0">
                <a:solidFill>
                  <a:srgbClr val="303030"/>
                </a:solidFill>
                <a:latin typeface="Arial"/>
                <a:cs typeface="Arial"/>
              </a:rPr>
              <a:t>The definition </a:t>
            </a:r>
            <a:r>
              <a:rPr sz="2050" b="1" spc="-5" dirty="0">
                <a:solidFill>
                  <a:srgbClr val="303030"/>
                </a:solidFill>
                <a:latin typeface="Arial"/>
                <a:cs typeface="Arial"/>
              </a:rPr>
              <a:t>of the </a:t>
            </a:r>
            <a:r>
              <a:rPr sz="2050" b="1" spc="-10" dirty="0">
                <a:solidFill>
                  <a:srgbClr val="303030"/>
                </a:solidFill>
                <a:latin typeface="Arial"/>
                <a:cs typeface="Arial"/>
              </a:rPr>
              <a:t>International Organisation </a:t>
            </a:r>
            <a:r>
              <a:rPr sz="2050" b="1" spc="-5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050" b="1" spc="-10" dirty="0">
                <a:solidFill>
                  <a:srgbClr val="303030"/>
                </a:solidFill>
                <a:latin typeface="Arial"/>
                <a:cs typeface="Arial"/>
              </a:rPr>
              <a:t>Standardisation</a:t>
            </a:r>
            <a:r>
              <a:rPr sz="205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50" b="1" spc="-10" dirty="0">
                <a:solidFill>
                  <a:srgbClr val="303030"/>
                </a:solidFill>
                <a:latin typeface="Arial"/>
                <a:cs typeface="Arial"/>
              </a:rPr>
              <a:t>(ISO)</a:t>
            </a: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050" b="1" spc="-5" dirty="0">
                <a:solidFill>
                  <a:srgbClr val="BF0000"/>
                </a:solidFill>
                <a:latin typeface="Arial"/>
                <a:cs typeface="Arial"/>
              </a:rPr>
              <a:t>cyber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is</a:t>
            </a:r>
            <a:endParaRPr sz="2050" dirty="0">
              <a:latin typeface="Arial"/>
              <a:cs typeface="Arial"/>
            </a:endParaRPr>
          </a:p>
          <a:p>
            <a:pPr marL="12700" marR="5080">
              <a:lnSpc>
                <a:spcPts val="2440"/>
              </a:lnSpc>
              <a:spcBef>
                <a:spcPts val="815"/>
              </a:spcBef>
            </a:pP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“the complex environment resulting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from the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interaction of people,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software and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services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on  the Internet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by means of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technology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devices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networks connected to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it, which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does not  exist in any physical form.” (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standard </a:t>
            </a:r>
            <a:r>
              <a:rPr sz="2050" spc="-15" dirty="0">
                <a:solidFill>
                  <a:srgbClr val="303030"/>
                </a:solidFill>
                <a:latin typeface="Arial"/>
                <a:cs typeface="Arial"/>
              </a:rPr>
              <a:t>ISO/IEC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2032)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50" b="1" spc="-10" dirty="0">
                <a:solidFill>
                  <a:srgbClr val="303030"/>
                </a:solidFill>
                <a:latin typeface="Arial"/>
                <a:cs typeface="Arial"/>
              </a:rPr>
              <a:t>The definition </a:t>
            </a:r>
            <a:r>
              <a:rPr sz="2050" b="1" spc="-5" dirty="0">
                <a:solidFill>
                  <a:srgbClr val="303030"/>
                </a:solidFill>
                <a:latin typeface="Arial"/>
                <a:cs typeface="Arial"/>
              </a:rPr>
              <a:t>of the </a:t>
            </a:r>
            <a:r>
              <a:rPr sz="2050" b="1" spc="-10" dirty="0">
                <a:solidFill>
                  <a:srgbClr val="303030"/>
                </a:solidFill>
                <a:latin typeface="Arial"/>
                <a:cs typeface="Arial"/>
              </a:rPr>
              <a:t>International </a:t>
            </a:r>
            <a:r>
              <a:rPr sz="2050" b="1" spc="-20" dirty="0">
                <a:solidFill>
                  <a:srgbClr val="303030"/>
                </a:solidFill>
                <a:latin typeface="Arial"/>
                <a:cs typeface="Arial"/>
              </a:rPr>
              <a:t>Telecommunication</a:t>
            </a:r>
            <a:r>
              <a:rPr sz="205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50" b="1" spc="-10" dirty="0">
                <a:solidFill>
                  <a:srgbClr val="303030"/>
                </a:solidFill>
                <a:latin typeface="Arial"/>
                <a:cs typeface="Arial"/>
              </a:rPr>
              <a:t>Union</a:t>
            </a:r>
            <a:endParaRPr sz="2050" dirty="0">
              <a:latin typeface="Arial"/>
              <a:cs typeface="Arial"/>
            </a:endParaRPr>
          </a:p>
          <a:p>
            <a:pPr marL="12700" marR="739775">
              <a:lnSpc>
                <a:spcPts val="2440"/>
              </a:lnSpc>
              <a:spcBef>
                <a:spcPts val="805"/>
              </a:spcBef>
            </a:pP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“</a:t>
            </a:r>
            <a:r>
              <a:rPr sz="2050" b="1" spc="-10" dirty="0">
                <a:solidFill>
                  <a:srgbClr val="BF0000"/>
                </a:solidFill>
                <a:latin typeface="Arial"/>
                <a:cs typeface="Arial"/>
              </a:rPr>
              <a:t>Cyberspace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is more than the Internet, including hardware,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software and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information  systems, but also people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social interaction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within these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 networks.</a:t>
            </a:r>
            <a:endParaRPr sz="2050" dirty="0">
              <a:latin typeface="Arial"/>
              <a:cs typeface="Arial"/>
            </a:endParaRPr>
          </a:p>
          <a:p>
            <a:pPr marL="12700" marR="24765">
              <a:lnSpc>
                <a:spcPct val="100000"/>
              </a:lnSpc>
              <a:spcBef>
                <a:spcPts val="635"/>
              </a:spcBef>
            </a:pP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The ITU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uses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the term to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describe the “systems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services connected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either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directly to or 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indirectly to the Internet, telecommunications and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computer </a:t>
            </a:r>
            <a:r>
              <a:rPr sz="2050" spc="-10" dirty="0">
                <a:solidFill>
                  <a:srgbClr val="303030"/>
                </a:solidFill>
                <a:latin typeface="Arial"/>
                <a:cs typeface="Arial"/>
              </a:rPr>
              <a:t>networks.” </a:t>
            </a:r>
            <a:r>
              <a:rPr sz="2050" spc="-5" dirty="0">
                <a:solidFill>
                  <a:srgbClr val="303030"/>
                </a:solidFill>
                <a:latin typeface="Arial"/>
                <a:cs typeface="Arial"/>
              </a:rPr>
              <a:t>(ITU,</a:t>
            </a:r>
            <a:r>
              <a:rPr sz="2050" spc="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50" spc="-35" dirty="0">
                <a:solidFill>
                  <a:srgbClr val="303030"/>
                </a:solidFill>
                <a:latin typeface="Arial"/>
                <a:cs typeface="Arial"/>
              </a:rPr>
              <a:t>2011)</a:t>
            </a:r>
            <a:r>
              <a:rPr lang="cs-CZ" sz="2050" spc="-3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E599"/>
          </a:solidFill>
        </p:spPr>
        <p:txBody>
          <a:bodyPr vert="horz" wrap="square" lIns="0" tIns="28511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2245"/>
              </a:spcBef>
            </a:pPr>
            <a:r>
              <a:rPr sz="4400" spc="-15" dirty="0">
                <a:solidFill>
                  <a:srgbClr val="FF0000"/>
                </a:solidFill>
              </a:rPr>
              <a:t>Complex </a:t>
            </a:r>
            <a:r>
              <a:rPr sz="4400" spc="-5" dirty="0">
                <a:solidFill>
                  <a:srgbClr val="FF0000"/>
                </a:solidFill>
              </a:rPr>
              <a:t>of cyber security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0008235" cy="338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Definition </a:t>
            </a:r>
            <a:r>
              <a:rPr sz="2800" b="1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Cyber</a:t>
            </a:r>
            <a:r>
              <a:rPr sz="28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Security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785"/>
              </a:spcBef>
            </a:pP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Cyber security refers to the body </a:t>
            </a:r>
            <a:r>
              <a:rPr sz="2800" b="1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technologies, processes,  and practices designed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protect networks, devices, programs,  and data from attack, damage, or unauthorized</a:t>
            </a:r>
            <a:r>
              <a:rPr sz="2800" spc="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access.</a:t>
            </a:r>
            <a:endParaRPr sz="2800">
              <a:latin typeface="Arial"/>
              <a:cs typeface="Arial"/>
            </a:endParaRPr>
          </a:p>
          <a:p>
            <a:pPr marL="12700" marR="1012190" algn="just">
              <a:lnSpc>
                <a:spcPts val="3350"/>
              </a:lnSpc>
              <a:spcBef>
                <a:spcPts val="1100"/>
              </a:spcBef>
            </a:pP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Cyber security 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may </a:t>
            </a: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also be referred </a:t>
            </a:r>
            <a:r>
              <a:rPr sz="2800" b="1" spc="-5" dirty="0">
                <a:solidFill>
                  <a:srgbClr val="303030"/>
                </a:solidFill>
                <a:latin typeface="Arial"/>
                <a:cs typeface="Arial"/>
              </a:rPr>
              <a:t>to as 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information  </a:t>
            </a: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technology</a:t>
            </a:r>
            <a:r>
              <a:rPr sz="2800" b="1" spc="-35" dirty="0">
                <a:solidFill>
                  <a:srgbClr val="303030"/>
                </a:solidFill>
                <a:latin typeface="Arial"/>
                <a:cs typeface="Arial"/>
              </a:rPr>
              <a:t> security.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E599"/>
          </a:solidFill>
        </p:spPr>
        <p:txBody>
          <a:bodyPr vert="horz" wrap="square" lIns="0" tIns="28511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2245"/>
              </a:spcBef>
            </a:pPr>
            <a:r>
              <a:rPr sz="4400" spc="-15" dirty="0">
                <a:solidFill>
                  <a:srgbClr val="FF0000"/>
                </a:solidFill>
              </a:rPr>
              <a:t>Complex </a:t>
            </a:r>
            <a:r>
              <a:rPr sz="4400" spc="-5" dirty="0">
                <a:solidFill>
                  <a:srgbClr val="FF0000"/>
                </a:solidFill>
              </a:rPr>
              <a:t>of cyber security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0008235" cy="338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Definition </a:t>
            </a:r>
            <a:r>
              <a:rPr sz="2800" b="1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Cyber</a:t>
            </a:r>
            <a:r>
              <a:rPr sz="28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Security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785"/>
              </a:spcBef>
            </a:pP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Cyber security refers to the body </a:t>
            </a:r>
            <a:r>
              <a:rPr sz="2800" b="1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technologies, processes,  and practices designed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protect networks, devices, programs,  and data from attack, damage, or unauthorized</a:t>
            </a:r>
            <a:r>
              <a:rPr sz="2800" spc="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access.</a:t>
            </a:r>
            <a:endParaRPr sz="2800">
              <a:latin typeface="Arial"/>
              <a:cs typeface="Arial"/>
            </a:endParaRPr>
          </a:p>
          <a:p>
            <a:pPr marL="12700" marR="1012190" algn="just">
              <a:lnSpc>
                <a:spcPts val="3350"/>
              </a:lnSpc>
              <a:spcBef>
                <a:spcPts val="1100"/>
              </a:spcBef>
            </a:pP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Cyber security 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may </a:t>
            </a: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also be referred </a:t>
            </a:r>
            <a:r>
              <a:rPr sz="2800" b="1" spc="-5" dirty="0">
                <a:solidFill>
                  <a:srgbClr val="303030"/>
                </a:solidFill>
                <a:latin typeface="Arial"/>
                <a:cs typeface="Arial"/>
              </a:rPr>
              <a:t>to as 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information  </a:t>
            </a: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technology</a:t>
            </a:r>
            <a:r>
              <a:rPr sz="2800" b="1" spc="-35" dirty="0">
                <a:solidFill>
                  <a:srgbClr val="303030"/>
                </a:solidFill>
                <a:latin typeface="Arial"/>
                <a:cs typeface="Arial"/>
              </a:rPr>
              <a:t> security.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23189" algn="ctr">
              <a:lnSpc>
                <a:spcPct val="100000"/>
              </a:lnSpc>
              <a:spcBef>
                <a:spcPts val="2245"/>
              </a:spcBef>
            </a:pPr>
            <a:r>
              <a:rPr sz="4400" dirty="0"/>
              <a:t>Cyber</a:t>
            </a:r>
            <a:r>
              <a:rPr sz="4400" spc="-10" dirty="0"/>
              <a:t> </a:t>
            </a:r>
            <a:r>
              <a:rPr sz="4400" spc="-55" dirty="0"/>
              <a:t>Attacks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844622"/>
            <a:ext cx="229870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793223"/>
            <a:ext cx="229870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1856409"/>
            <a:ext cx="10391140" cy="2752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7675" marR="469265" indent="-435609">
              <a:lnSpc>
                <a:spcPct val="100699"/>
              </a:lnSpc>
              <a:spcBef>
                <a:spcPts val="95"/>
              </a:spcBef>
              <a:buClr>
                <a:srgbClr val="CE1E27"/>
              </a:buClr>
              <a:buSzPct val="74074"/>
              <a:buFont typeface="Wingdings"/>
              <a:buChar char=""/>
              <a:tabLst>
                <a:tab pos="447675" algn="l"/>
                <a:tab pos="448309" algn="l"/>
              </a:tabLst>
            </a:pP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The high dependence on IT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systems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made us vulnerable from  cyber</a:t>
            </a:r>
            <a:r>
              <a:rPr sz="27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attacks.</a:t>
            </a:r>
            <a:endParaRPr sz="2700">
              <a:latin typeface="Arial"/>
              <a:cs typeface="Arial"/>
            </a:endParaRPr>
          </a:p>
          <a:p>
            <a:pPr marL="447675" marR="5080">
              <a:lnSpc>
                <a:spcPct val="100299"/>
              </a:lnSpc>
              <a:spcBef>
                <a:spcPts val="969"/>
              </a:spcBef>
            </a:pP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In order to get prepared to such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threats, first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we must understand  the </a:t>
            </a:r>
            <a:r>
              <a:rPr sz="2700" spc="-30" dirty="0">
                <a:solidFill>
                  <a:srgbClr val="303030"/>
                </a:solidFill>
                <a:latin typeface="Arial"/>
                <a:cs typeface="Arial"/>
              </a:rPr>
              <a:t>enemy,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their motivation,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tactics,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techniques and</a:t>
            </a:r>
            <a:r>
              <a:rPr sz="27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procedures.</a:t>
            </a:r>
            <a:endParaRPr sz="2700">
              <a:latin typeface="Arial"/>
              <a:cs typeface="Arial"/>
            </a:endParaRPr>
          </a:p>
          <a:p>
            <a:pPr marL="447675" marR="196215">
              <a:lnSpc>
                <a:spcPct val="100299"/>
              </a:lnSpc>
              <a:spcBef>
                <a:spcPts val="969"/>
              </a:spcBef>
            </a:pP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Attackers can be categorized on the basis of their motivation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(or 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the goals they want to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achieve).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4704016"/>
            <a:ext cx="10486390" cy="852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  <a:tabLst>
                <a:tab pos="3674745" algn="l"/>
              </a:tabLst>
            </a:pP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The table on</a:t>
            </a:r>
            <a:r>
              <a:rPr sz="27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next</a:t>
            </a:r>
            <a:r>
              <a:rPr sz="27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slide	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shows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different kinds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of attacker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profiles </a:t>
            </a:r>
            <a:r>
              <a:rPr sz="2700" spc="5" dirty="0">
                <a:solidFill>
                  <a:srgbClr val="303030"/>
                </a:solidFill>
                <a:latin typeface="Arial"/>
                <a:cs typeface="Arial"/>
              </a:rPr>
              <a:t>and  the possible motivation of their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malicious</a:t>
            </a:r>
            <a:r>
              <a:rPr sz="27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activity.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23189" algn="ctr">
              <a:lnSpc>
                <a:spcPct val="100000"/>
              </a:lnSpc>
              <a:spcBef>
                <a:spcPts val="2245"/>
              </a:spcBef>
            </a:pPr>
            <a:r>
              <a:rPr sz="4400" dirty="0"/>
              <a:t>Cyber</a:t>
            </a:r>
            <a:r>
              <a:rPr sz="4400" spc="-10" dirty="0"/>
              <a:t> </a:t>
            </a:r>
            <a:r>
              <a:rPr sz="4400" spc="-55" dirty="0"/>
              <a:t>Attacks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720001" y="1825561"/>
            <a:ext cx="10751820" cy="4081145"/>
            <a:chOff x="720001" y="1825561"/>
            <a:chExt cx="10751820" cy="4081145"/>
          </a:xfrm>
        </p:grpSpPr>
        <p:sp>
          <p:nvSpPr>
            <p:cNvPr id="5" name="object 5"/>
            <p:cNvSpPr/>
            <p:nvPr/>
          </p:nvSpPr>
          <p:spPr>
            <a:xfrm>
              <a:off x="720001" y="1825561"/>
              <a:ext cx="10751820" cy="4081145"/>
            </a:xfrm>
            <a:custGeom>
              <a:avLst/>
              <a:gdLst/>
              <a:ahLst/>
              <a:cxnLst/>
              <a:rect l="l" t="t" r="r" b="b"/>
              <a:pathLst>
                <a:path w="10751820" h="4081145">
                  <a:moveTo>
                    <a:pt x="10751756" y="0"/>
                  </a:moveTo>
                  <a:lnTo>
                    <a:pt x="0" y="0"/>
                  </a:lnTo>
                  <a:lnTo>
                    <a:pt x="0" y="4080954"/>
                  </a:lnTo>
                  <a:lnTo>
                    <a:pt x="10751756" y="4080954"/>
                  </a:lnTo>
                  <a:close/>
                </a:path>
              </a:pathLst>
            </a:custGeom>
            <a:solidFill>
              <a:srgbClr val="FFF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8200" y="2005558"/>
              <a:ext cx="8775357" cy="39006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27000"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Cyber </a:t>
            </a:r>
            <a:r>
              <a:rPr sz="4400" spc="-55" dirty="0"/>
              <a:t>Attacks </a:t>
            </a:r>
            <a:r>
              <a:rPr sz="4400" dirty="0"/>
              <a:t>– </a:t>
            </a:r>
            <a:r>
              <a:rPr sz="4400" spc="-5" dirty="0"/>
              <a:t>who </a:t>
            </a:r>
            <a:r>
              <a:rPr sz="4400" spc="-10" dirty="0"/>
              <a:t>is</a:t>
            </a:r>
            <a:r>
              <a:rPr sz="4400" spc="50" dirty="0"/>
              <a:t> </a:t>
            </a:r>
            <a:r>
              <a:rPr sz="4400" spc="-5" dirty="0"/>
              <a:t>who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28977"/>
            <a:ext cx="10583545" cy="193484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3250" spc="20" dirty="0">
                <a:solidFill>
                  <a:srgbClr val="303030"/>
                </a:solidFill>
                <a:latin typeface="Arial Black"/>
                <a:cs typeface="Arial Black"/>
              </a:rPr>
              <a:t>Insiders</a:t>
            </a:r>
            <a:endParaRPr sz="325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Active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former employees,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who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either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intentionally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or unintentionally cause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failures, 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malfunctions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IT system,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access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data without</a:t>
            </a:r>
            <a:r>
              <a:rPr sz="215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permission</a:t>
            </a:r>
            <a:r>
              <a:rPr sz="2550" spc="1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550">
              <a:latin typeface="Arial"/>
              <a:cs typeface="Arial"/>
            </a:endParaRPr>
          </a:p>
          <a:p>
            <a:pPr marL="5370830">
              <a:lnSpc>
                <a:spcPct val="100000"/>
              </a:lnSpc>
              <a:spcBef>
                <a:spcPts val="670"/>
              </a:spcBef>
            </a:pPr>
            <a:r>
              <a:rPr sz="2550" b="1" spc="-10" dirty="0">
                <a:solidFill>
                  <a:srgbClr val="303030"/>
                </a:solidFill>
                <a:latin typeface="Arial"/>
                <a:cs typeface="Arial"/>
              </a:rPr>
              <a:t>They</a:t>
            </a:r>
            <a:endParaRPr sz="25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755428"/>
            <a:ext cx="189865" cy="6946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6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4927587"/>
            <a:ext cx="18986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3025" y="3636538"/>
            <a:ext cx="9940290" cy="195135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have knowledge about the IT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systems,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they are familiar with the rules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 habits,</a:t>
            </a:r>
            <a:endParaRPr sz="2150">
              <a:latin typeface="Arial"/>
              <a:cs typeface="Arial"/>
            </a:endParaRPr>
          </a:p>
          <a:p>
            <a:pPr marL="12700" marR="1419860">
              <a:lnSpc>
                <a:spcPct val="101499"/>
              </a:lnSpc>
              <a:spcBef>
                <a:spcPts val="690"/>
              </a:spcBef>
            </a:pP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might personally know the legitimate employees (authorized users, IT  administrators,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etc.).</a:t>
            </a:r>
            <a:endParaRPr sz="2150">
              <a:latin typeface="Arial"/>
              <a:cs typeface="Arial"/>
            </a:endParaRPr>
          </a:p>
          <a:p>
            <a:pPr marL="12700" marR="60325">
              <a:lnSpc>
                <a:spcPct val="101600"/>
              </a:lnSpc>
              <a:spcBef>
                <a:spcPts val="680"/>
              </a:spcBef>
            </a:pP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can use these factors for their own benefit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circumvent IT security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systems and 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controls.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91CF4F"/>
          </a:solidFill>
        </p:spPr>
        <p:txBody>
          <a:bodyPr vert="horz" wrap="square" lIns="0" tIns="31940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515"/>
              </a:spcBef>
              <a:tabLst>
                <a:tab pos="3406140" algn="l"/>
              </a:tabLst>
            </a:pPr>
            <a:r>
              <a:rPr sz="4000" spc="-10" dirty="0"/>
              <a:t>Military </a:t>
            </a:r>
            <a:r>
              <a:rPr sz="4000" spc="-30" dirty="0"/>
              <a:t>System	</a:t>
            </a:r>
            <a:r>
              <a:rPr sz="4000" dirty="0"/>
              <a:t>- </a:t>
            </a:r>
            <a:r>
              <a:rPr sz="4000" spc="-20" dirty="0"/>
              <a:t>Information</a:t>
            </a:r>
            <a:r>
              <a:rPr sz="4000" spc="-35" dirty="0"/>
              <a:t> </a:t>
            </a:r>
            <a:r>
              <a:rPr sz="4000" spc="-5" dirty="0"/>
              <a:t>Security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2316505"/>
            <a:ext cx="10530205" cy="3310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marR="30480" indent="-294005">
              <a:lnSpc>
                <a:spcPct val="100699"/>
              </a:lnSpc>
              <a:spcBef>
                <a:spcPts val="100"/>
              </a:spcBef>
              <a:buClr>
                <a:srgbClr val="CE1E27"/>
              </a:buClr>
              <a:buSzPct val="73913"/>
              <a:buFont typeface="Wingdings"/>
              <a:buChar char=""/>
              <a:tabLst>
                <a:tab pos="332105" algn="l"/>
              </a:tabLst>
            </a:pP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Computers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60" dirty="0">
                <a:solidFill>
                  <a:srgbClr val="303030"/>
                </a:solidFill>
                <a:latin typeface="Arial"/>
                <a:cs typeface="Arial"/>
              </a:rPr>
              <a:t>computer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35" dirty="0">
                <a:solidFill>
                  <a:srgbClr val="303030"/>
                </a:solidFill>
                <a:latin typeface="Arial"/>
                <a:cs typeface="Arial"/>
              </a:rPr>
              <a:t>networks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are</a:t>
            </a:r>
            <a:r>
              <a:rPr sz="23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35" dirty="0">
                <a:solidFill>
                  <a:srgbClr val="303030"/>
                </a:solidFill>
                <a:latin typeface="Arial"/>
                <a:cs typeface="Arial"/>
              </a:rPr>
              <a:t>widely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0" dirty="0">
                <a:solidFill>
                  <a:srgbClr val="303030"/>
                </a:solidFill>
                <a:latin typeface="Arial"/>
                <a:cs typeface="Arial"/>
              </a:rPr>
              <a:t>used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1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35" dirty="0">
                <a:solidFill>
                  <a:srgbClr val="303030"/>
                </a:solidFill>
                <a:latin typeface="Arial"/>
                <a:cs typeface="Arial"/>
              </a:rPr>
              <a:t>military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activities  </a:t>
            </a:r>
            <a:r>
              <a:rPr sz="2300" spc="100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well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1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10" dirty="0">
                <a:solidFill>
                  <a:srgbClr val="303030"/>
                </a:solidFill>
                <a:latin typeface="Arial"/>
                <a:cs typeface="Arial"/>
              </a:rPr>
              <a:t>many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40" dirty="0">
                <a:solidFill>
                  <a:srgbClr val="303030"/>
                </a:solidFill>
                <a:latin typeface="Arial"/>
                <a:cs typeface="Arial"/>
              </a:rPr>
              <a:t>different</a:t>
            </a:r>
            <a:r>
              <a:rPr sz="23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303030"/>
                </a:solidFill>
                <a:latin typeface="Arial"/>
                <a:cs typeface="Arial"/>
              </a:rPr>
              <a:t>ways</a:t>
            </a:r>
            <a:r>
              <a:rPr sz="23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therefore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40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very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50" dirty="0">
                <a:solidFill>
                  <a:srgbClr val="303030"/>
                </a:solidFill>
                <a:latin typeface="Arial"/>
                <a:cs typeface="Arial"/>
              </a:rPr>
              <a:t>important</a:t>
            </a:r>
            <a:r>
              <a:rPr sz="23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45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focus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14" dirty="0">
                <a:solidFill>
                  <a:srgbClr val="303030"/>
                </a:solidFill>
                <a:latin typeface="Arial"/>
                <a:cs typeface="Arial"/>
              </a:rPr>
              <a:t>on  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00" spc="14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of such </a:t>
            </a:r>
            <a:r>
              <a:rPr sz="2300" spc="114" dirty="0">
                <a:solidFill>
                  <a:srgbClr val="303030"/>
                </a:solidFill>
                <a:latin typeface="Arial"/>
                <a:cs typeface="Arial"/>
              </a:rPr>
              <a:t>devices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300" spc="90" dirty="0">
                <a:solidFill>
                  <a:srgbClr val="303030"/>
                </a:solidFill>
                <a:latin typeface="Arial"/>
                <a:cs typeface="Arial"/>
              </a:rPr>
              <a:t>systems.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300" spc="110" dirty="0">
                <a:solidFill>
                  <a:srgbClr val="303030"/>
                </a:solidFill>
                <a:latin typeface="Arial"/>
                <a:cs typeface="Arial"/>
              </a:rPr>
              <a:t>relates </a:t>
            </a:r>
            <a:r>
              <a:rPr sz="2300" spc="150" dirty="0">
                <a:solidFill>
                  <a:srgbClr val="303030"/>
                </a:solidFill>
                <a:latin typeface="Arial"/>
                <a:cs typeface="Arial"/>
              </a:rPr>
              <a:t>with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necessity </a:t>
            </a:r>
            <a:r>
              <a:rPr sz="2300" spc="145" dirty="0">
                <a:solidFill>
                  <a:srgbClr val="303030"/>
                </a:solidFill>
                <a:latin typeface="Arial"/>
                <a:cs typeface="Arial"/>
              </a:rPr>
              <a:t>to  </a:t>
            </a:r>
            <a:r>
              <a:rPr sz="2300" spc="135" dirty="0">
                <a:solidFill>
                  <a:srgbClr val="303030"/>
                </a:solidFill>
                <a:latin typeface="Arial"/>
                <a:cs typeface="Arial"/>
              </a:rPr>
              <a:t>discus </a:t>
            </a:r>
            <a:r>
              <a:rPr sz="2300" spc="150" dirty="0">
                <a:solidFill>
                  <a:srgbClr val="303030"/>
                </a:solidFill>
                <a:latin typeface="Arial"/>
                <a:cs typeface="Arial"/>
              </a:rPr>
              <a:t>cyber </a:t>
            </a:r>
            <a:r>
              <a:rPr sz="2300" spc="14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300" spc="114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300" spc="135" dirty="0">
                <a:solidFill>
                  <a:srgbClr val="303030"/>
                </a:solidFill>
                <a:latin typeface="Arial"/>
                <a:cs typeface="Arial"/>
              </a:rPr>
              <a:t>military </a:t>
            </a:r>
            <a:r>
              <a:rPr sz="2300" spc="110" dirty="0">
                <a:solidFill>
                  <a:srgbClr val="303030"/>
                </a:solidFill>
                <a:latin typeface="Arial"/>
                <a:cs typeface="Arial"/>
              </a:rPr>
              <a:t>systems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300" spc="114" dirty="0">
                <a:solidFill>
                  <a:srgbClr val="303030"/>
                </a:solidFill>
                <a:latin typeface="Arial"/>
                <a:cs typeface="Arial"/>
              </a:rPr>
              <a:t>nowadays 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the  </a:t>
            </a:r>
            <a:r>
              <a:rPr sz="2300" spc="120" dirty="0">
                <a:solidFill>
                  <a:srgbClr val="303030"/>
                </a:solidFill>
                <a:latin typeface="Arial"/>
                <a:cs typeface="Arial"/>
              </a:rPr>
              <a:t>phenomenon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300" spc="1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55" dirty="0">
                <a:solidFill>
                  <a:srgbClr val="303030"/>
                </a:solidFill>
                <a:latin typeface="Arial"/>
                <a:cs typeface="Arial"/>
              </a:rPr>
              <a:t>cyber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40" dirty="0">
                <a:solidFill>
                  <a:srgbClr val="303030"/>
                </a:solidFill>
                <a:latin typeface="Arial"/>
                <a:cs typeface="Arial"/>
              </a:rPr>
              <a:t>warfare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303030"/>
                </a:solidFill>
                <a:latin typeface="Arial"/>
                <a:cs typeface="Arial"/>
              </a:rPr>
              <a:t>has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45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0" dirty="0">
                <a:solidFill>
                  <a:srgbClr val="303030"/>
                </a:solidFill>
                <a:latin typeface="Arial"/>
                <a:cs typeface="Arial"/>
              </a:rPr>
              <a:t>comprehensively</a:t>
            </a:r>
            <a:r>
              <a:rPr sz="23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discussed.</a:t>
            </a:r>
            <a:endParaRPr sz="2300">
              <a:latin typeface="Arial"/>
              <a:cs typeface="Arial"/>
            </a:endParaRPr>
          </a:p>
          <a:p>
            <a:pPr marL="331470" marR="261620" indent="-294005">
              <a:lnSpc>
                <a:spcPct val="100899"/>
              </a:lnSpc>
              <a:spcBef>
                <a:spcPts val="825"/>
              </a:spcBef>
              <a:buClr>
                <a:srgbClr val="CE1E27"/>
              </a:buClr>
              <a:buSzPct val="73913"/>
              <a:buFont typeface="Wingdings"/>
              <a:buChar char=""/>
              <a:tabLst>
                <a:tab pos="332105" algn="l"/>
                <a:tab pos="1008380" algn="l"/>
                <a:tab pos="2778125" algn="l"/>
                <a:tab pos="4150360" algn="l"/>
                <a:tab pos="5361940" algn="l"/>
                <a:tab pos="5400675" algn="l"/>
                <a:tab pos="6045200" algn="l"/>
                <a:tab pos="7868284" algn="l"/>
              </a:tabLst>
            </a:pPr>
            <a:r>
              <a:rPr sz="2300" spc="70" dirty="0">
                <a:solidFill>
                  <a:srgbClr val="303030"/>
                </a:solidFill>
                <a:latin typeface="Arial"/>
                <a:cs typeface="Arial"/>
              </a:rPr>
              <a:t>The	</a:t>
            </a:r>
            <a:r>
              <a:rPr sz="2300" spc="135" dirty="0">
                <a:solidFill>
                  <a:srgbClr val="303030"/>
                </a:solidFill>
                <a:latin typeface="Arial"/>
                <a:cs typeface="Arial"/>
              </a:rPr>
              <a:t>differences	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between	</a:t>
            </a:r>
            <a:r>
              <a:rPr sz="2300" spc="135" dirty="0">
                <a:solidFill>
                  <a:srgbClr val="303030"/>
                </a:solidFill>
                <a:latin typeface="Arial"/>
                <a:cs typeface="Arial"/>
              </a:rPr>
              <a:t>military	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and	</a:t>
            </a:r>
            <a:r>
              <a:rPr sz="2300" spc="140" dirty="0">
                <a:solidFill>
                  <a:srgbClr val="303030"/>
                </a:solidFill>
                <a:latin typeface="Arial"/>
                <a:cs typeface="Arial"/>
              </a:rPr>
              <a:t>commercial	</a:t>
            </a:r>
            <a:r>
              <a:rPr sz="2300" spc="150" dirty="0">
                <a:solidFill>
                  <a:srgbClr val="303030"/>
                </a:solidFill>
                <a:latin typeface="Arial"/>
                <a:cs typeface="Arial"/>
              </a:rPr>
              <a:t>network</a:t>
            </a:r>
            <a:r>
              <a:rPr sz="2300" spc="-1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45" dirty="0">
                <a:solidFill>
                  <a:srgbClr val="303030"/>
                </a:solidFill>
                <a:latin typeface="Arial"/>
                <a:cs typeface="Arial"/>
              </a:rPr>
              <a:t>security  </a:t>
            </a:r>
            <a:r>
              <a:rPr sz="2300" spc="120" dirty="0">
                <a:solidFill>
                  <a:srgbClr val="303030"/>
                </a:solidFill>
                <a:latin typeface="Arial"/>
                <a:cs typeface="Arial"/>
              </a:rPr>
              <a:t>are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u="heavy" spc="110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immense</a:t>
            </a:r>
            <a:r>
              <a:rPr sz="2300" spc="11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40" dirty="0">
                <a:solidFill>
                  <a:srgbClr val="303030"/>
                </a:solidFill>
                <a:latin typeface="Arial"/>
                <a:cs typeface="Arial"/>
              </a:rPr>
              <a:t>but</a:t>
            </a:r>
            <a:r>
              <a:rPr sz="23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50" dirty="0">
                <a:solidFill>
                  <a:srgbClr val="303030"/>
                </a:solidFill>
                <a:latin typeface="Arial"/>
                <a:cs typeface="Arial"/>
              </a:rPr>
              <a:t>opportunity</a:t>
            </a:r>
            <a:r>
              <a:rPr sz="23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50" dirty="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3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303030"/>
                </a:solidFill>
                <a:latin typeface="Arial"/>
                <a:cs typeface="Arial"/>
              </a:rPr>
              <a:t>DoD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45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303030"/>
                </a:solidFill>
                <a:latin typeface="Arial"/>
                <a:cs typeface="Arial"/>
              </a:rPr>
              <a:t>use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civil</a:t>
            </a:r>
            <a:r>
              <a:rPr sz="23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303030"/>
                </a:solidFill>
                <a:latin typeface="Arial"/>
                <a:cs typeface="Arial"/>
              </a:rPr>
              <a:t>international  </a:t>
            </a:r>
            <a:r>
              <a:rPr sz="2300" spc="14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methods and</a:t>
            </a:r>
            <a:r>
              <a:rPr sz="2300" spc="-3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standards</a:t>
            </a:r>
            <a:r>
              <a:rPr sz="23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14" dirty="0">
                <a:solidFill>
                  <a:srgbClr val="303030"/>
                </a:solidFill>
                <a:latin typeface="Arial"/>
                <a:cs typeface="Arial"/>
              </a:rPr>
              <a:t>in		</a:t>
            </a:r>
            <a:r>
              <a:rPr sz="2300" spc="130" dirty="0">
                <a:solidFill>
                  <a:srgbClr val="303030"/>
                </a:solidFill>
                <a:latin typeface="Arial"/>
                <a:cs typeface="Arial"/>
              </a:rPr>
              <a:t>approach </a:t>
            </a:r>
            <a:r>
              <a:rPr sz="2300" spc="14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300" spc="14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300" spc="11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300" spc="135" dirty="0">
                <a:solidFill>
                  <a:srgbClr val="303030"/>
                </a:solidFill>
                <a:latin typeface="Arial"/>
                <a:cs typeface="Arial"/>
              </a:rPr>
              <a:t>military  </a:t>
            </a:r>
            <a:r>
              <a:rPr sz="2300" spc="110" dirty="0">
                <a:solidFill>
                  <a:srgbClr val="303030"/>
                </a:solidFill>
                <a:latin typeface="Arial"/>
                <a:cs typeface="Arial"/>
              </a:rPr>
              <a:t>systems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9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23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150" dirty="0">
                <a:solidFill>
                  <a:srgbClr val="303030"/>
                </a:solidFill>
                <a:latin typeface="Arial"/>
                <a:cs typeface="Arial"/>
              </a:rPr>
              <a:t>prime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303030"/>
                </a:solidFill>
                <a:latin typeface="Arial"/>
                <a:cs typeface="Arial"/>
              </a:rPr>
              <a:t>advantage.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27635"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/>
              <a:t>Categorization </a:t>
            </a:r>
            <a:r>
              <a:rPr sz="4400" spc="-5" dirty="0"/>
              <a:t>of</a:t>
            </a:r>
            <a:r>
              <a:rPr sz="4400" spc="15" dirty="0"/>
              <a:t> </a:t>
            </a:r>
            <a:r>
              <a:rPr sz="4400" spc="-40" dirty="0"/>
              <a:t>attacts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441" y="2011578"/>
            <a:ext cx="2027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Cyber-attacks</a:t>
            </a:r>
            <a:r>
              <a:rPr sz="20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11441" y="2495778"/>
            <a:ext cx="16446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3959" y="2317655"/>
            <a:ext cx="1600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technical and  </a:t>
            </a:r>
            <a:r>
              <a:rPr sz="2000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2000" spc="1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303030"/>
                </a:solidFill>
                <a:latin typeface="Arial"/>
                <a:cs typeface="Arial"/>
              </a:rPr>
              <a:t>ch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441" y="3229214"/>
            <a:ext cx="10190480" cy="25800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>
              <a:lnSpc>
                <a:spcPct val="145500"/>
              </a:lnSpc>
              <a:spcBef>
                <a:spcPts val="260"/>
              </a:spcBef>
            </a:pPr>
            <a:r>
              <a:rPr sz="2800" b="1" spc="-35" dirty="0">
                <a:solidFill>
                  <a:srgbClr val="303030"/>
                </a:solidFill>
                <a:latin typeface="Arial"/>
                <a:cs typeface="Arial"/>
              </a:rPr>
              <a:t>Technical </a:t>
            </a: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attack vectors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are related </a:t>
            </a:r>
            <a:r>
              <a:rPr sz="2000" spc="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software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hardware used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computer  systems,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can be system flaws, misconfigured devices, known, or perhaps unknown  vulnerabilities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the software (the unknown, previously unused vulnerabilities are the so  called zero</a:t>
            </a:r>
            <a:r>
              <a:rPr sz="20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days).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39"/>
              </a:spcBef>
            </a:pP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most cases –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poor quality</a:t>
            </a:r>
            <a:r>
              <a:rPr sz="20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passwords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27635"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/>
              <a:t>Categorization </a:t>
            </a:r>
            <a:r>
              <a:rPr sz="4400" spc="-5" dirty="0"/>
              <a:t>of</a:t>
            </a:r>
            <a:r>
              <a:rPr sz="4400" spc="15" dirty="0"/>
              <a:t> </a:t>
            </a:r>
            <a:r>
              <a:rPr sz="4400" spc="-40" dirty="0"/>
              <a:t>attacts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1880"/>
              </a:spcBef>
            </a:pPr>
            <a:r>
              <a:rPr sz="2800" b="1" spc="5" dirty="0">
                <a:solidFill>
                  <a:srgbClr val="303030"/>
                </a:solidFill>
                <a:latin typeface="Arial"/>
                <a:cs typeface="Arial"/>
              </a:rPr>
              <a:t>Non-technical attack</a:t>
            </a: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303030"/>
                </a:solidFill>
                <a:latin typeface="Arial"/>
                <a:cs typeface="Arial"/>
              </a:rPr>
              <a:t>vectors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280"/>
              </a:spcBef>
            </a:pP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are related to the users, and </a:t>
            </a:r>
            <a:r>
              <a:rPr sz="2100" spc="-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the methods how the systems are</a:t>
            </a:r>
            <a:r>
              <a:rPr sz="21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303030"/>
                </a:solidFill>
                <a:latin typeface="Arial"/>
                <a:cs typeface="Arial"/>
              </a:rPr>
              <a:t>used.</a:t>
            </a:r>
            <a:endParaRPr sz="21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280"/>
              </a:spcBef>
              <a:tabLst>
                <a:tab pos="2017395" algn="l"/>
              </a:tabLst>
            </a:pP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1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most</a:t>
            </a:r>
            <a:r>
              <a:rPr sz="21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cases	</a:t>
            </a:r>
            <a:r>
              <a:rPr sz="2100" b="1" dirty="0">
                <a:solidFill>
                  <a:srgbClr val="303030"/>
                </a:solidFill>
                <a:latin typeface="Arial"/>
                <a:cs typeface="Arial"/>
              </a:rPr>
              <a:t>- breach of security policy (input to unproven websites, social</a:t>
            </a:r>
            <a:r>
              <a:rPr sz="2100" b="1" spc="1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303030"/>
                </a:solidFill>
                <a:latin typeface="Arial"/>
                <a:cs typeface="Arial"/>
              </a:rPr>
              <a:t>nets</a:t>
            </a:r>
            <a:endParaRPr sz="21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280"/>
              </a:spcBef>
            </a:pPr>
            <a:r>
              <a:rPr sz="2100" b="1" spc="5" dirty="0">
                <a:solidFill>
                  <a:srgbClr val="303030"/>
                </a:solidFill>
                <a:latin typeface="Arial"/>
                <a:cs typeface="Arial"/>
              </a:rPr>
              <a:t>…)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Hacker try </a:t>
            </a:r>
            <a:r>
              <a:rPr sz="2100" b="1" dirty="0">
                <a:solidFill>
                  <a:srgbClr val="303030"/>
                </a:solidFill>
                <a:latin typeface="Arial"/>
                <a:cs typeface="Arial"/>
              </a:rPr>
              <a:t>to find weakest way to information</a:t>
            </a:r>
            <a:r>
              <a:rPr sz="2100"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303030"/>
                </a:solidFill>
                <a:latin typeface="Arial"/>
                <a:cs typeface="Arial"/>
              </a:rPr>
              <a:t>system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46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25"/>
              </a:spcBef>
            </a:pPr>
            <a:r>
              <a:rPr sz="4000" spc="-25" dirty="0"/>
              <a:t>Known </a:t>
            </a:r>
            <a:r>
              <a:rPr sz="4000" spc="-5" dirty="0"/>
              <a:t>and </a:t>
            </a:r>
            <a:r>
              <a:rPr sz="4000" spc="-10" dirty="0"/>
              <a:t>unknown </a:t>
            </a:r>
            <a:r>
              <a:rPr sz="4000" spc="-15" dirty="0"/>
              <a:t>vulnerabilities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326390">
              <a:lnSpc>
                <a:spcPct val="150700"/>
              </a:lnSpc>
              <a:spcBef>
                <a:spcPts val="100"/>
              </a:spcBef>
            </a:pPr>
            <a:r>
              <a:rPr sz="2150" b="1" spc="5" dirty="0">
                <a:latin typeface="Arial"/>
                <a:cs typeface="Arial"/>
              </a:rPr>
              <a:t>SW </a:t>
            </a:r>
            <a:r>
              <a:rPr sz="2150" b="1" dirty="0">
                <a:latin typeface="Arial"/>
                <a:cs typeface="Arial"/>
              </a:rPr>
              <a:t>and </a:t>
            </a:r>
            <a:r>
              <a:rPr sz="2150" b="1" spc="5" dirty="0">
                <a:latin typeface="Arial"/>
                <a:cs typeface="Arial"/>
              </a:rPr>
              <a:t>HW </a:t>
            </a:r>
            <a:r>
              <a:rPr sz="2150" b="1" dirty="0">
                <a:latin typeface="Arial"/>
                <a:cs typeface="Arial"/>
              </a:rPr>
              <a:t>components of IT systems can contain errors and computer </a:t>
            </a:r>
            <a:r>
              <a:rPr sz="2150" b="1" spc="15" dirty="0">
                <a:latin typeface="Arial"/>
                <a:cs typeface="Arial"/>
              </a:rPr>
              <a:t>bugs</a:t>
            </a:r>
            <a:r>
              <a:rPr sz="2150" spc="15" dirty="0"/>
              <a:t>.  </a:t>
            </a:r>
            <a:r>
              <a:rPr sz="2150" dirty="0"/>
              <a:t>Just </a:t>
            </a:r>
            <a:r>
              <a:rPr sz="2150" spc="5" dirty="0"/>
              <a:t>a </a:t>
            </a:r>
            <a:r>
              <a:rPr sz="2150" dirty="0"/>
              <a:t>portion of these bugs has </a:t>
            </a:r>
            <a:r>
              <a:rPr sz="2150" spc="5" dirty="0"/>
              <a:t>a </a:t>
            </a:r>
            <a:r>
              <a:rPr sz="2150" dirty="0"/>
              <a:t>security</a:t>
            </a:r>
            <a:r>
              <a:rPr sz="2150" spc="-15" dirty="0"/>
              <a:t> </a:t>
            </a:r>
            <a:r>
              <a:rPr sz="2150" spc="-5" dirty="0"/>
              <a:t>implication.</a:t>
            </a:r>
            <a:endParaRPr sz="2150">
              <a:latin typeface="Arial"/>
              <a:cs typeface="Arial"/>
            </a:endParaRPr>
          </a:p>
          <a:p>
            <a:pPr marL="91440" marR="756920">
              <a:lnSpc>
                <a:spcPts val="3890"/>
              </a:lnSpc>
              <a:spcBef>
                <a:spcPts val="335"/>
              </a:spcBef>
            </a:pPr>
            <a:r>
              <a:rPr sz="2150" b="1" dirty="0">
                <a:latin typeface="Arial"/>
                <a:cs typeface="Arial"/>
              </a:rPr>
              <a:t>If an attacker can identify and use </a:t>
            </a:r>
            <a:r>
              <a:rPr sz="2150" b="1" spc="5" dirty="0">
                <a:latin typeface="Arial"/>
                <a:cs typeface="Arial"/>
              </a:rPr>
              <a:t>these </a:t>
            </a:r>
            <a:r>
              <a:rPr sz="2150" b="1" dirty="0">
                <a:latin typeface="Arial"/>
                <a:cs typeface="Arial"/>
              </a:rPr>
              <a:t>security related bugs </a:t>
            </a:r>
            <a:r>
              <a:rPr sz="2150" dirty="0"/>
              <a:t>before </a:t>
            </a:r>
            <a:r>
              <a:rPr sz="2150" spc="-5" dirty="0"/>
              <a:t>the  </a:t>
            </a:r>
            <a:r>
              <a:rPr sz="2150" dirty="0"/>
              <a:t>developers find them then we </a:t>
            </a:r>
            <a:r>
              <a:rPr sz="2150" spc="5" dirty="0"/>
              <a:t>can say </a:t>
            </a:r>
            <a:r>
              <a:rPr sz="2150" dirty="0"/>
              <a:t>it is unknown to the whole </a:t>
            </a:r>
            <a:r>
              <a:rPr sz="2150" spc="-15" dirty="0"/>
              <a:t>community.</a:t>
            </a:r>
            <a:r>
              <a:rPr sz="2150" spc="-75" dirty="0"/>
              <a:t> </a:t>
            </a:r>
            <a:r>
              <a:rPr sz="2150" dirty="0"/>
              <a:t>The</a:t>
            </a:r>
            <a:endParaRPr sz="2150">
              <a:latin typeface="Arial"/>
              <a:cs typeface="Arial"/>
            </a:endParaRPr>
          </a:p>
          <a:p>
            <a:pPr marL="91440" marR="285750">
              <a:lnSpc>
                <a:spcPts val="3879"/>
              </a:lnSpc>
              <a:spcBef>
                <a:spcPts val="10"/>
              </a:spcBef>
            </a:pPr>
            <a:r>
              <a:rPr sz="2150" spc="5" dirty="0"/>
              <a:t>computer system must </a:t>
            </a:r>
            <a:r>
              <a:rPr sz="2150" dirty="0"/>
              <a:t>be </a:t>
            </a:r>
            <a:r>
              <a:rPr sz="2150" b="1" dirty="0">
                <a:latin typeface="Arial"/>
                <a:cs typeface="Arial"/>
              </a:rPr>
              <a:t>hardened with security controls </a:t>
            </a:r>
            <a:r>
              <a:rPr sz="2150" dirty="0"/>
              <a:t>(using technologies </a:t>
            </a:r>
            <a:r>
              <a:rPr sz="2150" spc="-5" dirty="0"/>
              <a:t>like  </a:t>
            </a:r>
            <a:r>
              <a:rPr sz="2150" dirty="0"/>
              <a:t>access control, </a:t>
            </a:r>
            <a:r>
              <a:rPr sz="2150" spc="-5" dirty="0"/>
              <a:t>firewalls, </a:t>
            </a:r>
            <a:r>
              <a:rPr sz="2150" dirty="0"/>
              <a:t>centralized logging, </a:t>
            </a:r>
            <a:r>
              <a:rPr sz="2150" spc="-5" dirty="0"/>
              <a:t>antivirus </a:t>
            </a:r>
            <a:r>
              <a:rPr sz="2150" dirty="0"/>
              <a:t>solutions, and</a:t>
            </a:r>
            <a:r>
              <a:rPr sz="2150" spc="50" dirty="0"/>
              <a:t> </a:t>
            </a:r>
            <a:r>
              <a:rPr sz="2150" spc="-5" dirty="0"/>
              <a:t>other</a:t>
            </a:r>
            <a:endParaRPr sz="2150">
              <a:latin typeface="Arial"/>
              <a:cs typeface="Arial"/>
            </a:endParaRPr>
          </a:p>
          <a:p>
            <a:pPr marL="91440" marR="5080">
              <a:lnSpc>
                <a:spcPts val="3879"/>
              </a:lnSpc>
              <a:spcBef>
                <a:spcPts val="10"/>
              </a:spcBef>
            </a:pPr>
            <a:r>
              <a:rPr sz="2150" spc="5" dirty="0"/>
              <a:t>mechanisms). </a:t>
            </a:r>
            <a:r>
              <a:rPr sz="2150" dirty="0"/>
              <a:t>These controls usually work against </a:t>
            </a:r>
            <a:r>
              <a:rPr sz="2150" spc="5" dirty="0"/>
              <a:t>known </a:t>
            </a:r>
            <a:r>
              <a:rPr sz="2150" dirty="0"/>
              <a:t>vulnerabilities, but </a:t>
            </a:r>
            <a:r>
              <a:rPr sz="2150" spc="-5" dirty="0"/>
              <a:t>ineffective  </a:t>
            </a:r>
            <a:r>
              <a:rPr sz="2150" dirty="0"/>
              <a:t>against zero</a:t>
            </a:r>
            <a:r>
              <a:rPr sz="2150" spc="-5" dirty="0"/>
              <a:t> </a:t>
            </a:r>
            <a:r>
              <a:rPr sz="2150" dirty="0"/>
              <a:t>days</a:t>
            </a:r>
            <a:endParaRPr sz="21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46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25"/>
              </a:spcBef>
            </a:pPr>
            <a:r>
              <a:rPr sz="4000" spc="-25" dirty="0"/>
              <a:t>Known </a:t>
            </a:r>
            <a:r>
              <a:rPr sz="4000" spc="-5" dirty="0"/>
              <a:t>and </a:t>
            </a:r>
            <a:r>
              <a:rPr sz="4000" spc="-10" dirty="0"/>
              <a:t>unknown </a:t>
            </a:r>
            <a:r>
              <a:rPr sz="4000" spc="-15" dirty="0"/>
              <a:t>vulnerabilities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023109"/>
            <a:ext cx="1047940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spc="2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150" b="1" spc="10" dirty="0">
                <a:solidFill>
                  <a:srgbClr val="303030"/>
                </a:solidFill>
                <a:latin typeface="Arial"/>
                <a:cs typeface="Arial"/>
              </a:rPr>
              <a:t>zero-day </a:t>
            </a:r>
            <a:r>
              <a:rPr sz="2150" b="1" spc="5" dirty="0">
                <a:solidFill>
                  <a:srgbClr val="303030"/>
                </a:solidFill>
                <a:latin typeface="Arial"/>
                <a:cs typeface="Arial"/>
              </a:rPr>
              <a:t>(also </a:t>
            </a:r>
            <a:r>
              <a:rPr sz="2150" b="1" spc="10" dirty="0">
                <a:solidFill>
                  <a:srgbClr val="303030"/>
                </a:solidFill>
                <a:latin typeface="Arial"/>
                <a:cs typeface="Arial"/>
              </a:rPr>
              <a:t>known as 0-day) </a:t>
            </a:r>
            <a:r>
              <a:rPr sz="2150" b="1" spc="5" dirty="0">
                <a:solidFill>
                  <a:srgbClr val="303030"/>
                </a:solidFill>
                <a:latin typeface="Arial"/>
                <a:cs typeface="Arial"/>
              </a:rPr>
              <a:t>vulnerability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computer-software</a:t>
            </a:r>
            <a:r>
              <a:rPr sz="215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vulnerability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653904"/>
            <a:ext cx="20447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4773853"/>
            <a:ext cx="234315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2353947"/>
            <a:ext cx="10158730" cy="3462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5295" marR="1648460" indent="-443230">
              <a:lnSpc>
                <a:spcPct val="151800"/>
              </a:lnSpc>
              <a:spcBef>
                <a:spcPts val="90"/>
              </a:spcBef>
              <a:buClr>
                <a:srgbClr val="CE1E27"/>
              </a:buClr>
              <a:buSzPct val="74468"/>
              <a:buFont typeface="Wingdings"/>
              <a:buChar char=""/>
              <a:tabLst>
                <a:tab pos="455295" algn="l"/>
                <a:tab pos="455930" algn="l"/>
              </a:tabLst>
            </a:pPr>
            <a:r>
              <a:rPr sz="2350" spc="1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flaw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in software,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hardware or firmware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350" b="1" spc="15" dirty="0">
                <a:solidFill>
                  <a:srgbClr val="303030"/>
                </a:solidFill>
                <a:latin typeface="Arial"/>
                <a:cs typeface="Arial"/>
              </a:rPr>
              <a:t>unknown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to  administrators responsible for removing </a:t>
            </a:r>
            <a:r>
              <a:rPr sz="2350" b="1" spc="5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sz="2350" b="1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b="1" spc="-10" dirty="0">
                <a:solidFill>
                  <a:srgbClr val="303030"/>
                </a:solidFill>
                <a:latin typeface="Arial"/>
                <a:cs typeface="Arial"/>
              </a:rPr>
              <a:t>flaw.</a:t>
            </a:r>
            <a:endParaRPr sz="2350">
              <a:latin typeface="Arial"/>
              <a:cs typeface="Arial"/>
            </a:endParaRPr>
          </a:p>
          <a:p>
            <a:pPr marL="455295" marR="5080">
              <a:lnSpc>
                <a:spcPct val="151400"/>
              </a:lnSpc>
              <a:spcBef>
                <a:spcPts val="5"/>
              </a:spcBef>
            </a:pP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the attack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has zero days when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50" b="1" spc="5" dirty="0">
                <a:solidFill>
                  <a:srgbClr val="303030"/>
                </a:solidFill>
                <a:latin typeface="Arial"/>
                <a:cs typeface="Arial"/>
              </a:rPr>
              <a:t>vulnerability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is discovered </a:t>
            </a:r>
            <a:r>
              <a:rPr sz="2350" b="1" spc="15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50" b="1" spc="5" dirty="0">
                <a:solidFill>
                  <a:srgbClr val="303030"/>
                </a:solidFill>
                <a:latin typeface="Arial"/>
                <a:cs typeface="Arial"/>
              </a:rPr>
              <a:t>first</a:t>
            </a:r>
            <a:r>
              <a:rPr sz="235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b="1" spc="5" dirty="0">
                <a:solidFill>
                  <a:srgbClr val="303030"/>
                </a:solidFill>
                <a:latin typeface="Arial"/>
                <a:cs typeface="Arial"/>
              </a:rPr>
              <a:t>attack.</a:t>
            </a:r>
            <a:endParaRPr sz="2350">
              <a:latin typeface="Arial"/>
              <a:cs typeface="Arial"/>
            </a:endParaRPr>
          </a:p>
          <a:p>
            <a:pPr marL="455295" marR="626110">
              <a:lnSpc>
                <a:spcPct val="150800"/>
              </a:lnSpc>
              <a:spcBef>
                <a:spcPts val="5"/>
              </a:spcBef>
            </a:pPr>
            <a:r>
              <a:rPr sz="2750" spc="150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275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35" dirty="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sz="275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30" dirty="0">
                <a:solidFill>
                  <a:srgbClr val="303030"/>
                </a:solidFill>
                <a:latin typeface="Arial"/>
                <a:cs typeface="Arial"/>
              </a:rPr>
              <a:t>one</a:t>
            </a:r>
            <a:r>
              <a:rPr sz="275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4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750" spc="2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25" dirty="0">
                <a:solidFill>
                  <a:srgbClr val="303030"/>
                </a:solidFill>
                <a:latin typeface="Arial"/>
                <a:cs typeface="Arial"/>
              </a:rPr>
              <a:t>ways</a:t>
            </a:r>
            <a:r>
              <a:rPr sz="275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60" dirty="0">
                <a:solidFill>
                  <a:srgbClr val="303030"/>
                </a:solidFill>
                <a:latin typeface="Arial"/>
                <a:cs typeface="Arial"/>
              </a:rPr>
              <a:t>when</a:t>
            </a:r>
            <a:r>
              <a:rPr sz="275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40" dirty="0">
                <a:solidFill>
                  <a:srgbClr val="303030"/>
                </a:solidFill>
                <a:latin typeface="Arial"/>
                <a:cs typeface="Arial"/>
              </a:rPr>
              <a:t>hackers</a:t>
            </a:r>
            <a:r>
              <a:rPr sz="275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210" dirty="0">
                <a:solidFill>
                  <a:srgbClr val="303030"/>
                </a:solidFill>
                <a:latin typeface="Arial"/>
                <a:cs typeface="Arial"/>
              </a:rPr>
              <a:t>try</a:t>
            </a:r>
            <a:r>
              <a:rPr sz="275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8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75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65" dirty="0">
                <a:solidFill>
                  <a:srgbClr val="303030"/>
                </a:solidFill>
                <a:latin typeface="Arial"/>
                <a:cs typeface="Arial"/>
              </a:rPr>
              <a:t>find</a:t>
            </a:r>
            <a:r>
              <a:rPr sz="275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55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sz="275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30" dirty="0">
                <a:solidFill>
                  <a:srgbClr val="303030"/>
                </a:solidFill>
                <a:latin typeface="Arial"/>
                <a:cs typeface="Arial"/>
              </a:rPr>
              <a:t>gap</a:t>
            </a:r>
            <a:r>
              <a:rPr sz="275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50" dirty="0">
                <a:solidFill>
                  <a:srgbClr val="303030"/>
                </a:solidFill>
                <a:latin typeface="Arial"/>
                <a:cs typeface="Arial"/>
              </a:rPr>
              <a:t>and  penetrate </a:t>
            </a:r>
            <a:r>
              <a:rPr sz="2750" spc="15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750" spc="15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750" spc="-5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130" dirty="0">
                <a:solidFill>
                  <a:srgbClr val="303030"/>
                </a:solidFill>
                <a:latin typeface="Arial"/>
                <a:cs typeface="Arial"/>
              </a:rPr>
              <a:t>system.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46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25"/>
              </a:spcBef>
            </a:pPr>
            <a:r>
              <a:rPr sz="4000" spc="-25" dirty="0"/>
              <a:t>Known </a:t>
            </a:r>
            <a:r>
              <a:rPr sz="4000" spc="-5" dirty="0"/>
              <a:t>and </a:t>
            </a:r>
            <a:r>
              <a:rPr sz="4000" spc="-10" dirty="0"/>
              <a:t>unknown </a:t>
            </a:r>
            <a:r>
              <a:rPr sz="4000" spc="-15" dirty="0"/>
              <a:t>vulnerabilities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520084" y="1825205"/>
            <a:ext cx="5943244" cy="4080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20001" y="1825561"/>
          <a:ext cx="10752454" cy="4080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09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sz="2800" spc="7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Red</a:t>
                      </a:r>
                      <a:r>
                        <a:rPr sz="2800" spc="-9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10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box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91440" marR="411480">
                        <a:lnSpc>
                          <a:spcPct val="150000"/>
                        </a:lnSpc>
                      </a:pPr>
                      <a:r>
                        <a:rPr sz="1800" spc="1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Critical </a:t>
                      </a:r>
                      <a:r>
                        <a:rPr sz="1800" spc="9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situation  </a:t>
                      </a:r>
                      <a:r>
                        <a:rPr sz="1800" spc="10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Unknown </a:t>
                      </a:r>
                      <a:r>
                        <a:rPr sz="180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28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Unknown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7175" marB="0"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32715" algn="ctr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Known </a:t>
            </a:r>
            <a:r>
              <a:rPr sz="4400" dirty="0"/>
              <a:t>and </a:t>
            </a:r>
            <a:r>
              <a:rPr sz="4400" spc="-5" dirty="0"/>
              <a:t>unknown </a:t>
            </a:r>
            <a:r>
              <a:rPr sz="4400" spc="-15" dirty="0"/>
              <a:t>vulnerabilities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859010"/>
            <a:ext cx="10586085" cy="399161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80"/>
              </a:spcBef>
            </a:pP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next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slides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we can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follow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the creation </a:t>
            </a:r>
            <a:r>
              <a:rPr sz="1900" spc="2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use of zero </a:t>
            </a:r>
            <a:r>
              <a:rPr sz="1900" spc="20" dirty="0">
                <a:solidFill>
                  <a:srgbClr val="303030"/>
                </a:solidFill>
                <a:latin typeface="Arial"/>
                <a:cs typeface="Arial"/>
              </a:rPr>
              <a:t>days</a:t>
            </a:r>
            <a:r>
              <a:rPr sz="19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exploits.</a:t>
            </a:r>
            <a:endParaRPr sz="1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90"/>
              </a:spcBef>
            </a:pPr>
            <a:r>
              <a:rPr sz="1900" b="1" spc="15" dirty="0">
                <a:solidFill>
                  <a:srgbClr val="303030"/>
                </a:solidFill>
                <a:latin typeface="Arial"/>
                <a:cs typeface="Arial"/>
              </a:rPr>
              <a:t>Attack</a:t>
            </a:r>
            <a:endParaRPr sz="1900">
              <a:latin typeface="Arial"/>
              <a:cs typeface="Arial"/>
            </a:endParaRPr>
          </a:p>
          <a:p>
            <a:pPr marL="200025" indent="-162560">
              <a:lnSpc>
                <a:spcPct val="100000"/>
              </a:lnSpc>
              <a:spcBef>
                <a:spcPts val="1190"/>
              </a:spcBef>
              <a:buClr>
                <a:srgbClr val="CE1E27"/>
              </a:buClr>
              <a:buSzPct val="68421"/>
              <a:buFont typeface="Wingdings"/>
              <a:buChar char=""/>
              <a:tabLst>
                <a:tab pos="200660" algn="l"/>
              </a:tabLst>
            </a:pPr>
            <a:r>
              <a:rPr sz="1900" spc="5" dirty="0">
                <a:solidFill>
                  <a:srgbClr val="303030"/>
                </a:solidFill>
                <a:latin typeface="Arial"/>
                <a:cs typeface="Arial"/>
              </a:rPr>
              <a:t>First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the attacker gets an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interest to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conduct an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illegal</a:t>
            </a:r>
            <a:r>
              <a:rPr sz="19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aktivity</a:t>
            </a:r>
            <a:endParaRPr sz="1900">
              <a:latin typeface="Arial"/>
              <a:cs typeface="Arial"/>
            </a:endParaRPr>
          </a:p>
          <a:p>
            <a:pPr marL="195580" marR="30480" indent="-158115">
              <a:lnSpc>
                <a:spcPct val="152200"/>
              </a:lnSpc>
              <a:buClr>
                <a:srgbClr val="CE1E27"/>
              </a:buClr>
              <a:buSzPct val="68421"/>
              <a:buFont typeface="Wingdings"/>
              <a:buChar char=""/>
              <a:tabLst>
                <a:tab pos="200660" algn="l"/>
              </a:tabLst>
            </a:pP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starts to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prepare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his/her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malicious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actions. In </a:t>
            </a:r>
            <a:r>
              <a:rPr sz="1900" spc="20" dirty="0">
                <a:solidFill>
                  <a:srgbClr val="303030"/>
                </a:solidFill>
                <a:latin typeface="Arial"/>
                <a:cs typeface="Arial"/>
              </a:rPr>
              <a:t>dependence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on the knowledge </a:t>
            </a:r>
            <a:r>
              <a:rPr sz="1900" spc="2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the resources  </a:t>
            </a:r>
            <a:r>
              <a:rPr sz="1900" spc="5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takes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time to find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a novel attack</a:t>
            </a:r>
            <a:r>
              <a:rPr sz="19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method</a:t>
            </a:r>
            <a:endParaRPr sz="1900">
              <a:latin typeface="Arial"/>
              <a:cs typeface="Arial"/>
            </a:endParaRPr>
          </a:p>
          <a:p>
            <a:pPr marL="195580" marR="346075" indent="-158115">
              <a:lnSpc>
                <a:spcPct val="152200"/>
              </a:lnSpc>
              <a:buClr>
                <a:srgbClr val="CE1E27"/>
              </a:buClr>
              <a:buSzPct val="68421"/>
              <a:buFont typeface="Wingdings"/>
              <a:buChar char=""/>
              <a:tabLst>
                <a:tab pos="264795" algn="l"/>
              </a:tabLst>
            </a:pP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tests </a:t>
            </a:r>
            <a:r>
              <a:rPr sz="1900" spc="5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on other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similar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systems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be sure that the method </a:t>
            </a:r>
            <a:r>
              <a:rPr sz="1900" spc="5" dirty="0">
                <a:solidFill>
                  <a:srgbClr val="303030"/>
                </a:solidFill>
                <a:latin typeface="Arial"/>
                <a:cs typeface="Arial"/>
              </a:rPr>
              <a:t>will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work </a:t>
            </a:r>
            <a:r>
              <a:rPr sz="1900" spc="20" dirty="0">
                <a:solidFill>
                  <a:srgbClr val="303030"/>
                </a:solidFill>
                <a:latin typeface="Arial"/>
                <a:cs typeface="Arial"/>
              </a:rPr>
              <a:t>when </a:t>
            </a:r>
            <a:r>
              <a:rPr sz="1900" spc="5" dirty="0">
                <a:solidFill>
                  <a:srgbClr val="303030"/>
                </a:solidFill>
                <a:latin typeface="Arial"/>
                <a:cs typeface="Arial"/>
              </a:rPr>
              <a:t>it is </a:t>
            </a:r>
            <a:r>
              <a:rPr sz="1900" spc="20" dirty="0">
                <a:solidFill>
                  <a:srgbClr val="303030"/>
                </a:solidFill>
                <a:latin typeface="Arial"/>
                <a:cs typeface="Arial"/>
              </a:rPr>
              <a:t>needed </a:t>
            </a:r>
            <a:r>
              <a:rPr sz="1900" i="1" spc="10" dirty="0">
                <a:solidFill>
                  <a:srgbClr val="303030"/>
                </a:solidFill>
                <a:latin typeface="Arial"/>
                <a:cs typeface="Arial"/>
              </a:rPr>
              <a:t>(for  </a:t>
            </a:r>
            <a:r>
              <a:rPr sz="1900" i="1" spc="15" dirty="0">
                <a:solidFill>
                  <a:srgbClr val="303030"/>
                </a:solidFill>
                <a:latin typeface="Arial"/>
                <a:cs typeface="Arial"/>
              </a:rPr>
              <a:t>example malware </a:t>
            </a:r>
            <a:r>
              <a:rPr sz="1900" i="1" spc="20" dirty="0">
                <a:solidFill>
                  <a:srgbClr val="303030"/>
                </a:solidFill>
                <a:latin typeface="Arial"/>
                <a:cs typeface="Arial"/>
              </a:rPr>
              <a:t>can </a:t>
            </a:r>
            <a:r>
              <a:rPr sz="1900" i="1" spc="15" dirty="0">
                <a:solidFill>
                  <a:srgbClr val="303030"/>
                </a:solidFill>
                <a:latin typeface="Arial"/>
                <a:cs typeface="Arial"/>
              </a:rPr>
              <a:t>be tested </a:t>
            </a:r>
            <a:r>
              <a:rPr sz="1900" i="1" spc="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1900" i="1" spc="1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900" i="1" spc="20" dirty="0">
                <a:solidFill>
                  <a:srgbClr val="303030"/>
                </a:solidFill>
                <a:latin typeface="Arial"/>
                <a:cs typeface="Arial"/>
              </a:rPr>
              <a:t>sandbox </a:t>
            </a:r>
            <a:r>
              <a:rPr sz="1900" i="1" spc="15" dirty="0">
                <a:solidFill>
                  <a:srgbClr val="303030"/>
                </a:solidFill>
                <a:latin typeface="Arial"/>
                <a:cs typeface="Arial"/>
              </a:rPr>
              <a:t>machine </a:t>
            </a:r>
            <a:r>
              <a:rPr sz="1900" i="1" spc="10" dirty="0">
                <a:solidFill>
                  <a:srgbClr val="303030"/>
                </a:solidFill>
                <a:latin typeface="Arial"/>
                <a:cs typeface="Arial"/>
              </a:rPr>
              <a:t>to find </a:t>
            </a:r>
            <a:r>
              <a:rPr sz="1900" i="1" spc="15" dirty="0">
                <a:solidFill>
                  <a:srgbClr val="303030"/>
                </a:solidFill>
                <a:latin typeface="Arial"/>
                <a:cs typeface="Arial"/>
              </a:rPr>
              <a:t>out </a:t>
            </a:r>
            <a:r>
              <a:rPr sz="1900" i="1" spc="5" dirty="0">
                <a:solidFill>
                  <a:srgbClr val="303030"/>
                </a:solidFill>
                <a:latin typeface="Arial"/>
                <a:cs typeface="Arial"/>
              </a:rPr>
              <a:t>if it will </a:t>
            </a:r>
            <a:r>
              <a:rPr sz="1900" i="1" spc="15" dirty="0">
                <a:solidFill>
                  <a:srgbClr val="303030"/>
                </a:solidFill>
                <a:latin typeface="Arial"/>
                <a:cs typeface="Arial"/>
              </a:rPr>
              <a:t>evade the </a:t>
            </a:r>
            <a:r>
              <a:rPr sz="1900" i="1" spc="10" dirty="0">
                <a:solidFill>
                  <a:srgbClr val="303030"/>
                </a:solidFill>
                <a:latin typeface="Arial"/>
                <a:cs typeface="Arial"/>
              </a:rPr>
              <a:t>Antivirus  </a:t>
            </a:r>
            <a:r>
              <a:rPr sz="1900" i="1" spc="15" dirty="0">
                <a:solidFill>
                  <a:srgbClr val="303030"/>
                </a:solidFill>
                <a:latin typeface="Arial"/>
                <a:cs typeface="Arial"/>
              </a:rPr>
              <a:t>solution of the target or</a:t>
            </a:r>
            <a:r>
              <a:rPr sz="1900" i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i="1" spc="20" dirty="0">
                <a:solidFill>
                  <a:srgbClr val="303030"/>
                </a:solidFill>
                <a:latin typeface="Arial"/>
                <a:cs typeface="Arial"/>
              </a:rPr>
              <a:t>not)</a:t>
            </a:r>
            <a:r>
              <a:rPr sz="1900" spc="2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95"/>
              </a:spcBef>
            </a:pP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Then the method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used against the</a:t>
            </a:r>
            <a:r>
              <a:rPr sz="19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target.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32715" algn="ctr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Known </a:t>
            </a:r>
            <a:r>
              <a:rPr sz="4400" dirty="0"/>
              <a:t>and </a:t>
            </a:r>
            <a:r>
              <a:rPr sz="4400" spc="-5" dirty="0"/>
              <a:t>unknown </a:t>
            </a:r>
            <a:r>
              <a:rPr sz="4400" spc="-15" dirty="0"/>
              <a:t>vulnerabilities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3373359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257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25"/>
              </a:spcBef>
            </a:pP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Countermeasure</a:t>
            </a:r>
            <a:endParaRPr sz="28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930"/>
              </a:spcBef>
            </a:pPr>
            <a:r>
              <a:rPr sz="3200" b="1" spc="-5" dirty="0">
                <a:solidFill>
                  <a:srgbClr val="303030"/>
                </a:solidFill>
                <a:latin typeface="Arial"/>
                <a:cs typeface="Arial"/>
              </a:rPr>
              <a:t>The incident is </a:t>
            </a:r>
            <a:r>
              <a:rPr sz="3200" b="1" dirty="0">
                <a:solidFill>
                  <a:srgbClr val="303030"/>
                </a:solidFill>
                <a:latin typeface="Arial"/>
                <a:cs typeface="Arial"/>
              </a:rPr>
              <a:t>detected</a:t>
            </a:r>
            <a:endParaRPr sz="3200" dirty="0">
              <a:latin typeface="Arial"/>
              <a:cs typeface="Arial"/>
            </a:endParaRPr>
          </a:p>
          <a:p>
            <a:pPr marL="453390" indent="-362585">
              <a:lnSpc>
                <a:spcPct val="100000"/>
              </a:lnSpc>
              <a:spcBef>
                <a:spcPts val="167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453390" algn="l"/>
                <a:tab pos="454025" algn="l"/>
              </a:tabLst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Depending on the experience of security</a:t>
            </a:r>
            <a:r>
              <a:rPr sz="2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team</a:t>
            </a:r>
            <a:endParaRPr sz="2800" dirty="0">
              <a:latin typeface="Arial"/>
              <a:cs typeface="Arial"/>
            </a:endParaRPr>
          </a:p>
          <a:p>
            <a:pPr marL="453390" indent="-362585">
              <a:lnSpc>
                <a:spcPct val="100000"/>
              </a:lnSpc>
              <a:spcBef>
                <a:spcPts val="167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453390" algn="l"/>
                <a:tab pos="454025" algn="l"/>
              </a:tabLst>
            </a:pPr>
            <a:r>
              <a:rPr lang="cs-CZ" sz="28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he time window can be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from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minutes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months or even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 years.</a:t>
            </a:r>
            <a:endParaRPr lang="cs-CZ" sz="28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670"/>
              </a:spcBef>
              <a:buClr>
                <a:srgbClr val="CE1E27"/>
              </a:buClr>
              <a:buSzPct val="75000"/>
              <a:tabLst>
                <a:tab pos="453390" algn="l"/>
                <a:tab pos="454025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32715" algn="ctr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Known </a:t>
            </a:r>
            <a:r>
              <a:rPr sz="4400" dirty="0"/>
              <a:t>and </a:t>
            </a:r>
            <a:r>
              <a:rPr sz="4400" spc="-5" dirty="0"/>
              <a:t>unknown </a:t>
            </a:r>
            <a:r>
              <a:rPr sz="4400" spc="-15" dirty="0"/>
              <a:t>vulnerabilities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8868"/>
            <a:ext cx="3149600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900"/>
              </a:lnSpc>
              <a:spcBef>
                <a:spcPts val="95"/>
              </a:spcBef>
            </a:pPr>
            <a:r>
              <a:rPr sz="2150" b="1" spc="10" dirty="0">
                <a:solidFill>
                  <a:srgbClr val="303030"/>
                </a:solidFill>
                <a:latin typeface="Arial"/>
                <a:cs typeface="Arial"/>
              </a:rPr>
              <a:t>Countermeasure (cont.)  </a:t>
            </a:r>
            <a:r>
              <a:rPr sz="2150" b="1" u="heavy" spc="10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After </a:t>
            </a:r>
            <a:r>
              <a:rPr sz="2150" b="1" u="heavy" spc="5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it </a:t>
            </a:r>
            <a:r>
              <a:rPr sz="2150" b="1" u="heavy" spc="10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sec</a:t>
            </a:r>
            <a:r>
              <a:rPr sz="2150" b="1" u="heavy" spc="20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 </a:t>
            </a:r>
            <a:r>
              <a:rPr sz="2150" b="1" u="heavy" spc="10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team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548062"/>
            <a:ext cx="18923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4045940"/>
            <a:ext cx="18923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2854268"/>
            <a:ext cx="10345420" cy="201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315" marR="887730" indent="-349250">
              <a:lnSpc>
                <a:spcPct val="151900"/>
              </a:lnSpc>
              <a:spcBef>
                <a:spcPts val="95"/>
              </a:spcBef>
              <a:buClr>
                <a:srgbClr val="CE1E27"/>
              </a:buClr>
              <a:buSzPct val="74418"/>
              <a:buFont typeface="Wingdings"/>
              <a:buChar char=""/>
              <a:tabLst>
                <a:tab pos="361315" algn="l"/>
                <a:tab pos="361950" algn="l"/>
              </a:tabLst>
            </a:pP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develop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mitigation strategy and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proper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tools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to handle the incident;  creates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patch to terminate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root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cause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1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attack);</a:t>
            </a:r>
            <a:endParaRPr sz="2150">
              <a:latin typeface="Arial"/>
              <a:cs typeface="Arial"/>
            </a:endParaRPr>
          </a:p>
          <a:p>
            <a:pPr marL="361315" marR="5080">
              <a:lnSpc>
                <a:spcPct val="151900"/>
              </a:lnSpc>
            </a:pP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afterwards others implement the patch which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makes them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resistant to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type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of 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attacks;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41" y="4845794"/>
            <a:ext cx="9105265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900"/>
              </a:lnSpc>
              <a:spcBef>
                <a:spcPts val="95"/>
              </a:spcBef>
            </a:pPr>
            <a:r>
              <a:rPr sz="2150" b="1" spc="10" dirty="0">
                <a:solidFill>
                  <a:srgbClr val="303030"/>
                </a:solidFill>
                <a:latin typeface="Arial"/>
                <a:cs typeface="Arial"/>
              </a:rPr>
              <a:t>The big question </a:t>
            </a:r>
            <a:r>
              <a:rPr sz="2150" b="1" spc="15" dirty="0">
                <a:solidFill>
                  <a:srgbClr val="303030"/>
                </a:solidFill>
                <a:latin typeface="Arial"/>
                <a:cs typeface="Arial"/>
              </a:rPr>
              <a:t>has always </a:t>
            </a:r>
            <a:r>
              <a:rPr sz="2150" b="1" spc="10" dirty="0">
                <a:solidFill>
                  <a:srgbClr val="303030"/>
                </a:solidFill>
                <a:latin typeface="Arial"/>
                <a:cs typeface="Arial"/>
              </a:rPr>
              <a:t>been </a:t>
            </a:r>
            <a:r>
              <a:rPr sz="2150" b="1" spc="20" dirty="0">
                <a:solidFill>
                  <a:srgbClr val="303030"/>
                </a:solidFill>
                <a:latin typeface="Arial"/>
                <a:cs typeface="Arial"/>
              </a:rPr>
              <a:t>time</a:t>
            </a:r>
            <a:r>
              <a:rPr sz="2150" spc="20" dirty="0">
                <a:solidFill>
                  <a:srgbClr val="303030"/>
                </a:solidFill>
                <a:latin typeface="Arial"/>
                <a:cs typeface="Arial"/>
              </a:rPr>
              <a:t>.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As you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can see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there </a:t>
            </a:r>
            <a:r>
              <a:rPr sz="2150" spc="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a huge 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vulnerability </a:t>
            </a:r>
            <a:r>
              <a:rPr sz="2150" spc="-5" dirty="0">
                <a:solidFill>
                  <a:srgbClr val="303030"/>
                </a:solidFill>
                <a:latin typeface="Arial"/>
                <a:cs typeface="Arial"/>
              </a:rPr>
              <a:t>window,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during which attackers can </a:t>
            </a:r>
            <a:r>
              <a:rPr sz="2150" spc="15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their</a:t>
            </a:r>
            <a:r>
              <a:rPr sz="215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303030"/>
                </a:solidFill>
                <a:latin typeface="Arial"/>
                <a:cs typeface="Arial"/>
              </a:rPr>
              <a:t>methods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Known </a:t>
            </a:r>
            <a:r>
              <a:rPr sz="4400" dirty="0"/>
              <a:t>and </a:t>
            </a:r>
            <a:r>
              <a:rPr sz="4400" spc="-5" dirty="0"/>
              <a:t>unknown </a:t>
            </a:r>
            <a:r>
              <a:rPr sz="4400" spc="-15" dirty="0"/>
              <a:t>vulnerabilities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8709"/>
            <a:ext cx="10451465" cy="3830954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50" dirty="0">
                <a:solidFill>
                  <a:srgbClr val="303030"/>
                </a:solidFill>
                <a:latin typeface="Arial"/>
                <a:cs typeface="Arial"/>
              </a:rPr>
              <a:t>SW </a:t>
            </a:r>
            <a:r>
              <a:rPr sz="1450" spc="-5" dirty="0">
                <a:solidFill>
                  <a:srgbClr val="303030"/>
                </a:solidFill>
                <a:latin typeface="Arial"/>
                <a:cs typeface="Arial"/>
              </a:rPr>
              <a:t>and HW components </a:t>
            </a:r>
            <a:r>
              <a:rPr sz="1450" dirty="0">
                <a:solidFill>
                  <a:srgbClr val="303030"/>
                </a:solidFill>
                <a:latin typeface="Arial"/>
                <a:cs typeface="Arial"/>
              </a:rPr>
              <a:t>of IT systems </a:t>
            </a:r>
            <a:r>
              <a:rPr sz="1450" b="1" spc="-5" dirty="0">
                <a:solidFill>
                  <a:srgbClr val="833B0A"/>
                </a:solidFill>
                <a:latin typeface="Arial"/>
                <a:cs typeface="Arial"/>
              </a:rPr>
              <a:t>can contain </a:t>
            </a:r>
            <a:r>
              <a:rPr sz="1450" spc="-10" dirty="0">
                <a:solidFill>
                  <a:srgbClr val="303030"/>
                </a:solidFill>
                <a:latin typeface="Arial"/>
                <a:cs typeface="Arial"/>
              </a:rPr>
              <a:t>errors </a:t>
            </a:r>
            <a:r>
              <a:rPr sz="1450" spc="-5" dirty="0">
                <a:solidFill>
                  <a:srgbClr val="303030"/>
                </a:solidFill>
                <a:latin typeface="Arial"/>
                <a:cs typeface="Arial"/>
              </a:rPr>
              <a:t>and computer</a:t>
            </a:r>
            <a:r>
              <a:rPr sz="1450" spc="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303030"/>
                </a:solidFill>
                <a:latin typeface="Arial"/>
                <a:cs typeface="Arial"/>
              </a:rPr>
              <a:t>bugs.</a:t>
            </a:r>
            <a:endParaRPr sz="1450">
              <a:latin typeface="Arial"/>
              <a:cs typeface="Arial"/>
            </a:endParaRPr>
          </a:p>
          <a:p>
            <a:pPr marL="80010" marR="4110990" indent="-67945">
              <a:lnSpc>
                <a:spcPts val="3420"/>
              </a:lnSpc>
              <a:spcBef>
                <a:spcPts val="305"/>
              </a:spcBef>
            </a:pP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Just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portion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these bugs has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implication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.  </a:t>
            </a:r>
            <a:r>
              <a:rPr sz="1900" b="1" u="sng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But</a:t>
            </a:r>
            <a:endParaRPr sz="1900">
              <a:latin typeface="Arial"/>
              <a:cs typeface="Arial"/>
            </a:endParaRPr>
          </a:p>
          <a:p>
            <a:pPr marL="12700" marR="288925">
              <a:lnSpc>
                <a:spcPts val="3420"/>
              </a:lnSpc>
            </a:pPr>
            <a:r>
              <a:rPr sz="1900" b="1" dirty="0">
                <a:solidFill>
                  <a:srgbClr val="833B0A"/>
                </a:solidFill>
                <a:latin typeface="Arial"/>
                <a:cs typeface="Arial"/>
              </a:rPr>
              <a:t>If an </a:t>
            </a:r>
            <a:r>
              <a:rPr sz="1900" b="1" spc="-5" dirty="0">
                <a:solidFill>
                  <a:srgbClr val="833B0A"/>
                </a:solidFill>
                <a:latin typeface="Arial"/>
                <a:cs typeface="Arial"/>
              </a:rPr>
              <a:t>attacker can </a:t>
            </a:r>
            <a:r>
              <a:rPr sz="1900" b="1" dirty="0">
                <a:solidFill>
                  <a:srgbClr val="833B0A"/>
                </a:solidFill>
                <a:latin typeface="Arial"/>
                <a:cs typeface="Arial"/>
              </a:rPr>
              <a:t>identify </a:t>
            </a:r>
            <a:r>
              <a:rPr sz="1900" b="1" spc="-5" dirty="0">
                <a:solidFill>
                  <a:srgbClr val="833B0A"/>
                </a:solidFill>
                <a:latin typeface="Arial"/>
                <a:cs typeface="Arial"/>
              </a:rPr>
              <a:t>and use these security related bugs before </a:t>
            </a:r>
            <a:r>
              <a:rPr sz="1900" b="1" dirty="0">
                <a:solidFill>
                  <a:srgbClr val="833B0A"/>
                </a:solidFill>
                <a:latin typeface="Arial"/>
                <a:cs typeface="Arial"/>
              </a:rPr>
              <a:t>the </a:t>
            </a:r>
            <a:r>
              <a:rPr sz="1900" b="1" spc="-5" dirty="0">
                <a:solidFill>
                  <a:srgbClr val="833B0A"/>
                </a:solidFill>
                <a:latin typeface="Arial"/>
                <a:cs typeface="Arial"/>
              </a:rPr>
              <a:t>developers </a:t>
            </a:r>
            <a:r>
              <a:rPr sz="1900" b="1" dirty="0">
                <a:solidFill>
                  <a:srgbClr val="833B0A"/>
                </a:solidFill>
                <a:latin typeface="Arial"/>
                <a:cs typeface="Arial"/>
              </a:rPr>
              <a:t>find  them then we </a:t>
            </a:r>
            <a:r>
              <a:rPr sz="1900" b="1" spc="-5" dirty="0">
                <a:solidFill>
                  <a:srgbClr val="833B0A"/>
                </a:solidFill>
                <a:latin typeface="Arial"/>
                <a:cs typeface="Arial"/>
              </a:rPr>
              <a:t>can </a:t>
            </a:r>
            <a:r>
              <a:rPr sz="1900" b="1" dirty="0">
                <a:solidFill>
                  <a:srgbClr val="833B0A"/>
                </a:solidFill>
                <a:latin typeface="Arial"/>
                <a:cs typeface="Arial"/>
              </a:rPr>
              <a:t>say it is </a:t>
            </a:r>
            <a:r>
              <a:rPr sz="1900" b="1" spc="-5" dirty="0">
                <a:solidFill>
                  <a:srgbClr val="833B0A"/>
                </a:solidFill>
                <a:latin typeface="Arial"/>
                <a:cs typeface="Arial"/>
              </a:rPr>
              <a:t>unknown to </a:t>
            </a:r>
            <a:r>
              <a:rPr sz="1900" b="1" dirty="0">
                <a:solidFill>
                  <a:srgbClr val="833B0A"/>
                </a:solidFill>
                <a:latin typeface="Arial"/>
                <a:cs typeface="Arial"/>
              </a:rPr>
              <a:t>the </a:t>
            </a:r>
            <a:r>
              <a:rPr sz="1900" b="1" spc="-5" dirty="0">
                <a:solidFill>
                  <a:srgbClr val="833B0A"/>
                </a:solidFill>
                <a:latin typeface="Arial"/>
                <a:cs typeface="Arial"/>
              </a:rPr>
              <a:t>whole</a:t>
            </a:r>
            <a:r>
              <a:rPr sz="1900" b="1" spc="-55" dirty="0">
                <a:solidFill>
                  <a:srgbClr val="833B0A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833B0A"/>
                </a:solidFill>
                <a:latin typeface="Arial"/>
                <a:cs typeface="Arial"/>
              </a:rPr>
              <a:t>community.</a:t>
            </a:r>
            <a:endParaRPr sz="1900">
              <a:latin typeface="Arial"/>
              <a:cs typeface="Arial"/>
            </a:endParaRPr>
          </a:p>
          <a:p>
            <a:pPr marL="80010">
              <a:lnSpc>
                <a:spcPct val="100000"/>
              </a:lnSpc>
              <a:spcBef>
                <a:spcPts val="840"/>
              </a:spcBef>
            </a:pPr>
            <a:r>
              <a:rPr sz="1900" b="1" spc="-5" dirty="0">
                <a:solidFill>
                  <a:srgbClr val="833B0A"/>
                </a:solidFill>
                <a:latin typeface="Arial"/>
                <a:cs typeface="Arial"/>
              </a:rPr>
              <a:t>(</a:t>
            </a:r>
            <a:r>
              <a:rPr sz="1900" b="1" spc="-5" dirty="0">
                <a:latin typeface="Arial"/>
                <a:cs typeface="Arial"/>
              </a:rPr>
              <a:t>zero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days</a:t>
            </a:r>
            <a:r>
              <a:rPr sz="1900" b="1" dirty="0">
                <a:solidFill>
                  <a:srgbClr val="833B0A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49800"/>
              </a:lnSpc>
              <a:spcBef>
                <a:spcPts val="5"/>
              </a:spcBef>
            </a:pP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The computer system must be hardened with security controls (using technologies like access  control, firewalls, centralized logging, antivirus solutions, and other mechanisms).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These controls  usually work against known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vulnerabilities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, but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they are </a:t>
            </a:r>
            <a:r>
              <a:rPr sz="1900" spc="-10" dirty="0">
                <a:solidFill>
                  <a:srgbClr val="303030"/>
                </a:solidFill>
                <a:latin typeface="Arial"/>
                <a:cs typeface="Arial"/>
              </a:rPr>
              <a:t>ineffective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in case of unknown</a:t>
            </a:r>
            <a:r>
              <a:rPr sz="1900" spc="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gaps.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Known </a:t>
            </a:r>
            <a:r>
              <a:rPr sz="4400" dirty="0"/>
              <a:t>and </a:t>
            </a:r>
            <a:r>
              <a:rPr sz="4400" spc="-5" dirty="0"/>
              <a:t>unknown </a:t>
            </a:r>
            <a:r>
              <a:rPr sz="4400" spc="-15" dirty="0"/>
              <a:t>vulnerabilities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441" y="2120850"/>
            <a:ext cx="7917180" cy="128841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0"/>
              </a:spcBef>
            </a:pPr>
            <a:r>
              <a:rPr sz="2500" b="1" spc="40" dirty="0">
                <a:solidFill>
                  <a:srgbClr val="833B0A"/>
                </a:solidFill>
                <a:latin typeface="Arial"/>
                <a:cs typeface="Arial"/>
              </a:rPr>
              <a:t>Countermeasures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r>
              <a:rPr sz="2350" spc="95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35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35" dirty="0">
                <a:solidFill>
                  <a:srgbClr val="303030"/>
                </a:solidFill>
                <a:latin typeface="Arial"/>
                <a:cs typeface="Arial"/>
              </a:rPr>
              <a:t>measures</a:t>
            </a:r>
            <a:r>
              <a:rPr sz="235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303030"/>
                </a:solidFill>
                <a:latin typeface="Arial"/>
                <a:cs typeface="Arial"/>
              </a:rPr>
              <a:t>must</a:t>
            </a:r>
            <a:r>
              <a:rPr sz="23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sz="23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40" dirty="0">
                <a:solidFill>
                  <a:srgbClr val="303030"/>
                </a:solidFill>
                <a:latin typeface="Arial"/>
                <a:cs typeface="Arial"/>
              </a:rPr>
              <a:t>based</a:t>
            </a:r>
            <a:r>
              <a:rPr sz="235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35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235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30" dirty="0">
                <a:solidFill>
                  <a:srgbClr val="303030"/>
                </a:solidFill>
                <a:latin typeface="Arial"/>
                <a:cs typeface="Arial"/>
              </a:rPr>
              <a:t>preventive</a:t>
            </a:r>
            <a:r>
              <a:rPr sz="23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30" dirty="0">
                <a:solidFill>
                  <a:srgbClr val="303030"/>
                </a:solidFill>
                <a:latin typeface="Arial"/>
                <a:cs typeface="Arial"/>
              </a:rPr>
              <a:t>measures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r>
              <a:rPr sz="1750" spc="40" dirty="0">
                <a:solidFill>
                  <a:srgbClr val="303030"/>
                </a:solidFill>
                <a:latin typeface="Arial"/>
                <a:cs typeface="Arial"/>
              </a:rPr>
              <a:t>e.g.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11441" y="3486150"/>
            <a:ext cx="146050" cy="23158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r>
              <a:rPr sz="13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r>
              <a:rPr sz="13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r>
              <a:rPr sz="13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r>
              <a:rPr sz="13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r>
              <a:rPr sz="13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r>
              <a:rPr sz="13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1163" y="3383249"/>
            <a:ext cx="8035290" cy="246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30500"/>
              </a:lnSpc>
              <a:spcBef>
                <a:spcPts val="95"/>
              </a:spcBef>
            </a:pPr>
            <a:r>
              <a:rPr sz="1750" spc="75" dirty="0">
                <a:solidFill>
                  <a:srgbClr val="303030"/>
                </a:solidFill>
                <a:latin typeface="Arial"/>
                <a:cs typeface="Arial"/>
              </a:rPr>
              <a:t>Use</a:t>
            </a:r>
            <a:r>
              <a:rPr sz="17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303030"/>
                </a:solidFill>
                <a:latin typeface="Arial"/>
                <a:cs typeface="Arial"/>
              </a:rPr>
              <a:t>strong</a:t>
            </a:r>
            <a:r>
              <a:rPr sz="17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303030"/>
                </a:solidFill>
                <a:latin typeface="Arial"/>
                <a:cs typeface="Arial"/>
              </a:rPr>
              <a:t>passwords.</a:t>
            </a:r>
            <a:r>
              <a:rPr sz="17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Strong</a:t>
            </a:r>
            <a:r>
              <a:rPr sz="17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passwords</a:t>
            </a:r>
            <a:r>
              <a:rPr sz="17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are</a:t>
            </a:r>
            <a:r>
              <a:rPr sz="175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303030"/>
                </a:solidFill>
                <a:latin typeface="Arial"/>
                <a:cs typeface="Arial"/>
              </a:rPr>
              <a:t>vital</a:t>
            </a:r>
            <a:r>
              <a:rPr sz="17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7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good</a:t>
            </a:r>
            <a:r>
              <a:rPr sz="175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303030"/>
                </a:solidFill>
                <a:latin typeface="Arial"/>
                <a:cs typeface="Arial"/>
              </a:rPr>
              <a:t>online</a:t>
            </a:r>
            <a:r>
              <a:rPr sz="17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303030"/>
                </a:solidFill>
                <a:latin typeface="Arial"/>
                <a:cs typeface="Arial"/>
              </a:rPr>
              <a:t>security; 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Control</a:t>
            </a:r>
            <a:r>
              <a:rPr sz="17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access;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r>
              <a:rPr sz="1750" spc="75" dirty="0">
                <a:solidFill>
                  <a:srgbClr val="303030"/>
                </a:solidFill>
                <a:latin typeface="Arial"/>
                <a:cs typeface="Arial"/>
              </a:rPr>
              <a:t>Put </a:t>
            </a:r>
            <a:r>
              <a:rPr sz="1750" spc="110" dirty="0">
                <a:solidFill>
                  <a:srgbClr val="303030"/>
                </a:solidFill>
                <a:latin typeface="Arial"/>
                <a:cs typeface="Arial"/>
              </a:rPr>
              <a:t>up </a:t>
            </a:r>
            <a:r>
              <a:rPr sz="1750" spc="7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750" spc="-3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firewall;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r>
              <a:rPr sz="1750" spc="75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1750" spc="11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1750" spc="-1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303030"/>
                </a:solidFill>
                <a:latin typeface="Arial"/>
                <a:cs typeface="Arial"/>
              </a:rPr>
              <a:t>software;</a:t>
            </a:r>
            <a:endParaRPr sz="1750">
              <a:latin typeface="Arial"/>
              <a:cs typeface="Arial"/>
            </a:endParaRPr>
          </a:p>
          <a:p>
            <a:pPr marR="3621404">
              <a:lnSpc>
                <a:spcPct val="130400"/>
              </a:lnSpc>
              <a:spcBef>
                <a:spcPts val="5"/>
              </a:spcBef>
            </a:pPr>
            <a:r>
              <a:rPr sz="1750" spc="90" dirty="0">
                <a:solidFill>
                  <a:srgbClr val="303030"/>
                </a:solidFill>
                <a:latin typeface="Arial"/>
                <a:cs typeface="Arial"/>
              </a:rPr>
              <a:t>Update</a:t>
            </a:r>
            <a:r>
              <a:rPr sz="17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303030"/>
                </a:solidFill>
                <a:latin typeface="Arial"/>
                <a:cs typeface="Arial"/>
              </a:rPr>
              <a:t>programs</a:t>
            </a:r>
            <a:r>
              <a:rPr sz="17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7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303030"/>
                </a:solidFill>
                <a:latin typeface="Arial"/>
                <a:cs typeface="Arial"/>
              </a:rPr>
              <a:t>systems</a:t>
            </a:r>
            <a:r>
              <a:rPr sz="17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regularly;  Monitor </a:t>
            </a:r>
            <a:r>
              <a:rPr sz="1750" spc="114" dirty="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sz="1750" spc="-1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intrusion;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r>
              <a:rPr sz="1750" spc="55" dirty="0">
                <a:solidFill>
                  <a:srgbClr val="303030"/>
                </a:solidFill>
                <a:latin typeface="Arial"/>
                <a:cs typeface="Arial"/>
              </a:rPr>
              <a:t>Raise</a:t>
            </a:r>
            <a:r>
              <a:rPr sz="17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303030"/>
                </a:solidFill>
                <a:latin typeface="Arial"/>
                <a:cs typeface="Arial"/>
              </a:rPr>
              <a:t>awareness.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1940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515"/>
              </a:spcBef>
              <a:tabLst>
                <a:tab pos="3406140" algn="l"/>
              </a:tabLst>
            </a:pPr>
            <a:r>
              <a:rPr sz="4000" spc="-10" dirty="0"/>
              <a:t>Military </a:t>
            </a:r>
            <a:r>
              <a:rPr sz="4000" spc="-30" dirty="0"/>
              <a:t>System	</a:t>
            </a:r>
            <a:r>
              <a:rPr sz="4000" dirty="0"/>
              <a:t>- </a:t>
            </a:r>
            <a:r>
              <a:rPr sz="4000" spc="-20" dirty="0"/>
              <a:t>Information</a:t>
            </a:r>
            <a:r>
              <a:rPr sz="4000" spc="-35" dirty="0"/>
              <a:t> </a:t>
            </a:r>
            <a:r>
              <a:rPr sz="4000" spc="-5" dirty="0"/>
              <a:t>Security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2331631"/>
            <a:ext cx="10533380" cy="3537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40995" marR="30480" indent="-303530" algn="just">
              <a:lnSpc>
                <a:spcPct val="100000"/>
              </a:lnSpc>
              <a:spcBef>
                <a:spcPts val="110"/>
              </a:spcBef>
              <a:buClr>
                <a:srgbClr val="CE1E27"/>
              </a:buClr>
              <a:buSzPct val="72916"/>
              <a:buFont typeface="Wingdings"/>
              <a:buChar char=""/>
              <a:tabLst>
                <a:tab pos="341630" algn="l"/>
              </a:tabLst>
            </a:pPr>
            <a:r>
              <a:rPr sz="2400" spc="85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5" dirty="0">
                <a:solidFill>
                  <a:srgbClr val="303030"/>
                </a:solidFill>
                <a:latin typeface="Arial"/>
                <a:cs typeface="Arial"/>
              </a:rPr>
              <a:t>course</a:t>
            </a:r>
            <a:r>
              <a:rPr sz="24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provides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background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from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303030"/>
                </a:solidFill>
                <a:latin typeface="Arial"/>
                <a:cs typeface="Arial"/>
              </a:rPr>
              <a:t>which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303030"/>
                </a:solidFill>
                <a:latin typeface="Arial"/>
                <a:cs typeface="Arial"/>
              </a:rPr>
              <a:t>develop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knowledge 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400" spc="1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303030"/>
                </a:solidFill>
                <a:latin typeface="Arial"/>
                <a:cs typeface="Arial"/>
              </a:rPr>
              <a:t>cybersecurity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303030"/>
                </a:solidFill>
                <a:latin typeface="Arial"/>
                <a:cs typeface="Arial"/>
              </a:rPr>
              <a:t>issues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400" spc="5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officers,</a:t>
            </a:r>
            <a:r>
              <a:rPr sz="24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303030"/>
                </a:solidFill>
                <a:latin typeface="Arial"/>
                <a:cs typeface="Arial"/>
              </a:rPr>
              <a:t>mid-level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5" dirty="0">
                <a:solidFill>
                  <a:srgbClr val="303030"/>
                </a:solidFill>
                <a:latin typeface="Arial"/>
                <a:cs typeface="Arial"/>
              </a:rPr>
              <a:t>military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civilian  </a:t>
            </a:r>
            <a:r>
              <a:rPr sz="2400" spc="105" dirty="0">
                <a:solidFill>
                  <a:srgbClr val="303030"/>
                </a:solidFill>
                <a:latin typeface="Arial"/>
                <a:cs typeface="Arial"/>
              </a:rPr>
              <a:t>staffs.</a:t>
            </a:r>
            <a:endParaRPr sz="2400">
              <a:latin typeface="Arial"/>
              <a:cs typeface="Arial"/>
            </a:endParaRPr>
          </a:p>
          <a:p>
            <a:pPr marL="340995" marR="147320" indent="-303530" algn="just">
              <a:lnSpc>
                <a:spcPct val="100000"/>
              </a:lnSpc>
              <a:spcBef>
                <a:spcPts val="860"/>
              </a:spcBef>
              <a:buClr>
                <a:srgbClr val="CE1E27"/>
              </a:buClr>
              <a:buSzPct val="72916"/>
              <a:buFont typeface="Wingdings"/>
              <a:buChar char=""/>
              <a:tabLst>
                <a:tab pos="341630" algn="l"/>
              </a:tabLst>
            </a:pPr>
            <a:r>
              <a:rPr sz="2400" spc="85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ubiquity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400" spc="2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dependency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5" dirty="0">
                <a:solidFill>
                  <a:srgbClr val="303030"/>
                </a:solidFill>
                <a:latin typeface="Arial"/>
                <a:cs typeface="Arial"/>
              </a:rPr>
              <a:t>cyberspace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sz="24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303030"/>
                </a:solidFill>
                <a:latin typeface="Arial"/>
                <a:cs typeface="Arial"/>
              </a:rPr>
              <a:t>seen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303030"/>
                </a:solidFill>
                <a:latin typeface="Arial"/>
                <a:cs typeface="Arial"/>
              </a:rPr>
              <a:t>even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303030"/>
                </a:solidFill>
                <a:latin typeface="Arial"/>
                <a:cs typeface="Arial"/>
              </a:rPr>
              <a:t>in  </a:t>
            </a:r>
            <a:r>
              <a:rPr sz="2400" spc="135" dirty="0">
                <a:solidFill>
                  <a:srgbClr val="303030"/>
                </a:solidFill>
                <a:latin typeface="Arial"/>
                <a:cs typeface="Arial"/>
              </a:rPr>
              <a:t>military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303030"/>
                </a:solidFill>
                <a:latin typeface="Arial"/>
                <a:cs typeface="Arial"/>
              </a:rPr>
              <a:t>spheres,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303030"/>
                </a:solidFill>
                <a:latin typeface="Arial"/>
                <a:cs typeface="Arial"/>
              </a:rPr>
              <a:t>where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303030"/>
                </a:solidFill>
                <a:latin typeface="Arial"/>
                <a:cs typeface="Arial"/>
              </a:rPr>
              <a:t>communications,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5" dirty="0">
                <a:solidFill>
                  <a:srgbClr val="303030"/>
                </a:solidFill>
                <a:latin typeface="Arial"/>
                <a:cs typeface="Arial"/>
              </a:rPr>
              <a:t>command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303030"/>
                </a:solidFill>
                <a:latin typeface="Arial"/>
                <a:cs typeface="Arial"/>
              </a:rPr>
              <a:t>control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rely  on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303030"/>
                </a:solidFill>
                <a:latin typeface="Arial"/>
                <a:cs typeface="Arial"/>
              </a:rPr>
              <a:t>many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75" dirty="0">
                <a:solidFill>
                  <a:srgbClr val="303030"/>
                </a:solidFill>
                <a:latin typeface="Arial"/>
                <a:cs typeface="Arial"/>
              </a:rPr>
              <a:t>“cyber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systems”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related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communication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303030"/>
                </a:solidFill>
                <a:latin typeface="Arial"/>
                <a:cs typeface="Arial"/>
              </a:rPr>
              <a:t>systems.</a:t>
            </a:r>
            <a:endParaRPr sz="2400">
              <a:latin typeface="Arial"/>
              <a:cs typeface="Arial"/>
            </a:endParaRPr>
          </a:p>
          <a:p>
            <a:pPr marL="340995" marR="36195" indent="-303530">
              <a:lnSpc>
                <a:spcPct val="100000"/>
              </a:lnSpc>
              <a:spcBef>
                <a:spcPts val="860"/>
              </a:spcBef>
              <a:buClr>
                <a:srgbClr val="CE1E27"/>
              </a:buClr>
              <a:buSzPct val="72916"/>
              <a:buFont typeface="Wingdings"/>
              <a:buChar char=""/>
              <a:tabLst>
                <a:tab pos="341630" algn="l"/>
              </a:tabLst>
            </a:pPr>
            <a:r>
              <a:rPr sz="2400" spc="135" dirty="0">
                <a:solidFill>
                  <a:srgbClr val="303030"/>
                </a:solidFill>
                <a:latin typeface="Arial"/>
                <a:cs typeface="Arial"/>
              </a:rPr>
              <a:t>Cybersecurity </a:t>
            </a:r>
            <a:r>
              <a:rPr sz="2400" spc="100" dirty="0">
                <a:solidFill>
                  <a:srgbClr val="303030"/>
                </a:solidFill>
                <a:latin typeface="Arial"/>
                <a:cs typeface="Arial"/>
              </a:rPr>
              <a:t>has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emerged </a:t>
            </a:r>
            <a:r>
              <a:rPr sz="2400" spc="95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400" spc="105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2400" spc="150" dirty="0">
                <a:solidFill>
                  <a:srgbClr val="303030"/>
                </a:solidFill>
                <a:latin typeface="Arial"/>
                <a:cs typeface="Arial"/>
              </a:rPr>
              <a:t>important </a:t>
            </a:r>
            <a:r>
              <a:rPr sz="2400" spc="145" dirty="0">
                <a:solidFill>
                  <a:srgbClr val="303030"/>
                </a:solidFill>
                <a:latin typeface="Arial"/>
                <a:cs typeface="Arial"/>
              </a:rPr>
              <a:t>crosscutting </a:t>
            </a:r>
            <a:r>
              <a:rPr sz="2400" spc="100" dirty="0">
                <a:solidFill>
                  <a:srgbClr val="303030"/>
                </a:solidFill>
                <a:latin typeface="Arial"/>
                <a:cs typeface="Arial"/>
              </a:rPr>
              <a:t>issue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that 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requires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303030"/>
                </a:solidFill>
                <a:latin typeface="Arial"/>
                <a:cs typeface="Arial"/>
              </a:rPr>
              <a:t>responses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5" dirty="0">
                <a:solidFill>
                  <a:srgbClr val="303030"/>
                </a:solidFill>
                <a:latin typeface="Arial"/>
                <a:cs typeface="Arial"/>
              </a:rPr>
              <a:t>not</a:t>
            </a:r>
            <a:r>
              <a:rPr sz="24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303030"/>
                </a:solidFill>
                <a:latin typeface="Arial"/>
                <a:cs typeface="Arial"/>
              </a:rPr>
              <a:t>only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from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private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303030"/>
                </a:solidFill>
                <a:latin typeface="Arial"/>
                <a:cs typeface="Arial"/>
              </a:rPr>
              <a:t>businesses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303030"/>
                </a:solidFill>
                <a:latin typeface="Arial"/>
                <a:cs typeface="Arial"/>
              </a:rPr>
              <a:t>but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303030"/>
                </a:solidFill>
                <a:latin typeface="Arial"/>
                <a:cs typeface="Arial"/>
              </a:rPr>
              <a:t>also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whole  </a:t>
            </a:r>
            <a:r>
              <a:rPr sz="2400" spc="114" dirty="0">
                <a:solidFill>
                  <a:srgbClr val="303030"/>
                </a:solidFill>
                <a:latin typeface="Arial"/>
                <a:cs typeface="Arial"/>
              </a:rPr>
              <a:t>range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135" dirty="0">
                <a:solidFill>
                  <a:srgbClr val="303030"/>
                </a:solidFill>
                <a:latin typeface="Arial"/>
                <a:cs typeface="Arial"/>
              </a:rPr>
              <a:t>military</a:t>
            </a:r>
            <a:r>
              <a:rPr sz="2400" spc="-2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303030"/>
                </a:solidFill>
                <a:latin typeface="Arial"/>
                <a:cs typeface="Arial"/>
              </a:rPr>
              <a:t>environment.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Known </a:t>
            </a:r>
            <a:r>
              <a:rPr sz="4400" dirty="0"/>
              <a:t>and </a:t>
            </a:r>
            <a:r>
              <a:rPr sz="4400" spc="-5" dirty="0"/>
              <a:t>unknown </a:t>
            </a:r>
            <a:r>
              <a:rPr sz="4400" spc="-15" dirty="0"/>
              <a:t>vulnerabilities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3350" spc="135" dirty="0">
                <a:solidFill>
                  <a:srgbClr val="303030"/>
                </a:solidFill>
                <a:latin typeface="Arial"/>
                <a:cs typeface="Arial"/>
              </a:rPr>
              <a:t>And…</a:t>
            </a:r>
            <a:endParaRPr sz="3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600" spc="7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40" dirty="0">
                <a:solidFill>
                  <a:srgbClr val="303030"/>
                </a:solidFill>
                <a:latin typeface="Arial"/>
                <a:cs typeface="Arial"/>
              </a:rPr>
              <a:t>incident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10" dirty="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sz="26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50" dirty="0">
                <a:solidFill>
                  <a:srgbClr val="303030"/>
                </a:solidFill>
                <a:latin typeface="Arial"/>
                <a:cs typeface="Arial"/>
              </a:rPr>
              <a:t>detected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-150" dirty="0">
                <a:solidFill>
                  <a:srgbClr val="303030"/>
                </a:solidFill>
                <a:latin typeface="Arial"/>
                <a:cs typeface="Arial"/>
              </a:rPr>
              <a:t>–</a:t>
            </a:r>
            <a:r>
              <a:rPr sz="26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10" dirty="0">
                <a:solidFill>
                  <a:srgbClr val="303030"/>
                </a:solidFill>
                <a:latin typeface="Arial"/>
                <a:cs typeface="Arial"/>
              </a:rPr>
              <a:t>when?</a:t>
            </a:r>
            <a:endParaRPr sz="2600">
              <a:latin typeface="Arial"/>
              <a:cs typeface="Arial"/>
            </a:endParaRPr>
          </a:p>
          <a:p>
            <a:pPr marL="91440" marR="549910" indent="82550">
              <a:lnSpc>
                <a:spcPct val="100000"/>
              </a:lnSpc>
              <a:spcBef>
                <a:spcPts val="919"/>
              </a:spcBef>
            </a:pPr>
            <a:r>
              <a:rPr sz="2600" spc="114" dirty="0">
                <a:solidFill>
                  <a:srgbClr val="303030"/>
                </a:solidFill>
                <a:latin typeface="Arial"/>
                <a:cs typeface="Arial"/>
              </a:rPr>
              <a:t>Depending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14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3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6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25" dirty="0">
                <a:solidFill>
                  <a:srgbClr val="303030"/>
                </a:solidFill>
                <a:latin typeface="Arial"/>
                <a:cs typeface="Arial"/>
              </a:rPr>
              <a:t>experience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2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600" spc="204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5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20" dirty="0">
                <a:solidFill>
                  <a:srgbClr val="303030"/>
                </a:solidFill>
                <a:latin typeface="Arial"/>
                <a:cs typeface="Arial"/>
              </a:rPr>
              <a:t>team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35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30" dirty="0">
                <a:solidFill>
                  <a:srgbClr val="303030"/>
                </a:solidFill>
                <a:latin typeface="Arial"/>
                <a:cs typeface="Arial"/>
              </a:rPr>
              <a:t>time</a:t>
            </a:r>
            <a:r>
              <a:rPr sz="26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60" dirty="0">
                <a:solidFill>
                  <a:srgbClr val="303030"/>
                </a:solidFill>
                <a:latin typeface="Arial"/>
                <a:cs typeface="Arial"/>
              </a:rPr>
              <a:t>window  </a:t>
            </a:r>
            <a:r>
              <a:rPr sz="2600" spc="145" dirty="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05" dirty="0">
                <a:solidFill>
                  <a:srgbClr val="303030"/>
                </a:solidFill>
                <a:latin typeface="Arial"/>
                <a:cs typeface="Arial"/>
              </a:rPr>
              <a:t>exist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35" dirty="0">
                <a:solidFill>
                  <a:srgbClr val="303030"/>
                </a:solidFill>
                <a:latin typeface="Arial"/>
                <a:cs typeface="Arial"/>
              </a:rPr>
              <a:t>from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14" dirty="0">
                <a:solidFill>
                  <a:srgbClr val="303030"/>
                </a:solidFill>
                <a:latin typeface="Arial"/>
                <a:cs typeface="Arial"/>
              </a:rPr>
              <a:t>minutes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5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20" dirty="0">
                <a:solidFill>
                  <a:srgbClr val="303030"/>
                </a:solidFill>
                <a:latin typeface="Arial"/>
                <a:cs typeface="Arial"/>
              </a:rPr>
              <a:t>months</a:t>
            </a:r>
            <a:r>
              <a:rPr sz="26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85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26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75" dirty="0">
                <a:solidFill>
                  <a:srgbClr val="303030"/>
                </a:solidFill>
                <a:latin typeface="Arial"/>
                <a:cs typeface="Arial"/>
              </a:rPr>
              <a:t>even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110" dirty="0">
                <a:solidFill>
                  <a:srgbClr val="303030"/>
                </a:solidFill>
                <a:latin typeface="Arial"/>
                <a:cs typeface="Arial"/>
              </a:rPr>
              <a:t>years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Known </a:t>
            </a:r>
            <a:r>
              <a:rPr sz="4400" dirty="0"/>
              <a:t>and </a:t>
            </a:r>
            <a:r>
              <a:rPr sz="4400" spc="-5" dirty="0"/>
              <a:t>unknown </a:t>
            </a:r>
            <a:r>
              <a:rPr sz="4400" spc="-15" dirty="0"/>
              <a:t>vulnerabilities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36906"/>
            <a:ext cx="7539355" cy="105537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700" b="1" spc="-10" dirty="0">
                <a:solidFill>
                  <a:srgbClr val="833B0A"/>
                </a:solidFill>
                <a:latin typeface="Carlito"/>
                <a:cs typeface="Carlito"/>
              </a:rPr>
              <a:t>Incident </a:t>
            </a:r>
            <a:r>
              <a:rPr sz="2700" b="1" spc="-5" dirty="0">
                <a:solidFill>
                  <a:srgbClr val="833B0A"/>
                </a:solidFill>
                <a:latin typeface="Carlito"/>
                <a:cs typeface="Carlito"/>
              </a:rPr>
              <a:t>is </a:t>
            </a:r>
            <a:r>
              <a:rPr sz="2700" b="1" spc="-15" dirty="0">
                <a:solidFill>
                  <a:srgbClr val="833B0A"/>
                </a:solidFill>
                <a:latin typeface="Carlito"/>
                <a:cs typeface="Carlito"/>
              </a:rPr>
              <a:t>detected, </a:t>
            </a:r>
            <a:r>
              <a:rPr sz="2700" b="1" spc="-5" dirty="0">
                <a:solidFill>
                  <a:srgbClr val="833B0A"/>
                </a:solidFill>
                <a:latin typeface="Carlito"/>
                <a:cs typeface="Carlito"/>
              </a:rPr>
              <a:t>weakness is </a:t>
            </a:r>
            <a:r>
              <a:rPr sz="2700" b="1" spc="-10" dirty="0">
                <a:solidFill>
                  <a:srgbClr val="833B0A"/>
                </a:solidFill>
                <a:latin typeface="Carlito"/>
                <a:cs typeface="Carlito"/>
              </a:rPr>
              <a:t>found </a:t>
            </a:r>
            <a:r>
              <a:rPr sz="2700" b="1" spc="-5" dirty="0">
                <a:solidFill>
                  <a:srgbClr val="833B0A"/>
                </a:solidFill>
                <a:latin typeface="Carlito"/>
                <a:cs typeface="Carlito"/>
              </a:rPr>
              <a:t>and</a:t>
            </a:r>
            <a:r>
              <a:rPr sz="2700" b="1" spc="20" dirty="0">
                <a:solidFill>
                  <a:srgbClr val="833B0A"/>
                </a:solidFill>
                <a:latin typeface="Carlito"/>
                <a:cs typeface="Carlito"/>
              </a:rPr>
              <a:t> </a:t>
            </a:r>
            <a:r>
              <a:rPr sz="2700" b="1" spc="-5" dirty="0">
                <a:solidFill>
                  <a:srgbClr val="833B0A"/>
                </a:solidFill>
                <a:latin typeface="Carlito"/>
                <a:cs typeface="Carlito"/>
              </a:rPr>
              <a:t>analysed</a:t>
            </a:r>
            <a:endParaRPr sz="2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Activity </a:t>
            </a:r>
            <a:r>
              <a:rPr sz="2500" spc="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security</a:t>
            </a:r>
            <a:r>
              <a:rPr sz="2500" spc="-3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team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2915894"/>
            <a:ext cx="214629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3413772"/>
            <a:ext cx="214629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2862" y="2767507"/>
            <a:ext cx="9830435" cy="101917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500" b="1" dirty="0">
                <a:solidFill>
                  <a:srgbClr val="303030"/>
                </a:solidFill>
                <a:latin typeface="Carlito"/>
                <a:cs typeface="Carlito"/>
              </a:rPr>
              <a:t>develop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mitigation </a:t>
            </a:r>
            <a:r>
              <a:rPr sz="2500" spc="-15" dirty="0">
                <a:solidFill>
                  <a:srgbClr val="303030"/>
                </a:solidFill>
                <a:latin typeface="Carlito"/>
                <a:cs typeface="Carlito"/>
              </a:rPr>
              <a:t>strategy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and the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proper tools </a:t>
            </a:r>
            <a:r>
              <a:rPr sz="2500" spc="-1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handle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the incident.</a:t>
            </a:r>
            <a:endParaRPr sz="2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500" b="1" spc="-10" dirty="0">
                <a:solidFill>
                  <a:srgbClr val="303030"/>
                </a:solidFill>
                <a:latin typeface="Carlito"/>
                <a:cs typeface="Carlito"/>
              </a:rPr>
              <a:t>create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patch </a:t>
            </a:r>
            <a:r>
              <a:rPr sz="2500" spc="-1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terminate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root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cause </a:t>
            </a:r>
            <a:r>
              <a:rPr sz="2500" spc="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the</a:t>
            </a:r>
            <a:r>
              <a:rPr sz="2500" spc="-8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00" spc="-15" dirty="0">
                <a:solidFill>
                  <a:srgbClr val="303030"/>
                </a:solidFill>
                <a:latin typeface="Carlito"/>
                <a:cs typeface="Carlito"/>
              </a:rPr>
              <a:t>attack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41" y="3874935"/>
            <a:ext cx="10429875" cy="16732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sz="2500" spc="-10" dirty="0">
                <a:solidFill>
                  <a:srgbClr val="303030"/>
                </a:solidFill>
                <a:latin typeface="Carlito"/>
                <a:cs typeface="Carlito"/>
              </a:rPr>
              <a:t>Afterwards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others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implement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patch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makes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them </a:t>
            </a:r>
            <a:r>
              <a:rPr sz="2500" spc="-10" dirty="0">
                <a:solidFill>
                  <a:srgbClr val="303030"/>
                </a:solidFill>
                <a:latin typeface="Carlito"/>
                <a:cs typeface="Carlito"/>
              </a:rPr>
              <a:t>resistant </a:t>
            </a:r>
            <a:r>
              <a:rPr sz="250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that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type  of</a:t>
            </a:r>
            <a:r>
              <a:rPr sz="2500" spc="-15" dirty="0">
                <a:solidFill>
                  <a:srgbClr val="303030"/>
                </a:solidFill>
                <a:latin typeface="Carlito"/>
                <a:cs typeface="Carlito"/>
              </a:rPr>
              <a:t> attacks.</a:t>
            </a:r>
            <a:endParaRPr sz="2500">
              <a:latin typeface="Carlito"/>
              <a:cs typeface="Carlito"/>
            </a:endParaRPr>
          </a:p>
          <a:p>
            <a:pPr marL="12700" marR="202565">
              <a:lnSpc>
                <a:spcPct val="100699"/>
              </a:lnSpc>
              <a:spcBef>
                <a:spcPts val="905"/>
              </a:spcBef>
            </a:pPr>
            <a:r>
              <a:rPr sz="2500" b="1" spc="5" dirty="0">
                <a:solidFill>
                  <a:srgbClr val="303030"/>
                </a:solidFill>
                <a:latin typeface="Carlito"/>
                <a:cs typeface="Carlito"/>
              </a:rPr>
              <a:t>The big </a:t>
            </a:r>
            <a:r>
              <a:rPr sz="2500" b="1" dirty="0">
                <a:solidFill>
                  <a:srgbClr val="303030"/>
                </a:solidFill>
                <a:latin typeface="Carlito"/>
                <a:cs typeface="Carlito"/>
              </a:rPr>
              <a:t>question </a:t>
            </a:r>
            <a:r>
              <a:rPr sz="2500" b="1" spc="10" dirty="0">
                <a:solidFill>
                  <a:srgbClr val="303030"/>
                </a:solidFill>
                <a:latin typeface="Carlito"/>
                <a:cs typeface="Carlito"/>
              </a:rPr>
              <a:t>has </a:t>
            </a:r>
            <a:r>
              <a:rPr sz="2500" b="1" spc="-10" dirty="0">
                <a:solidFill>
                  <a:srgbClr val="303030"/>
                </a:solidFill>
                <a:latin typeface="Carlito"/>
                <a:cs typeface="Carlito"/>
              </a:rPr>
              <a:t>always </a:t>
            </a:r>
            <a:r>
              <a:rPr sz="2500" b="1" spc="10" dirty="0">
                <a:solidFill>
                  <a:srgbClr val="303030"/>
                </a:solidFill>
                <a:latin typeface="Carlito"/>
                <a:cs typeface="Carlito"/>
              </a:rPr>
              <a:t>been </a:t>
            </a:r>
            <a:r>
              <a:rPr sz="2500" b="1" spc="5" dirty="0">
                <a:solidFill>
                  <a:srgbClr val="303030"/>
                </a:solidFill>
                <a:latin typeface="Carlito"/>
                <a:cs typeface="Carlito"/>
              </a:rPr>
              <a:t>time. As </a:t>
            </a:r>
            <a:r>
              <a:rPr sz="2500" b="1" spc="-5" dirty="0">
                <a:solidFill>
                  <a:srgbClr val="303030"/>
                </a:solidFill>
                <a:latin typeface="Carlito"/>
                <a:cs typeface="Carlito"/>
              </a:rPr>
              <a:t>you </a:t>
            </a:r>
            <a:r>
              <a:rPr sz="2500" b="1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500" b="1" spc="5" dirty="0">
                <a:solidFill>
                  <a:srgbClr val="303030"/>
                </a:solidFill>
                <a:latin typeface="Carlito"/>
                <a:cs typeface="Carlito"/>
              </a:rPr>
              <a:t>see </a:t>
            </a:r>
            <a:r>
              <a:rPr sz="2500" b="1" dirty="0">
                <a:solidFill>
                  <a:srgbClr val="303030"/>
                </a:solidFill>
                <a:latin typeface="Carlito"/>
                <a:cs typeface="Carlito"/>
              </a:rPr>
              <a:t>there might </a:t>
            </a:r>
            <a:r>
              <a:rPr sz="2500" b="1" spc="5" dirty="0">
                <a:solidFill>
                  <a:srgbClr val="303030"/>
                </a:solidFill>
                <a:latin typeface="Carlito"/>
                <a:cs typeface="Carlito"/>
              </a:rPr>
              <a:t>be a </a:t>
            </a:r>
            <a:r>
              <a:rPr sz="2500" b="1" dirty="0">
                <a:solidFill>
                  <a:srgbClr val="303030"/>
                </a:solidFill>
                <a:latin typeface="Carlito"/>
                <a:cs typeface="Carlito"/>
              </a:rPr>
              <a:t>huge  vulnerability </a:t>
            </a:r>
            <a:r>
              <a:rPr sz="2500" b="1" spc="-20" dirty="0">
                <a:solidFill>
                  <a:srgbClr val="303030"/>
                </a:solidFill>
                <a:latin typeface="Carlito"/>
                <a:cs typeface="Carlito"/>
              </a:rPr>
              <a:t>window, </a:t>
            </a:r>
            <a:r>
              <a:rPr sz="2500" b="1" spc="5" dirty="0">
                <a:solidFill>
                  <a:srgbClr val="303030"/>
                </a:solidFill>
                <a:latin typeface="Carlito"/>
                <a:cs typeface="Carlito"/>
              </a:rPr>
              <a:t>during which </a:t>
            </a:r>
            <a:r>
              <a:rPr sz="2500" b="1" spc="-20" dirty="0">
                <a:solidFill>
                  <a:srgbClr val="303030"/>
                </a:solidFill>
                <a:latin typeface="Carlito"/>
                <a:cs typeface="Carlito"/>
              </a:rPr>
              <a:t>attackers </a:t>
            </a:r>
            <a:r>
              <a:rPr sz="2500" b="1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500" b="1" spc="5" dirty="0">
                <a:solidFill>
                  <a:srgbClr val="303030"/>
                </a:solidFill>
                <a:latin typeface="Carlito"/>
                <a:cs typeface="Carlito"/>
              </a:rPr>
              <a:t>use their methods.</a:t>
            </a:r>
            <a:endParaRPr sz="2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2245"/>
              </a:spcBef>
            </a:pPr>
            <a:r>
              <a:rPr sz="4400" spc="-65" dirty="0"/>
              <a:t>Targets </a:t>
            </a:r>
            <a:r>
              <a:rPr sz="4400" dirty="0"/>
              <a:t>of </a:t>
            </a:r>
            <a:r>
              <a:rPr sz="4400" spc="-45" dirty="0"/>
              <a:t>attacks </a:t>
            </a:r>
            <a:r>
              <a:rPr sz="4400" spc="-5" dirty="0"/>
              <a:t>in </a:t>
            </a:r>
            <a:r>
              <a:rPr sz="4400" spc="-20" dirty="0"/>
              <a:t>information</a:t>
            </a:r>
            <a:r>
              <a:rPr sz="4400" spc="75" dirty="0"/>
              <a:t> </a:t>
            </a:r>
            <a:r>
              <a:rPr sz="4400" spc="-35" dirty="0"/>
              <a:t>systems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441" y="1859292"/>
            <a:ext cx="124841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150" b="1" spc="-15" dirty="0">
                <a:solidFill>
                  <a:srgbClr val="303030"/>
                </a:solidFill>
                <a:latin typeface="Carlito"/>
                <a:cs typeface="Carlito"/>
              </a:rPr>
              <a:t>Computers</a:t>
            </a:r>
            <a:endParaRPr sz="21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11441" y="2313990"/>
            <a:ext cx="174625" cy="309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r>
              <a:rPr sz="1600" spc="-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r>
              <a:rPr sz="1600" spc="-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sz="130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198" y="2185687"/>
            <a:ext cx="10206990" cy="35426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69"/>
              </a:spcBef>
            </a:pP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most </a:t>
            </a:r>
            <a:r>
              <a:rPr sz="2150" spc="-20" dirty="0">
                <a:solidFill>
                  <a:srgbClr val="303030"/>
                </a:solidFill>
                <a:latin typeface="Carlito"/>
                <a:cs typeface="Carlito"/>
              </a:rPr>
              <a:t>targeted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devices because they 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used 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150" spc="-20" dirty="0">
                <a:solidFill>
                  <a:srgbClr val="303030"/>
                </a:solidFill>
                <a:latin typeface="Carlito"/>
                <a:cs typeface="Carlito"/>
              </a:rPr>
              <a:t>store,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process,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150" spc="-20" dirty="0">
                <a:solidFill>
                  <a:srgbClr val="303030"/>
                </a:solidFill>
                <a:latin typeface="Carlito"/>
                <a:cs typeface="Carlito"/>
              </a:rPr>
              <a:t>transfer</a:t>
            </a:r>
            <a:r>
              <a:rPr sz="2150" spc="9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documents.</a:t>
            </a:r>
            <a:endParaRPr sz="2150">
              <a:latin typeface="Carlito"/>
              <a:cs typeface="Carlito"/>
            </a:endParaRPr>
          </a:p>
          <a:p>
            <a:pPr marL="25400" marR="30480">
              <a:lnSpc>
                <a:spcPct val="100000"/>
              </a:lnSpc>
              <a:spcBef>
                <a:spcPts val="770"/>
              </a:spcBef>
            </a:pP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Mobile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devices are </a:t>
            </a:r>
            <a:r>
              <a:rPr sz="2150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second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place of the </a:t>
            </a:r>
            <a:r>
              <a:rPr sz="2150" spc="-20" dirty="0">
                <a:solidFill>
                  <a:srgbClr val="303030"/>
                </a:solidFill>
                <a:latin typeface="Carlito"/>
                <a:cs typeface="Carlito"/>
              </a:rPr>
              <a:t>target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list, they can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also </a:t>
            </a:r>
            <a:r>
              <a:rPr sz="2150" spc="-20" dirty="0">
                <a:solidFill>
                  <a:srgbClr val="303030"/>
                </a:solidFill>
                <a:latin typeface="Carlito"/>
                <a:cs typeface="Carlito"/>
              </a:rPr>
              <a:t>store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sensitive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a lot of  </a:t>
            </a:r>
            <a:r>
              <a:rPr sz="2150" spc="-20" dirty="0">
                <a:solidFill>
                  <a:srgbClr val="303030"/>
                </a:solidFill>
                <a:latin typeface="Carlito"/>
                <a:cs typeface="Carlito"/>
              </a:rPr>
              <a:t>data</a:t>
            </a:r>
            <a:endParaRPr sz="2150">
              <a:latin typeface="Carlito"/>
              <a:cs typeface="Carlito"/>
            </a:endParaRPr>
          </a:p>
          <a:p>
            <a:pPr marL="561340" indent="-177165">
              <a:lnSpc>
                <a:spcPct val="100000"/>
              </a:lnSpc>
              <a:spcBef>
                <a:spcPts val="765"/>
              </a:spcBef>
              <a:buClr>
                <a:srgbClr val="CE1E27"/>
              </a:buClr>
              <a:buSzPct val="74418"/>
              <a:buFont typeface="Arial"/>
              <a:buChar char="•"/>
              <a:tabLst>
                <a:tab pos="561975" algn="l"/>
              </a:tabLst>
            </a:pPr>
            <a:r>
              <a:rPr sz="2150" spc="-20" dirty="0">
                <a:solidFill>
                  <a:srgbClr val="303030"/>
                </a:solidFill>
                <a:latin typeface="Carlito"/>
                <a:cs typeface="Carlito"/>
              </a:rPr>
              <a:t>Private</a:t>
            </a:r>
            <a:endParaRPr sz="2150">
              <a:latin typeface="Carlito"/>
              <a:cs typeface="Carlito"/>
            </a:endParaRPr>
          </a:p>
          <a:p>
            <a:pPr marL="561340" indent="-177165">
              <a:lnSpc>
                <a:spcPct val="100000"/>
              </a:lnSpc>
              <a:spcBef>
                <a:spcPts val="775"/>
              </a:spcBef>
              <a:buClr>
                <a:srgbClr val="CE1E27"/>
              </a:buClr>
              <a:buSzPct val="74418"/>
              <a:buFont typeface="Arial"/>
              <a:buChar char="•"/>
              <a:tabLst>
                <a:tab pos="561975" algn="l"/>
              </a:tabLst>
            </a:pP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Business</a:t>
            </a:r>
            <a:endParaRPr sz="2150">
              <a:latin typeface="Carlito"/>
              <a:cs typeface="Carlito"/>
            </a:endParaRPr>
          </a:p>
          <a:p>
            <a:pPr marL="561340" indent="-177165">
              <a:lnSpc>
                <a:spcPct val="100000"/>
              </a:lnSpc>
              <a:spcBef>
                <a:spcPts val="760"/>
              </a:spcBef>
              <a:buClr>
                <a:srgbClr val="CE1E27"/>
              </a:buClr>
              <a:buSzPct val="74418"/>
              <a:buFont typeface="Arial"/>
              <a:buChar char="•"/>
              <a:tabLst>
                <a:tab pos="561975" algn="l"/>
              </a:tabLst>
            </a:pPr>
            <a:r>
              <a:rPr sz="2150" spc="-20" dirty="0">
                <a:solidFill>
                  <a:srgbClr val="303030"/>
                </a:solidFill>
                <a:latin typeface="Carlito"/>
                <a:cs typeface="Carlito"/>
              </a:rPr>
              <a:t>Cooperate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(email)</a:t>
            </a:r>
            <a:endParaRPr sz="2150">
              <a:latin typeface="Carlito"/>
              <a:cs typeface="Carlito"/>
            </a:endParaRPr>
          </a:p>
          <a:p>
            <a:pPr marL="25400">
              <a:lnSpc>
                <a:spcPct val="100000"/>
              </a:lnSpc>
              <a:spcBef>
                <a:spcPts val="765"/>
              </a:spcBef>
            </a:pP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It is 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easy to </a:t>
            </a:r>
            <a:r>
              <a:rPr sz="2150" spc="-25" dirty="0">
                <a:solidFill>
                  <a:srgbClr val="303030"/>
                </a:solidFill>
                <a:latin typeface="Carlito"/>
                <a:cs typeface="Carlito"/>
              </a:rPr>
              <a:t>attack </a:t>
            </a:r>
            <a:r>
              <a:rPr sz="215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mobile </a:t>
            </a:r>
            <a:r>
              <a:rPr sz="2150" spc="-20" dirty="0">
                <a:solidFill>
                  <a:srgbClr val="303030"/>
                </a:solidFill>
                <a:latin typeface="Carlito"/>
                <a:cs typeface="Carlito"/>
              </a:rPr>
              <a:t>platforms (like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Android, 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iOS,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Windows</a:t>
            </a:r>
            <a:r>
              <a:rPr sz="2150" spc="-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150" spc="-10" dirty="0">
                <a:solidFill>
                  <a:srgbClr val="303030"/>
                </a:solidFill>
                <a:latin typeface="Carlito"/>
                <a:cs typeface="Carlito"/>
              </a:rPr>
              <a:t>Phone)</a:t>
            </a:r>
            <a:endParaRPr sz="2150">
              <a:latin typeface="Carlito"/>
              <a:cs typeface="Carlito"/>
            </a:endParaRPr>
          </a:p>
          <a:p>
            <a:pPr marL="25400" marR="38735">
              <a:lnSpc>
                <a:spcPct val="101499"/>
              </a:lnSpc>
              <a:spcBef>
                <a:spcPts val="760"/>
              </a:spcBef>
            </a:pPr>
            <a:r>
              <a:rPr sz="1750" spc="114" dirty="0">
                <a:solidFill>
                  <a:srgbClr val="303030"/>
                </a:solidFill>
                <a:latin typeface="Arial"/>
                <a:cs typeface="Arial"/>
              </a:rPr>
              <a:t>which</a:t>
            </a:r>
            <a:r>
              <a:rPr sz="17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sz="17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sz="17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used</a:t>
            </a:r>
            <a:r>
              <a:rPr sz="17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303030"/>
                </a:solidFill>
                <a:latin typeface="Arial"/>
                <a:cs typeface="Arial"/>
              </a:rPr>
              <a:t>easily</a:t>
            </a:r>
            <a:r>
              <a:rPr sz="175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7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303030"/>
                </a:solidFill>
                <a:latin typeface="Arial"/>
                <a:cs typeface="Arial"/>
              </a:rPr>
              <a:t>track</a:t>
            </a:r>
            <a:r>
              <a:rPr sz="17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its</a:t>
            </a:r>
            <a:r>
              <a:rPr sz="175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303030"/>
                </a:solidFill>
                <a:latin typeface="Arial"/>
                <a:cs typeface="Arial"/>
              </a:rPr>
              <a:t>user’s</a:t>
            </a:r>
            <a:r>
              <a:rPr sz="175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303030"/>
                </a:solidFill>
                <a:latin typeface="Arial"/>
                <a:cs typeface="Arial"/>
              </a:rPr>
              <a:t>activity</a:t>
            </a:r>
            <a:r>
              <a:rPr sz="175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7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303030"/>
                </a:solidFill>
                <a:latin typeface="Arial"/>
                <a:cs typeface="Arial"/>
              </a:rPr>
              <a:t>location,</a:t>
            </a:r>
            <a:r>
              <a:rPr sz="175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7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7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17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303030"/>
                </a:solidFill>
                <a:latin typeface="Arial"/>
                <a:cs typeface="Arial"/>
              </a:rPr>
              <a:t>controls</a:t>
            </a:r>
            <a:r>
              <a:rPr sz="17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303030"/>
                </a:solidFill>
                <a:latin typeface="Arial"/>
                <a:cs typeface="Arial"/>
              </a:rPr>
              <a:t>are  </a:t>
            </a:r>
            <a:r>
              <a:rPr sz="1750" spc="85" dirty="0">
                <a:solidFill>
                  <a:srgbClr val="303030"/>
                </a:solidFill>
                <a:latin typeface="Arial"/>
                <a:cs typeface="Arial"/>
              </a:rPr>
              <a:t>usually</a:t>
            </a:r>
            <a:r>
              <a:rPr sz="17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303030"/>
                </a:solidFill>
                <a:latin typeface="Arial"/>
                <a:cs typeface="Arial"/>
              </a:rPr>
              <a:t>looser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2245"/>
              </a:spcBef>
            </a:pPr>
            <a:r>
              <a:rPr sz="4400" spc="-65" dirty="0"/>
              <a:t>Targets </a:t>
            </a:r>
            <a:r>
              <a:rPr sz="4400" dirty="0"/>
              <a:t>of </a:t>
            </a:r>
            <a:r>
              <a:rPr sz="4400" spc="-45" dirty="0"/>
              <a:t>attacks </a:t>
            </a:r>
            <a:r>
              <a:rPr sz="4400" spc="-5" dirty="0"/>
              <a:t>in </a:t>
            </a:r>
            <a:r>
              <a:rPr sz="4400" spc="-20" dirty="0"/>
              <a:t>information</a:t>
            </a:r>
            <a:r>
              <a:rPr sz="4400" spc="75" dirty="0"/>
              <a:t> </a:t>
            </a:r>
            <a:r>
              <a:rPr sz="4400" spc="-35" dirty="0"/>
              <a:t>systems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32066"/>
            <a:ext cx="10456545" cy="38131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Embedded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b="1" spc="-25" dirty="0">
                <a:solidFill>
                  <a:srgbClr val="303030"/>
                </a:solidFill>
                <a:latin typeface="Carlito"/>
                <a:cs typeface="Carlito"/>
              </a:rPr>
              <a:t>systems</a:t>
            </a:r>
            <a:endParaRPr sz="2800">
              <a:latin typeface="Carlito"/>
              <a:cs typeface="Carlito"/>
            </a:endParaRPr>
          </a:p>
          <a:p>
            <a:pPr marL="12700" marR="509270">
              <a:lnSpc>
                <a:spcPct val="100000"/>
              </a:lnSpc>
              <a:spcBef>
                <a:spcPts val="99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devices which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at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first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glance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do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not look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like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regular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computers,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but  they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controlled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by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45" dirty="0">
                <a:solidFill>
                  <a:srgbClr val="303030"/>
                </a:solidFill>
                <a:latin typeface="Carlito"/>
                <a:cs typeface="Carlito"/>
              </a:rPr>
              <a:t>processor.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99800"/>
              </a:lnSpc>
              <a:spcBef>
                <a:spcPts val="1000"/>
              </a:spcBef>
            </a:pP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They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usually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have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some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network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interface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(Wifi, Near Field 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communication,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2G/3G/4G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mobile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standards,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Bluetooth,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), and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they 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probably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have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some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sensors (motion sensors,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environmental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sensors, 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location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sensors,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camera, etc.)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for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interacting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with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environment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they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might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have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actuators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(lights,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displays,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wheels,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rotors,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arms,</a:t>
            </a:r>
            <a:r>
              <a:rPr sz="2800" spc="10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etc.).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2245"/>
              </a:spcBef>
            </a:pPr>
            <a:r>
              <a:rPr sz="4400" spc="-65" dirty="0"/>
              <a:t>Targets </a:t>
            </a:r>
            <a:r>
              <a:rPr sz="4400" dirty="0"/>
              <a:t>of </a:t>
            </a:r>
            <a:r>
              <a:rPr sz="4400" spc="-45" dirty="0"/>
              <a:t>attacks </a:t>
            </a:r>
            <a:r>
              <a:rPr sz="4400" spc="-5" dirty="0"/>
              <a:t>in </a:t>
            </a:r>
            <a:r>
              <a:rPr sz="4400" spc="-20" dirty="0"/>
              <a:t>information</a:t>
            </a:r>
            <a:r>
              <a:rPr sz="4400" spc="75" dirty="0"/>
              <a:t> </a:t>
            </a:r>
            <a:r>
              <a:rPr sz="4400" spc="-35" dirty="0"/>
              <a:t>systems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9597"/>
            <a:ext cx="10517505" cy="3472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900"/>
              </a:lnSpc>
              <a:spcBef>
                <a:spcPts val="90"/>
              </a:spcBef>
              <a:tabLst>
                <a:tab pos="2369185" algn="l"/>
              </a:tabLst>
            </a:pPr>
            <a:r>
              <a:rPr sz="2500" b="1" dirty="0">
                <a:solidFill>
                  <a:srgbClr val="303030"/>
                </a:solidFill>
                <a:latin typeface="Carlito"/>
                <a:cs typeface="Carlito"/>
              </a:rPr>
              <a:t>Network</a:t>
            </a:r>
            <a:r>
              <a:rPr sz="2500" b="1" spc="-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00" b="1" spc="5" dirty="0">
                <a:solidFill>
                  <a:srgbClr val="303030"/>
                </a:solidFill>
                <a:latin typeface="Carlito"/>
                <a:cs typeface="Carlito"/>
              </a:rPr>
              <a:t>devices	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- </a:t>
            </a:r>
            <a:r>
              <a:rPr sz="2500" spc="-15" dirty="0">
                <a:solidFill>
                  <a:srgbClr val="303030"/>
                </a:solidFill>
                <a:latin typeface="Carlito"/>
                <a:cs typeface="Carlito"/>
              </a:rPr>
              <a:t>often </a:t>
            </a:r>
            <a:r>
              <a:rPr sz="2500" spc="-10" dirty="0">
                <a:solidFill>
                  <a:srgbClr val="303030"/>
                </a:solidFill>
                <a:latin typeface="Carlito"/>
                <a:cs typeface="Carlito"/>
              </a:rPr>
              <a:t>targeted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by </a:t>
            </a:r>
            <a:r>
              <a:rPr sz="2500" spc="-15" dirty="0">
                <a:solidFill>
                  <a:srgbClr val="303030"/>
                </a:solidFill>
                <a:latin typeface="Carlito"/>
                <a:cs typeface="Carlito"/>
              </a:rPr>
              <a:t>attacks,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because they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handle </a:t>
            </a:r>
            <a:r>
              <a:rPr sz="2500" spc="-10" dirty="0">
                <a:solidFill>
                  <a:srgbClr val="303030"/>
                </a:solidFill>
                <a:latin typeface="Carlito"/>
                <a:cs typeface="Carlito"/>
              </a:rPr>
              <a:t>large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amounts  of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network </a:t>
            </a:r>
            <a:r>
              <a:rPr sz="2500" spc="-20" dirty="0">
                <a:solidFill>
                  <a:srgbClr val="303030"/>
                </a:solidFill>
                <a:latin typeface="Carlito"/>
                <a:cs typeface="Carlito"/>
              </a:rPr>
              <a:t>traffic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may contain sensitive information.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If </a:t>
            </a:r>
            <a:r>
              <a:rPr sz="2500" spc="10" dirty="0">
                <a:solidFill>
                  <a:srgbClr val="303030"/>
                </a:solidFill>
                <a:latin typeface="Carlito"/>
                <a:cs typeface="Carlito"/>
              </a:rPr>
              <a:t>an </a:t>
            </a:r>
            <a:r>
              <a:rPr sz="2500" spc="-20" dirty="0">
                <a:solidFill>
                  <a:srgbClr val="303030"/>
                </a:solidFill>
                <a:latin typeface="Carlito"/>
                <a:cs typeface="Carlito"/>
              </a:rPr>
              <a:t>attacker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is able  </a:t>
            </a:r>
            <a:r>
              <a:rPr sz="2500" spc="-1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access a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network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device, it can be used </a:t>
            </a:r>
            <a:r>
              <a:rPr sz="2500" spc="-10" dirty="0">
                <a:solidFill>
                  <a:srgbClr val="303030"/>
                </a:solidFill>
                <a:latin typeface="Carlito"/>
                <a:cs typeface="Carlito"/>
              </a:rPr>
              <a:t>to eavesdrop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network</a:t>
            </a:r>
            <a:r>
              <a:rPr sz="2500" spc="-2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00" spc="-15" dirty="0">
                <a:solidFill>
                  <a:srgbClr val="303030"/>
                </a:solidFill>
                <a:latin typeface="Carlito"/>
                <a:cs typeface="Carlito"/>
              </a:rPr>
              <a:t>traffic.</a:t>
            </a:r>
            <a:endParaRPr sz="2500">
              <a:latin typeface="Carlito"/>
              <a:cs typeface="Carlito"/>
            </a:endParaRPr>
          </a:p>
          <a:p>
            <a:pPr marL="12700" marR="400050">
              <a:lnSpc>
                <a:spcPts val="4520"/>
              </a:lnSpc>
              <a:spcBef>
                <a:spcPts val="400"/>
              </a:spcBef>
            </a:pP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00" spc="-15" dirty="0">
                <a:solidFill>
                  <a:srgbClr val="303030"/>
                </a:solidFill>
                <a:latin typeface="Carlito"/>
                <a:cs typeface="Carlito"/>
              </a:rPr>
              <a:t>proliferation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these devices is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also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called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as IoT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(</a:t>
            </a:r>
            <a:r>
              <a:rPr sz="2500" b="1" dirty="0">
                <a:solidFill>
                  <a:srgbClr val="303030"/>
                </a:solidFill>
                <a:latin typeface="Carlito"/>
                <a:cs typeface="Carlito"/>
              </a:rPr>
              <a:t>Internet </a:t>
            </a:r>
            <a:r>
              <a:rPr sz="2500" b="1" spc="5" dirty="0">
                <a:solidFill>
                  <a:srgbClr val="303030"/>
                </a:solidFill>
                <a:latin typeface="Carlito"/>
                <a:cs typeface="Carlito"/>
              </a:rPr>
              <a:t>of Things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). IoT  means,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that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not only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people </a:t>
            </a:r>
            <a:r>
              <a:rPr sz="2500" spc="-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communicating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with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other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humans or</a:t>
            </a:r>
            <a:r>
              <a:rPr sz="2500" spc="-7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with</a:t>
            </a:r>
            <a:endParaRPr sz="2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devices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but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device </a:t>
            </a:r>
            <a:r>
              <a:rPr sz="2500" spc="-1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device communication is </a:t>
            </a:r>
            <a:r>
              <a:rPr sz="2500" spc="5" dirty="0">
                <a:solidFill>
                  <a:srgbClr val="303030"/>
                </a:solidFill>
                <a:latin typeface="Carlito"/>
                <a:cs typeface="Carlito"/>
              </a:rPr>
              <a:t>also</a:t>
            </a:r>
            <a:r>
              <a:rPr sz="2500" spc="-8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00" dirty="0">
                <a:solidFill>
                  <a:srgbClr val="303030"/>
                </a:solidFill>
                <a:latin typeface="Carlito"/>
                <a:cs typeface="Carlito"/>
              </a:rPr>
              <a:t>possible.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2245"/>
              </a:spcBef>
            </a:pPr>
            <a:r>
              <a:rPr sz="4400" spc="-65" dirty="0"/>
              <a:t>Targets </a:t>
            </a:r>
            <a:r>
              <a:rPr sz="4400" dirty="0"/>
              <a:t>of </a:t>
            </a:r>
            <a:r>
              <a:rPr sz="4400" spc="-45" dirty="0"/>
              <a:t>attacks </a:t>
            </a:r>
            <a:r>
              <a:rPr sz="4400" spc="-5" dirty="0"/>
              <a:t>in </a:t>
            </a:r>
            <a:r>
              <a:rPr sz="4400" spc="-20" dirty="0"/>
              <a:t>information</a:t>
            </a:r>
            <a:r>
              <a:rPr sz="4400" spc="75" dirty="0"/>
              <a:t> </a:t>
            </a:r>
            <a:r>
              <a:rPr sz="4400" spc="-35" dirty="0"/>
              <a:t>systems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9305"/>
            <a:ext cx="1056386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Cloud</a:t>
            </a:r>
            <a:r>
              <a:rPr sz="24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computing</a:t>
            </a:r>
            <a:endParaRPr sz="2400">
              <a:latin typeface="Arial"/>
              <a:cs typeface="Arial"/>
            </a:endParaRPr>
          </a:p>
          <a:p>
            <a:pPr marL="12700" marR="103505">
              <a:lnSpc>
                <a:spcPct val="100000"/>
              </a:lnSpc>
            </a:pP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From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user’s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perspective,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cloud is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service which is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provided to the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user  who does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have to care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about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how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service is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implemented,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where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 data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is stored,</a:t>
            </a:r>
            <a:r>
              <a:rPr sz="24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12700" marR="43815">
              <a:lnSpc>
                <a:spcPct val="100000"/>
              </a:lnSpc>
            </a:pP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There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lot of free cloud services which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very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popular among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users and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this trend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can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imply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risks from security</a:t>
            </a:r>
            <a:r>
              <a:rPr sz="24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perspective.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Usually these risks are related to legal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(where the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data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stored,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the  local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data protection laws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are, etc.)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technical issues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(who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can access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 data,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how securely they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stored,</a:t>
            </a:r>
            <a:r>
              <a:rPr sz="24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etc.).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2245"/>
              </a:spcBef>
            </a:pPr>
            <a:r>
              <a:rPr sz="4400" spc="-65" dirty="0"/>
              <a:t>Targets </a:t>
            </a:r>
            <a:r>
              <a:rPr sz="4400" dirty="0"/>
              <a:t>of </a:t>
            </a:r>
            <a:r>
              <a:rPr sz="4400" spc="-45" dirty="0"/>
              <a:t>attacks </a:t>
            </a:r>
            <a:r>
              <a:rPr sz="4400" spc="-5" dirty="0"/>
              <a:t>in </a:t>
            </a:r>
            <a:r>
              <a:rPr sz="4400" spc="-20" dirty="0"/>
              <a:t>information</a:t>
            </a:r>
            <a:r>
              <a:rPr sz="4400" spc="75" dirty="0"/>
              <a:t> </a:t>
            </a:r>
            <a:r>
              <a:rPr sz="4400" spc="-35" dirty="0"/>
              <a:t>systems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9305"/>
            <a:ext cx="1056386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Cloud</a:t>
            </a:r>
            <a:r>
              <a:rPr sz="24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computing</a:t>
            </a:r>
            <a:endParaRPr sz="2400">
              <a:latin typeface="Arial"/>
              <a:cs typeface="Arial"/>
            </a:endParaRPr>
          </a:p>
          <a:p>
            <a:pPr marL="12700" marR="103505">
              <a:lnSpc>
                <a:spcPct val="100000"/>
              </a:lnSpc>
            </a:pP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From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5" dirty="0">
                <a:solidFill>
                  <a:srgbClr val="303030"/>
                </a:solidFill>
                <a:latin typeface="Arial"/>
                <a:cs typeface="Arial"/>
              </a:rPr>
              <a:t>user’s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perspective,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cloud is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service which is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provided to the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user  who does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have to care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about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how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service is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implemented,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where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 data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is stored,</a:t>
            </a:r>
            <a:r>
              <a:rPr sz="24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12700" marR="43815">
              <a:lnSpc>
                <a:spcPct val="100000"/>
              </a:lnSpc>
            </a:pP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There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lot of free cloud services which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very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popular among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users and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this trend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can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imply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risks from security</a:t>
            </a:r>
            <a:r>
              <a:rPr sz="24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perspective.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Usually these risks are related to legal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(where the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data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stored,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the  local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data protection laws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are, etc.)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technical issues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(who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can access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 data,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how securely they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stored,</a:t>
            </a:r>
            <a:r>
              <a:rPr sz="24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etc.).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2245"/>
              </a:spcBef>
            </a:pPr>
            <a:r>
              <a:rPr sz="4400" spc="-65" dirty="0"/>
              <a:t>Targets </a:t>
            </a:r>
            <a:r>
              <a:rPr sz="4400" dirty="0"/>
              <a:t>of </a:t>
            </a:r>
            <a:r>
              <a:rPr sz="4400" spc="-45" dirty="0"/>
              <a:t>attacks </a:t>
            </a:r>
            <a:r>
              <a:rPr sz="4400" spc="-5" dirty="0"/>
              <a:t>in </a:t>
            </a:r>
            <a:r>
              <a:rPr sz="4400" spc="-20" dirty="0"/>
              <a:t>information</a:t>
            </a:r>
            <a:r>
              <a:rPr sz="4400" spc="75" dirty="0"/>
              <a:t> </a:t>
            </a:r>
            <a:r>
              <a:rPr sz="4400" spc="-35" dirty="0"/>
              <a:t>systems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9305"/>
            <a:ext cx="10499090" cy="394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sz="2550" b="1" spc="-5" dirty="0">
                <a:solidFill>
                  <a:srgbClr val="303030"/>
                </a:solidFill>
                <a:latin typeface="Carlito"/>
                <a:cs typeface="Carlito"/>
              </a:rPr>
              <a:t>SCADA </a:t>
            </a:r>
            <a:r>
              <a:rPr sz="2550" b="1" spc="-10" dirty="0">
                <a:solidFill>
                  <a:srgbClr val="303030"/>
                </a:solidFill>
                <a:latin typeface="Carlito"/>
                <a:cs typeface="Carlito"/>
              </a:rPr>
              <a:t>systems </a:t>
            </a:r>
            <a:r>
              <a:rPr sz="2550" b="1" spc="5" dirty="0">
                <a:solidFill>
                  <a:srgbClr val="303030"/>
                </a:solidFill>
                <a:latin typeface="Carlito"/>
                <a:cs typeface="Carlito"/>
              </a:rPr>
              <a:t>(Supervisory </a:t>
            </a:r>
            <a:r>
              <a:rPr sz="2550" b="1" spc="-5" dirty="0">
                <a:solidFill>
                  <a:srgbClr val="303030"/>
                </a:solidFill>
                <a:latin typeface="Carlito"/>
                <a:cs typeface="Carlito"/>
              </a:rPr>
              <a:t>Control </a:t>
            </a:r>
            <a:r>
              <a:rPr sz="2550" b="1" spc="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550" b="1" spc="-5" dirty="0">
                <a:solidFill>
                  <a:srgbClr val="303030"/>
                </a:solidFill>
                <a:latin typeface="Carlito"/>
                <a:cs typeface="Carlito"/>
              </a:rPr>
              <a:t>Data </a:t>
            </a:r>
            <a:r>
              <a:rPr sz="2550" b="1" dirty="0">
                <a:solidFill>
                  <a:srgbClr val="303030"/>
                </a:solidFill>
                <a:latin typeface="Carlito"/>
                <a:cs typeface="Carlito"/>
              </a:rPr>
              <a:t>Acquisition </a:t>
            </a:r>
            <a:r>
              <a:rPr sz="2550" b="1" spc="5" dirty="0">
                <a:solidFill>
                  <a:srgbClr val="303030"/>
                </a:solidFill>
                <a:latin typeface="Carlito"/>
                <a:cs typeface="Carlito"/>
              </a:rPr>
              <a:t>)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Special embedded  devices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complete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systems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control physical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infrastructures.</a:t>
            </a:r>
            <a:endParaRPr sz="25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They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usually old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systems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(it is not uncommon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use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them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for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decades).</a:t>
            </a:r>
            <a:endParaRPr sz="2550" dirty="0">
              <a:latin typeface="Carlito"/>
              <a:cs typeface="Carlito"/>
            </a:endParaRPr>
          </a:p>
          <a:p>
            <a:pPr marL="12700" marR="531495">
              <a:lnSpc>
                <a:spcPct val="100600"/>
              </a:lnSpc>
              <a:spcBef>
                <a:spcPts val="15"/>
              </a:spcBef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When these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legacy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systems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were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designed,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physical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security was enough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to 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stop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50" spc="-25" dirty="0">
                <a:solidFill>
                  <a:srgbClr val="303030"/>
                </a:solidFill>
                <a:latin typeface="Carlito"/>
                <a:cs typeface="Carlito"/>
              </a:rPr>
              <a:t>attackers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from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misuse or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disrupt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the</a:t>
            </a:r>
            <a:r>
              <a:rPr sz="2550" spc="-4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system.</a:t>
            </a:r>
            <a:endParaRPr sz="2550" dirty="0">
              <a:latin typeface="Carlito"/>
              <a:cs typeface="Carlito"/>
            </a:endParaRPr>
          </a:p>
          <a:p>
            <a:pPr marL="12700" marR="127000">
              <a:lnSpc>
                <a:spcPct val="100699"/>
              </a:lnSpc>
              <a:spcBef>
                <a:spcPts val="5"/>
              </a:spcBef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engineers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were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not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aware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fact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that malicious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entities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will be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able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to 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access SCADA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systems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from </a:t>
            </a:r>
            <a:r>
              <a:rPr sz="2550" spc="1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distance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(using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wired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wireless network 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connections).</a:t>
            </a:r>
            <a:endParaRPr sz="2550" dirty="0">
              <a:latin typeface="Carlito"/>
              <a:cs typeface="Carlito"/>
            </a:endParaRPr>
          </a:p>
          <a:p>
            <a:pPr marL="12700" marR="305435">
              <a:lnSpc>
                <a:spcPct val="100600"/>
              </a:lnSpc>
              <a:spcBef>
                <a:spcPts val="15"/>
              </a:spcBef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SCADA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systems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control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critical infrastructures,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so </a:t>
            </a:r>
            <a:r>
              <a:rPr sz="2550" b="1" spc="-20" dirty="0">
                <a:solidFill>
                  <a:srgbClr val="303030"/>
                </a:solidFill>
                <a:latin typeface="Carlito"/>
                <a:cs typeface="Carlito"/>
              </a:rPr>
              <a:t>attackers </a:t>
            </a:r>
            <a:r>
              <a:rPr sz="2550" b="1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550" b="1" spc="-5" dirty="0">
                <a:solidFill>
                  <a:srgbClr val="303030"/>
                </a:solidFill>
                <a:latin typeface="Carlito"/>
                <a:cs typeface="Carlito"/>
              </a:rPr>
              <a:t>create </a:t>
            </a:r>
            <a:r>
              <a:rPr sz="2550" b="1" spc="-15" dirty="0">
                <a:solidFill>
                  <a:srgbClr val="303030"/>
                </a:solidFill>
                <a:latin typeface="Carlito"/>
                <a:cs typeface="Carlito"/>
              </a:rPr>
              <a:t>effects  </a:t>
            </a:r>
            <a:r>
              <a:rPr sz="2550" b="1" spc="5" dirty="0">
                <a:solidFill>
                  <a:srgbClr val="303030"/>
                </a:solidFill>
                <a:latin typeface="Carlito"/>
                <a:cs typeface="Carlito"/>
              </a:rPr>
              <a:t>not only in the cyber space but also in the </a:t>
            </a:r>
            <a:r>
              <a:rPr sz="2550" b="1" spc="-5" dirty="0">
                <a:solidFill>
                  <a:srgbClr val="303030"/>
                </a:solidFill>
                <a:latin typeface="Carlito"/>
                <a:cs typeface="Carlito"/>
              </a:rPr>
              <a:t>physical</a:t>
            </a:r>
            <a:r>
              <a:rPr sz="2550" b="1" spc="-9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b="1" dirty="0">
                <a:solidFill>
                  <a:srgbClr val="303030"/>
                </a:solidFill>
                <a:latin typeface="Carlito"/>
                <a:cs typeface="Carlito"/>
              </a:rPr>
              <a:t>world.</a:t>
            </a:r>
            <a:endParaRPr sz="255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Methods </a:t>
            </a:r>
            <a:r>
              <a:rPr sz="4400" dirty="0"/>
              <a:t>of</a:t>
            </a:r>
            <a:r>
              <a:rPr sz="4400" spc="-10" dirty="0"/>
              <a:t> </a:t>
            </a:r>
            <a:r>
              <a:rPr sz="4400" spc="-45" dirty="0"/>
              <a:t>attacks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807906"/>
            <a:ext cx="24892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4169422"/>
            <a:ext cx="24892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5075897"/>
            <a:ext cx="24892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1859305"/>
            <a:ext cx="10460355" cy="36531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3080" marR="5080" indent="-501015">
              <a:lnSpc>
                <a:spcPct val="100800"/>
              </a:lnSpc>
              <a:spcBef>
                <a:spcPts val="90"/>
              </a:spcBef>
              <a:buClr>
                <a:srgbClr val="CE1E27"/>
              </a:buClr>
              <a:buSzPct val="74576"/>
              <a:buFont typeface="Wingdings"/>
              <a:buChar char=""/>
              <a:tabLst>
                <a:tab pos="512445" algn="l"/>
                <a:tab pos="513715" algn="l"/>
              </a:tabLst>
            </a:pPr>
            <a:r>
              <a:rPr sz="2950" spc="-5" dirty="0">
                <a:solidFill>
                  <a:srgbClr val="303030"/>
                </a:solidFill>
                <a:latin typeface="Carlito"/>
                <a:cs typeface="Carlito"/>
              </a:rPr>
              <a:t>Most </a:t>
            </a:r>
            <a:r>
              <a:rPr sz="2950" spc="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950" dirty="0">
                <a:solidFill>
                  <a:srgbClr val="303030"/>
                </a:solidFill>
                <a:latin typeface="Carlito"/>
                <a:cs typeface="Carlito"/>
              </a:rPr>
              <a:t>the time </a:t>
            </a:r>
            <a:r>
              <a:rPr sz="2950" spc="-20" dirty="0">
                <a:solidFill>
                  <a:srgbClr val="303030"/>
                </a:solidFill>
                <a:latin typeface="Carlito"/>
                <a:cs typeface="Carlito"/>
              </a:rPr>
              <a:t>cyber-attacks </a:t>
            </a:r>
            <a:r>
              <a:rPr sz="2950" spc="-5" dirty="0">
                <a:solidFill>
                  <a:srgbClr val="303030"/>
                </a:solidFill>
                <a:latin typeface="Carlito"/>
                <a:cs typeface="Carlito"/>
              </a:rPr>
              <a:t>are performed purely </a:t>
            </a:r>
            <a:r>
              <a:rPr sz="2950" spc="5" dirty="0">
                <a:solidFill>
                  <a:srgbClr val="303030"/>
                </a:solidFill>
                <a:latin typeface="Carlito"/>
                <a:cs typeface="Carlito"/>
              </a:rPr>
              <a:t>in the cyber  </a:t>
            </a:r>
            <a:r>
              <a:rPr sz="2950" dirty="0">
                <a:solidFill>
                  <a:srgbClr val="303030"/>
                </a:solidFill>
                <a:latin typeface="Carlito"/>
                <a:cs typeface="Carlito"/>
              </a:rPr>
              <a:t>world. </a:t>
            </a:r>
            <a:r>
              <a:rPr sz="2950" spc="5" dirty="0">
                <a:solidFill>
                  <a:srgbClr val="303030"/>
                </a:solidFill>
                <a:latin typeface="Carlito"/>
                <a:cs typeface="Carlito"/>
              </a:rPr>
              <a:t>( but </a:t>
            </a:r>
            <a:r>
              <a:rPr sz="2950" spc="-5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950" spc="5" dirty="0">
                <a:solidFill>
                  <a:srgbClr val="303030"/>
                </a:solidFill>
                <a:latin typeface="Carlito"/>
                <a:cs typeface="Carlito"/>
              </a:rPr>
              <a:t>join </a:t>
            </a:r>
            <a:r>
              <a:rPr sz="2950" spc="10" dirty="0">
                <a:solidFill>
                  <a:srgbClr val="303030"/>
                </a:solidFill>
                <a:latin typeface="Carlito"/>
                <a:cs typeface="Carlito"/>
              </a:rPr>
              <a:t>on </a:t>
            </a:r>
            <a:r>
              <a:rPr sz="2950" spc="-5" dirty="0">
                <a:solidFill>
                  <a:srgbClr val="303030"/>
                </a:solidFill>
                <a:latin typeface="Carlito"/>
                <a:cs typeface="Carlito"/>
              </a:rPr>
              <a:t>real </a:t>
            </a:r>
            <a:r>
              <a:rPr sz="2950" dirty="0">
                <a:solidFill>
                  <a:srgbClr val="303030"/>
                </a:solidFill>
                <a:latin typeface="Carlito"/>
                <a:cs typeface="Carlito"/>
              </a:rPr>
              <a:t>world kinetic </a:t>
            </a:r>
            <a:r>
              <a:rPr sz="2950" spc="-25" dirty="0">
                <a:solidFill>
                  <a:srgbClr val="303030"/>
                </a:solidFill>
                <a:latin typeface="Carlito"/>
                <a:cs typeface="Carlito"/>
              </a:rPr>
              <a:t>attacks </a:t>
            </a:r>
            <a:r>
              <a:rPr sz="2950" spc="5" dirty="0">
                <a:solidFill>
                  <a:srgbClr val="303030"/>
                </a:solidFill>
                <a:latin typeface="Carlito"/>
                <a:cs typeface="Carlito"/>
              </a:rPr>
              <a:t>( </a:t>
            </a:r>
            <a:r>
              <a:rPr sz="2950" dirty="0">
                <a:solidFill>
                  <a:srgbClr val="303030"/>
                </a:solidFill>
                <a:latin typeface="Carlito"/>
                <a:cs typeface="Carlito"/>
              </a:rPr>
              <a:t>via</a:t>
            </a:r>
            <a:r>
              <a:rPr sz="2950" spc="5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950" dirty="0">
                <a:solidFill>
                  <a:srgbClr val="303030"/>
                </a:solidFill>
                <a:latin typeface="Carlito"/>
                <a:cs typeface="Carlito"/>
              </a:rPr>
              <a:t>IoT).</a:t>
            </a:r>
            <a:endParaRPr sz="2950" dirty="0">
              <a:latin typeface="Carlito"/>
              <a:cs typeface="Carlito"/>
            </a:endParaRPr>
          </a:p>
          <a:p>
            <a:pPr marL="513080">
              <a:lnSpc>
                <a:spcPct val="100000"/>
              </a:lnSpc>
              <a:spcBef>
                <a:spcPts val="30"/>
              </a:spcBef>
            </a:pPr>
            <a:r>
              <a:rPr sz="2950" b="1" spc="10" dirty="0">
                <a:solidFill>
                  <a:srgbClr val="303030"/>
                </a:solidFill>
                <a:latin typeface="Carlito"/>
                <a:cs typeface="Carlito"/>
              </a:rPr>
              <a:t>On </a:t>
            </a:r>
            <a:r>
              <a:rPr sz="2950" b="1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950" b="1" spc="10" dirty="0">
                <a:solidFill>
                  <a:srgbClr val="303030"/>
                </a:solidFill>
                <a:latin typeface="Carlito"/>
                <a:cs typeface="Carlito"/>
              </a:rPr>
              <a:t>one </a:t>
            </a:r>
            <a:r>
              <a:rPr sz="2950" b="1" spc="5" dirty="0">
                <a:solidFill>
                  <a:srgbClr val="303030"/>
                </a:solidFill>
                <a:latin typeface="Carlito"/>
                <a:cs typeface="Carlito"/>
              </a:rPr>
              <a:t>hand cyber </a:t>
            </a:r>
            <a:r>
              <a:rPr sz="2950" b="1" spc="-5" dirty="0">
                <a:solidFill>
                  <a:srgbClr val="303030"/>
                </a:solidFill>
                <a:latin typeface="Carlito"/>
                <a:cs typeface="Carlito"/>
              </a:rPr>
              <a:t>operations </a:t>
            </a:r>
            <a:r>
              <a:rPr sz="2950" b="1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950" b="1" spc="5" dirty="0">
                <a:solidFill>
                  <a:srgbClr val="303030"/>
                </a:solidFill>
                <a:latin typeface="Carlito"/>
                <a:cs typeface="Carlito"/>
              </a:rPr>
              <a:t>disrupt</a:t>
            </a:r>
            <a:r>
              <a:rPr sz="2950" b="1" spc="-5" dirty="0">
                <a:solidFill>
                  <a:srgbClr val="303030"/>
                </a:solidFill>
                <a:latin typeface="Carlito"/>
                <a:cs typeface="Carlito"/>
              </a:rPr>
              <a:t> critical</a:t>
            </a:r>
            <a:endParaRPr sz="2950" dirty="0">
              <a:latin typeface="Carlito"/>
              <a:cs typeface="Carlito"/>
            </a:endParaRPr>
          </a:p>
          <a:p>
            <a:pPr marL="513080" marR="101600">
              <a:lnSpc>
                <a:spcPct val="100899"/>
              </a:lnSpc>
              <a:spcBef>
                <a:spcPts val="10"/>
              </a:spcBef>
            </a:pPr>
            <a:r>
              <a:rPr sz="2950" b="1" spc="-5" dirty="0">
                <a:solidFill>
                  <a:srgbClr val="303030"/>
                </a:solidFill>
                <a:latin typeface="Carlito"/>
                <a:cs typeface="Carlito"/>
              </a:rPr>
              <a:t>infrastructures </a:t>
            </a:r>
            <a:r>
              <a:rPr sz="2950" b="1" spc="5" dirty="0">
                <a:solidFill>
                  <a:srgbClr val="303030"/>
                </a:solidFill>
                <a:latin typeface="Carlito"/>
                <a:cs typeface="Carlito"/>
              </a:rPr>
              <a:t>or other </a:t>
            </a:r>
            <a:r>
              <a:rPr sz="2950" b="1" dirty="0">
                <a:solidFill>
                  <a:srgbClr val="303030"/>
                </a:solidFill>
                <a:latin typeface="Carlito"/>
                <a:cs typeface="Carlito"/>
              </a:rPr>
              <a:t>vital </a:t>
            </a:r>
            <a:r>
              <a:rPr sz="2950" b="1" spc="-10" dirty="0">
                <a:solidFill>
                  <a:srgbClr val="303030"/>
                </a:solidFill>
                <a:latin typeface="Carlito"/>
                <a:cs typeface="Carlito"/>
              </a:rPr>
              <a:t>systems, </a:t>
            </a:r>
            <a:r>
              <a:rPr sz="2950" b="1" spc="10" dirty="0">
                <a:solidFill>
                  <a:srgbClr val="303030"/>
                </a:solidFill>
                <a:latin typeface="Carlito"/>
                <a:cs typeface="Carlito"/>
              </a:rPr>
              <a:t>on </a:t>
            </a:r>
            <a:r>
              <a:rPr sz="2950" b="1" spc="5" dirty="0">
                <a:solidFill>
                  <a:srgbClr val="303030"/>
                </a:solidFill>
                <a:latin typeface="Carlito"/>
                <a:cs typeface="Carlito"/>
              </a:rPr>
              <a:t>the other hand </a:t>
            </a:r>
            <a:r>
              <a:rPr sz="2950" b="1" spc="-5" dirty="0">
                <a:solidFill>
                  <a:srgbClr val="303030"/>
                </a:solidFill>
                <a:latin typeface="Carlito"/>
                <a:cs typeface="Carlito"/>
              </a:rPr>
              <a:t>cyber-  </a:t>
            </a:r>
            <a:r>
              <a:rPr sz="2950" b="1" spc="-25" dirty="0">
                <a:solidFill>
                  <a:srgbClr val="303030"/>
                </a:solidFill>
                <a:latin typeface="Carlito"/>
                <a:cs typeface="Carlito"/>
              </a:rPr>
              <a:t>attacks </a:t>
            </a:r>
            <a:r>
              <a:rPr sz="2950" b="1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950" b="1" spc="10" dirty="0">
                <a:solidFill>
                  <a:srgbClr val="303030"/>
                </a:solidFill>
                <a:latin typeface="Carlito"/>
                <a:cs typeface="Carlito"/>
              </a:rPr>
              <a:t>be </a:t>
            </a:r>
            <a:r>
              <a:rPr sz="2950" b="1" spc="5" dirty="0">
                <a:solidFill>
                  <a:srgbClr val="303030"/>
                </a:solidFill>
                <a:latin typeface="Carlito"/>
                <a:cs typeface="Carlito"/>
              </a:rPr>
              <a:t>used as </a:t>
            </a:r>
            <a:r>
              <a:rPr sz="2950" b="1" spc="10" dirty="0">
                <a:solidFill>
                  <a:srgbClr val="303030"/>
                </a:solidFill>
                <a:latin typeface="Carlito"/>
                <a:cs typeface="Carlito"/>
              </a:rPr>
              <a:t>a</a:t>
            </a:r>
            <a:r>
              <a:rPr sz="2950" b="1" spc="2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950" b="1" dirty="0">
                <a:solidFill>
                  <a:srgbClr val="303030"/>
                </a:solidFill>
                <a:latin typeface="Carlito"/>
                <a:cs typeface="Carlito"/>
              </a:rPr>
              <a:t>deception.</a:t>
            </a:r>
            <a:endParaRPr sz="2950" dirty="0">
              <a:latin typeface="Carlito"/>
              <a:cs typeface="Carlito"/>
            </a:endParaRPr>
          </a:p>
          <a:p>
            <a:pPr marL="513080" marR="212090">
              <a:lnSpc>
                <a:spcPts val="3570"/>
              </a:lnSpc>
              <a:spcBef>
                <a:spcPts val="120"/>
              </a:spcBef>
              <a:tabLst>
                <a:tab pos="8990965" algn="l"/>
              </a:tabLst>
            </a:pPr>
            <a:r>
              <a:rPr sz="2950" spc="-5" dirty="0">
                <a:solidFill>
                  <a:srgbClr val="303030"/>
                </a:solidFill>
                <a:latin typeface="Carlito"/>
                <a:cs typeface="Carlito"/>
              </a:rPr>
              <a:t>For </a:t>
            </a:r>
            <a:r>
              <a:rPr sz="2950" spc="-10" dirty="0">
                <a:solidFill>
                  <a:srgbClr val="303030"/>
                </a:solidFill>
                <a:latin typeface="Carlito"/>
                <a:cs typeface="Carlito"/>
              </a:rPr>
              <a:t>example </a:t>
            </a:r>
            <a:r>
              <a:rPr sz="2950" spc="5" dirty="0">
                <a:solidFill>
                  <a:srgbClr val="303030"/>
                </a:solidFill>
                <a:latin typeface="Carlito"/>
                <a:cs typeface="Carlito"/>
              </a:rPr>
              <a:t>“DDoS” </a:t>
            </a:r>
            <a:r>
              <a:rPr sz="2950" spc="-25" dirty="0">
                <a:solidFill>
                  <a:srgbClr val="303030"/>
                </a:solidFill>
                <a:latin typeface="Carlito"/>
                <a:cs typeface="Carlito"/>
              </a:rPr>
              <a:t>attack </a:t>
            </a:r>
            <a:r>
              <a:rPr sz="2950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950" spc="5" dirty="0">
                <a:solidFill>
                  <a:srgbClr val="303030"/>
                </a:solidFill>
                <a:latin typeface="Carlito"/>
                <a:cs typeface="Carlito"/>
              </a:rPr>
              <a:t>serve</a:t>
            </a:r>
            <a:r>
              <a:rPr sz="2950" spc="15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950" spc="5" dirty="0">
                <a:solidFill>
                  <a:srgbClr val="303030"/>
                </a:solidFill>
                <a:latin typeface="Carlito"/>
                <a:cs typeface="Carlito"/>
              </a:rPr>
              <a:t>as</a:t>
            </a:r>
            <a:r>
              <a:rPr sz="2950" spc="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950" spc="-5" dirty="0">
                <a:solidFill>
                  <a:srgbClr val="303030"/>
                </a:solidFill>
                <a:latin typeface="Carlito"/>
                <a:cs typeface="Carlito"/>
              </a:rPr>
              <a:t>smokescreens	</a:t>
            </a:r>
            <a:r>
              <a:rPr sz="2950" spc="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950" spc="5" dirty="0">
                <a:solidFill>
                  <a:srgbClr val="303030"/>
                </a:solidFill>
                <a:latin typeface="Carlito"/>
                <a:cs typeface="Carlito"/>
              </a:rPr>
              <a:t>a</a:t>
            </a:r>
            <a:r>
              <a:rPr sz="2950" spc="-8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950" spc="-5" dirty="0">
                <a:solidFill>
                  <a:srgbClr val="303030"/>
                </a:solidFill>
                <a:latin typeface="Carlito"/>
                <a:cs typeface="Carlito"/>
              </a:rPr>
              <a:t>real  </a:t>
            </a:r>
            <a:r>
              <a:rPr sz="2950" spc="-20" dirty="0">
                <a:solidFill>
                  <a:srgbClr val="303030"/>
                </a:solidFill>
                <a:latin typeface="Carlito"/>
                <a:cs typeface="Carlito"/>
              </a:rPr>
              <a:t>attack.</a:t>
            </a:r>
            <a:endParaRPr sz="2950" dirty="0">
              <a:latin typeface="Carlito"/>
              <a:cs typeface="Carlito"/>
            </a:endParaRPr>
          </a:p>
          <a:p>
            <a:pPr marL="513080">
              <a:lnSpc>
                <a:spcPts val="3445"/>
              </a:lnSpc>
            </a:pPr>
            <a:r>
              <a:rPr sz="2950" spc="-20" dirty="0">
                <a:solidFill>
                  <a:srgbClr val="303030"/>
                </a:solidFill>
                <a:latin typeface="Carlito"/>
                <a:cs typeface="Carlito"/>
              </a:rPr>
              <a:t>Even </a:t>
            </a:r>
            <a:r>
              <a:rPr sz="2950" spc="-5" dirty="0">
                <a:solidFill>
                  <a:srgbClr val="303030"/>
                </a:solidFill>
                <a:latin typeface="Carlito"/>
                <a:cs typeface="Carlito"/>
              </a:rPr>
              <a:t>real-world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military </a:t>
            </a:r>
            <a:r>
              <a:rPr sz="2600" spc="-20" dirty="0">
                <a:solidFill>
                  <a:srgbClr val="303030"/>
                </a:solidFill>
                <a:latin typeface="Carlito"/>
                <a:cs typeface="Carlito"/>
              </a:rPr>
              <a:t>operation </a:t>
            </a:r>
            <a:r>
              <a:rPr sz="2400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400" spc="5" dirty="0">
                <a:solidFill>
                  <a:srgbClr val="303030"/>
                </a:solidFill>
                <a:latin typeface="Carlito"/>
                <a:cs typeface="Carlito"/>
              </a:rPr>
              <a:t>be </a:t>
            </a:r>
            <a:r>
              <a:rPr sz="2400" dirty="0">
                <a:solidFill>
                  <a:srgbClr val="303030"/>
                </a:solidFill>
                <a:latin typeface="Carlito"/>
                <a:cs typeface="Carlito"/>
              </a:rPr>
              <a:t>supported by </a:t>
            </a:r>
            <a:r>
              <a:rPr sz="2400" spc="5" dirty="0">
                <a:solidFill>
                  <a:srgbClr val="303030"/>
                </a:solidFill>
                <a:latin typeface="Carlito"/>
                <a:cs typeface="Carlito"/>
              </a:rPr>
              <a:t>cyber</a:t>
            </a:r>
            <a:r>
              <a:rPr sz="2400" spc="10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303030"/>
                </a:solidFill>
                <a:latin typeface="Carlito"/>
                <a:cs typeface="Carlito"/>
              </a:rPr>
              <a:t>attacks.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35" dirty="0"/>
              <a:t>System </a:t>
            </a:r>
            <a:r>
              <a:rPr sz="4400" dirty="0"/>
              <a:t>or </a:t>
            </a:r>
            <a:r>
              <a:rPr sz="4400" spc="-10" dirty="0"/>
              <a:t>network</a:t>
            </a:r>
            <a:r>
              <a:rPr sz="4400" dirty="0"/>
              <a:t> </a:t>
            </a:r>
            <a:r>
              <a:rPr sz="4400" spc="-20" dirty="0"/>
              <a:t>exploitation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9305"/>
            <a:ext cx="1059497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Attackers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can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abuse computer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system local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components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system  or use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network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remote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system access</a:t>
            </a:r>
            <a:r>
              <a:rPr sz="240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27940">
              <a:lnSpc>
                <a:spcPct val="100000"/>
              </a:lnSpc>
            </a:pP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A local attack needs physical access to the </a:t>
            </a:r>
            <a:r>
              <a:rPr sz="2400" b="1" spc="10" dirty="0">
                <a:solidFill>
                  <a:srgbClr val="303030"/>
                </a:solidFill>
                <a:latin typeface="Arial"/>
                <a:cs typeface="Arial"/>
              </a:rPr>
              <a:t>system</a:t>
            </a:r>
            <a:r>
              <a:rPr sz="2400" spc="10" dirty="0">
                <a:solidFill>
                  <a:srgbClr val="303030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so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can be combined  with physical</a:t>
            </a:r>
            <a:r>
              <a:rPr sz="2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modifications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 marR="1036319">
              <a:lnSpc>
                <a:spcPct val="100000"/>
              </a:lnSpc>
            </a:pP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Remote vulnerabilities,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an attacker can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gain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access to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system via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 network</a:t>
            </a:r>
            <a:endParaRPr sz="2400" dirty="0">
              <a:latin typeface="Arial"/>
              <a:cs typeface="Arial"/>
            </a:endParaRPr>
          </a:p>
          <a:p>
            <a:pPr marL="12700" marR="179705">
              <a:lnSpc>
                <a:spcPct val="100000"/>
              </a:lnSpc>
            </a:pP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A remote attack can take advantage </a:t>
            </a:r>
            <a:r>
              <a:rPr sz="2400" b="1" spc="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the anonymity </a:t>
            </a:r>
            <a:r>
              <a:rPr sz="2400" b="1" spc="5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2400" spc="50" dirty="0">
                <a:solidFill>
                  <a:srgbClr val="303030"/>
                </a:solidFill>
                <a:latin typeface="Arial"/>
                <a:cs typeface="Arial"/>
              </a:rPr>
              <a:t>f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Internet,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attack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be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launched from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24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distance.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91CF4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808355">
              <a:lnSpc>
                <a:spcPct val="100000"/>
              </a:lnSpc>
              <a:spcBef>
                <a:spcPts val="2785"/>
              </a:spcBef>
            </a:pPr>
            <a:r>
              <a:rPr b="1" spc="-15" dirty="0">
                <a:solidFill>
                  <a:srgbClr val="833B0A"/>
                </a:solidFill>
                <a:latin typeface="Carlito"/>
                <a:cs typeface="Carlito"/>
              </a:rPr>
              <a:t>Threats </a:t>
            </a:r>
            <a:r>
              <a:rPr b="1" spc="-5" dirty="0">
                <a:solidFill>
                  <a:srgbClr val="833B0A"/>
                </a:solidFill>
                <a:latin typeface="Carlito"/>
                <a:cs typeface="Carlito"/>
              </a:rPr>
              <a:t>and </a:t>
            </a:r>
            <a:r>
              <a:rPr b="1" spc="-10" dirty="0">
                <a:solidFill>
                  <a:srgbClr val="833B0A"/>
                </a:solidFill>
                <a:latin typeface="Carlito"/>
                <a:cs typeface="Carlito"/>
              </a:rPr>
              <a:t>Challenges </a:t>
            </a:r>
            <a:r>
              <a:rPr b="1" spc="-20" dirty="0">
                <a:solidFill>
                  <a:srgbClr val="833B0A"/>
                </a:solidFill>
                <a:latin typeface="Carlito"/>
                <a:cs typeface="Carlito"/>
              </a:rPr>
              <a:t>to Information</a:t>
            </a:r>
            <a:r>
              <a:rPr b="1" spc="30" dirty="0">
                <a:solidFill>
                  <a:srgbClr val="833B0A"/>
                </a:solidFill>
                <a:latin typeface="Carlito"/>
                <a:cs typeface="Carlito"/>
              </a:rPr>
              <a:t> </a:t>
            </a:r>
            <a:r>
              <a:rPr b="1" spc="-10" dirty="0">
                <a:solidFill>
                  <a:srgbClr val="833B0A"/>
                </a:solidFill>
                <a:latin typeface="Carlito"/>
                <a:cs typeface="Carlito"/>
              </a:rPr>
              <a:t>Societies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605790" indent="-514984">
              <a:lnSpc>
                <a:spcPct val="100000"/>
              </a:lnSpc>
              <a:buClr>
                <a:srgbClr val="CE1E27"/>
              </a:buClr>
              <a:buSzPct val="75000"/>
              <a:buAutoNum type="arabicPeriod"/>
              <a:tabLst>
                <a:tab pos="605790" algn="l"/>
                <a:tab pos="606425" algn="l"/>
              </a:tabLst>
            </a:pPr>
            <a:r>
              <a:rPr sz="2800" spc="-155" dirty="0">
                <a:solidFill>
                  <a:srgbClr val="303030"/>
                </a:solidFill>
                <a:latin typeface="Arial"/>
                <a:cs typeface="Arial"/>
              </a:rPr>
              <a:t>Fundamentals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6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800" spc="-2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society</a:t>
            </a:r>
            <a:endParaRPr sz="2800">
              <a:latin typeface="Arial"/>
              <a:cs typeface="Arial"/>
            </a:endParaRPr>
          </a:p>
          <a:p>
            <a:pPr marL="605790" indent="-514984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5000"/>
              <a:buAutoNum type="arabicPeriod"/>
              <a:tabLst>
                <a:tab pos="605790" algn="l"/>
                <a:tab pos="606425" algn="l"/>
              </a:tabLst>
            </a:pPr>
            <a:r>
              <a:rPr sz="2800" spc="-155" dirty="0">
                <a:solidFill>
                  <a:srgbClr val="303030"/>
                </a:solidFill>
                <a:latin typeface="Arial"/>
                <a:cs typeface="Arial"/>
              </a:rPr>
              <a:t>Threats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7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800" spc="-254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303030"/>
                </a:solidFill>
                <a:latin typeface="Arial"/>
                <a:cs typeface="Arial"/>
              </a:rPr>
              <a:t>Systems</a:t>
            </a:r>
            <a:endParaRPr sz="2800">
              <a:latin typeface="Arial"/>
              <a:cs typeface="Arial"/>
            </a:endParaRPr>
          </a:p>
          <a:p>
            <a:pPr marL="605790" indent="-514984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5000"/>
              <a:buAutoNum type="arabicPeriod"/>
              <a:tabLst>
                <a:tab pos="605790" algn="l"/>
                <a:tab pos="606425" algn="l"/>
              </a:tabLst>
            </a:pPr>
            <a:r>
              <a:rPr sz="2800" spc="-175" dirty="0">
                <a:solidFill>
                  <a:srgbClr val="303030"/>
                </a:solidFill>
                <a:latin typeface="Arial"/>
                <a:cs typeface="Arial"/>
              </a:rPr>
              <a:t>Human </a:t>
            </a:r>
            <a:r>
              <a:rPr sz="2800" spc="-85" dirty="0">
                <a:solidFill>
                  <a:srgbClr val="303030"/>
                </a:solidFill>
                <a:latin typeface="Arial"/>
                <a:cs typeface="Arial"/>
              </a:rPr>
              <a:t>threats </a:t>
            </a:r>
            <a:r>
              <a:rPr sz="28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6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800" spc="-3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society</a:t>
            </a:r>
            <a:endParaRPr sz="2800">
              <a:latin typeface="Arial"/>
              <a:cs typeface="Arial"/>
            </a:endParaRPr>
          </a:p>
          <a:p>
            <a:pPr marL="605790" indent="-514984">
              <a:lnSpc>
                <a:spcPct val="100000"/>
              </a:lnSpc>
              <a:spcBef>
                <a:spcPts val="1005"/>
              </a:spcBef>
              <a:buClr>
                <a:srgbClr val="CE1E27"/>
              </a:buClr>
              <a:buSzPct val="75000"/>
              <a:buAutoNum type="arabicPeriod"/>
              <a:tabLst>
                <a:tab pos="605790" algn="l"/>
                <a:tab pos="606425" algn="l"/>
              </a:tabLst>
            </a:pPr>
            <a:r>
              <a:rPr sz="2800" spc="-190" dirty="0">
                <a:solidFill>
                  <a:srgbClr val="303030"/>
                </a:solidFill>
                <a:latin typeface="Arial"/>
                <a:cs typeface="Arial"/>
              </a:rPr>
              <a:t>Technical </a:t>
            </a:r>
            <a:r>
              <a:rPr sz="2800" spc="-85" dirty="0">
                <a:solidFill>
                  <a:srgbClr val="303030"/>
                </a:solidFill>
                <a:latin typeface="Arial"/>
                <a:cs typeface="Arial"/>
              </a:rPr>
              <a:t>threats </a:t>
            </a:r>
            <a:r>
              <a:rPr sz="28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6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800" spc="-3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society</a:t>
            </a:r>
            <a:endParaRPr sz="2800">
              <a:latin typeface="Arial"/>
              <a:cs typeface="Arial"/>
            </a:endParaRPr>
          </a:p>
          <a:p>
            <a:pPr marL="605790" indent="-514984">
              <a:lnSpc>
                <a:spcPct val="100000"/>
              </a:lnSpc>
              <a:spcBef>
                <a:spcPts val="985"/>
              </a:spcBef>
              <a:buClr>
                <a:srgbClr val="CE1E27"/>
              </a:buClr>
              <a:buSzPct val="75000"/>
              <a:buAutoNum type="arabicPeriod"/>
              <a:tabLst>
                <a:tab pos="605790" algn="l"/>
                <a:tab pos="606425" algn="l"/>
              </a:tabLst>
            </a:pPr>
            <a:r>
              <a:rPr sz="2800" spc="-125" dirty="0">
                <a:solidFill>
                  <a:srgbClr val="303030"/>
                </a:solidFill>
                <a:latin typeface="Arial"/>
                <a:cs typeface="Arial"/>
              </a:rPr>
              <a:t>Environmental </a:t>
            </a:r>
            <a:r>
              <a:rPr sz="2800" spc="-85" dirty="0">
                <a:solidFill>
                  <a:srgbClr val="303030"/>
                </a:solidFill>
                <a:latin typeface="Arial"/>
                <a:cs typeface="Arial"/>
              </a:rPr>
              <a:t>threats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6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800" spc="-3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society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59055" rIns="0" bIns="0" rtlCol="0">
            <a:spAutoFit/>
          </a:bodyPr>
          <a:lstStyle/>
          <a:p>
            <a:pPr marL="3397250" marR="1685289" indent="-1711960">
              <a:lnSpc>
                <a:spcPts val="4750"/>
              </a:lnSpc>
              <a:spcBef>
                <a:spcPts val="465"/>
              </a:spcBef>
            </a:pPr>
            <a:r>
              <a:rPr sz="4400" spc="-35" dirty="0"/>
              <a:t>System </a:t>
            </a:r>
            <a:r>
              <a:rPr sz="4400" dirty="0"/>
              <a:t>or </a:t>
            </a:r>
            <a:r>
              <a:rPr sz="4400" spc="-10" dirty="0"/>
              <a:t>network </a:t>
            </a:r>
            <a:r>
              <a:rPr sz="4400" spc="-20" dirty="0"/>
              <a:t>exploitation </a:t>
            </a:r>
            <a:r>
              <a:rPr sz="4400" dirty="0"/>
              <a:t>-  </a:t>
            </a:r>
            <a:r>
              <a:rPr sz="4400" spc="-15" dirty="0"/>
              <a:t>countermeasures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2042274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67"/>
                </a:lnTo>
                <a:lnTo>
                  <a:pt x="10751756" y="4080967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074938"/>
            <a:ext cx="10504805" cy="385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651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main purpose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such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competitions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find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bug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before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malicious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entities can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utilize</a:t>
            </a:r>
            <a:r>
              <a:rPr sz="2800" spc="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them.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ts val="3340"/>
              </a:lnSpc>
            </a:pP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Antivirus companies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use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large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sensor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networks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 collect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</a:t>
            </a:r>
            <a:r>
              <a:rPr sz="2800" spc="6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analyze</a:t>
            </a:r>
            <a:endParaRPr sz="2800">
              <a:latin typeface="Carlito"/>
              <a:cs typeface="Carlito"/>
            </a:endParaRPr>
          </a:p>
          <a:p>
            <a:pPr marL="12700" marR="585470">
              <a:lnSpc>
                <a:spcPct val="100000"/>
              </a:lnSpc>
            </a:pP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in the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wild, but these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systems have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limitations,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so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advanced  tools 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stay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undetected.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order to understand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tools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tactics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b="1" spc="-25" dirty="0">
                <a:solidFill>
                  <a:srgbClr val="303030"/>
                </a:solidFill>
                <a:latin typeface="Carlito"/>
                <a:cs typeface="Carlito"/>
              </a:rPr>
              <a:t>cyber-attackers,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we </a:t>
            </a:r>
            <a:r>
              <a:rPr sz="2800" b="1" spc="-20" dirty="0">
                <a:solidFill>
                  <a:srgbClr val="303030"/>
                </a:solidFill>
                <a:latin typeface="Carlito"/>
                <a:cs typeface="Carlito"/>
              </a:rPr>
              <a:t>have 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to follow </a:t>
            </a:r>
            <a:r>
              <a:rPr sz="2800" b="1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kill chain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used by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b="1" spc="-60" dirty="0">
                <a:solidFill>
                  <a:srgbClr val="303030"/>
                </a:solidFill>
                <a:latin typeface="Carlito"/>
                <a:cs typeface="Carlito"/>
              </a:rPr>
              <a:t>attacker. </a:t>
            </a:r>
            <a:r>
              <a:rPr sz="2800" b="1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following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points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we  focus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on the </a:t>
            </a:r>
            <a:r>
              <a:rPr sz="2800" b="1" spc="-30" dirty="0">
                <a:solidFill>
                  <a:srgbClr val="303030"/>
                </a:solidFill>
                <a:latin typeface="Carlito"/>
                <a:cs typeface="Carlito"/>
              </a:rPr>
              <a:t>attackers’</a:t>
            </a:r>
            <a:r>
              <a:rPr sz="2800" b="1" spc="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b="1" spc="-30" dirty="0">
                <a:solidFill>
                  <a:srgbClr val="303030"/>
                </a:solidFill>
                <a:latin typeface="Carlito"/>
                <a:cs typeface="Carlito"/>
              </a:rPr>
              <a:t>activity.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Cyber kill</a:t>
            </a:r>
            <a:r>
              <a:rPr sz="4400" spc="-15" dirty="0"/>
              <a:t> </a:t>
            </a:r>
            <a:r>
              <a:rPr sz="4400" spc="-5" dirty="0"/>
              <a:t>chain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0587355" cy="313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747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military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“kill chain”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military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terminology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for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structure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an  </a:t>
            </a:r>
            <a:r>
              <a:rPr sz="2800" spc="-40" dirty="0">
                <a:solidFill>
                  <a:srgbClr val="303030"/>
                </a:solidFill>
                <a:latin typeface="Carlito"/>
                <a:cs typeface="Carlito"/>
              </a:rPr>
              <a:t>attack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(finding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targets,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identify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them, use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deception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suppress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them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with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fire, tie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their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capabilities,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until we are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able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make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proper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decision,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order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attack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destroy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</a:t>
            </a:r>
            <a:r>
              <a:rPr sz="2800" spc="4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target).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69"/>
              </a:spcBef>
            </a:pP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It is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useful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this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concept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apply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the cyber </a:t>
            </a:r>
            <a:r>
              <a:rPr sz="2800" b="1" spc="-25" dirty="0">
                <a:solidFill>
                  <a:srgbClr val="303030"/>
                </a:solidFill>
                <a:latin typeface="Carlito"/>
                <a:cs typeface="Carlito"/>
              </a:rPr>
              <a:t>security,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i.e. methodically 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analyze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understand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b="1" spc="-30" dirty="0">
                <a:solidFill>
                  <a:srgbClr val="303030"/>
                </a:solidFill>
                <a:latin typeface="Carlito"/>
                <a:cs typeface="Carlito"/>
              </a:rPr>
              <a:t>attackers’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workflow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and use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counteractions  </a:t>
            </a:r>
            <a:r>
              <a:rPr sz="2800" b="1" spc="-20" dirty="0">
                <a:solidFill>
                  <a:srgbClr val="303030"/>
                </a:solidFill>
                <a:latin typeface="Carlito"/>
                <a:cs typeface="Carlito"/>
              </a:rPr>
              <a:t>against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each </a:t>
            </a:r>
            <a:r>
              <a:rPr sz="2800" b="1" spc="-20" dirty="0">
                <a:solidFill>
                  <a:srgbClr val="303030"/>
                </a:solidFill>
                <a:latin typeface="Carlito"/>
                <a:cs typeface="Carlito"/>
              </a:rPr>
              <a:t>step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which the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adversary </a:t>
            </a:r>
            <a:r>
              <a:rPr sz="2800" b="1" spc="-25" dirty="0">
                <a:solidFill>
                  <a:srgbClr val="303030"/>
                </a:solidFill>
                <a:latin typeface="Carlito"/>
                <a:cs typeface="Carlito"/>
              </a:rPr>
              <a:t>takes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intends to</a:t>
            </a:r>
            <a:r>
              <a:rPr sz="2800" b="1" spc="5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b="1" spc="-25" dirty="0">
                <a:solidFill>
                  <a:srgbClr val="303030"/>
                </a:solidFill>
                <a:latin typeface="Carlito"/>
                <a:cs typeface="Carlito"/>
              </a:rPr>
              <a:t>take.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Malware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441" y="1857857"/>
            <a:ext cx="10377805" cy="185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303030"/>
                </a:solidFill>
                <a:latin typeface="Carlito"/>
                <a:cs typeface="Carlito"/>
              </a:rPr>
              <a:t>Definition</a:t>
            </a:r>
            <a:endParaRPr sz="3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Carlito"/>
              <a:cs typeface="Carlito"/>
            </a:endParaRPr>
          </a:p>
          <a:p>
            <a:pPr marR="5080">
              <a:lnSpc>
                <a:spcPct val="100000"/>
              </a:lnSpc>
            </a:pP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program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that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covertly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inserted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into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another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program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with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intent 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11441" y="3616883"/>
            <a:ext cx="224790" cy="130365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9997" y="3684142"/>
            <a:ext cx="10020935" cy="173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354"/>
              </a:lnSpc>
              <a:spcBef>
                <a:spcPts val="100"/>
              </a:spcBef>
            </a:pP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destroy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data,</a:t>
            </a:r>
            <a:endParaRPr sz="2800">
              <a:latin typeface="Carlito"/>
              <a:cs typeface="Carlito"/>
            </a:endParaRPr>
          </a:p>
          <a:p>
            <a:pPr>
              <a:lnSpc>
                <a:spcPts val="3354"/>
              </a:lnSpc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run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destructive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intrusive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programs,</a:t>
            </a:r>
            <a:endParaRPr sz="2800">
              <a:latin typeface="Carlito"/>
              <a:cs typeface="Carlito"/>
            </a:endParaRPr>
          </a:p>
          <a:p>
            <a:pPr>
              <a:lnSpc>
                <a:spcPts val="3354"/>
              </a:lnSpc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or otherwise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compromise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b="1" spc="-25" dirty="0">
                <a:solidFill>
                  <a:srgbClr val="303030"/>
                </a:solidFill>
                <a:latin typeface="Carlito"/>
                <a:cs typeface="Carlito"/>
              </a:rPr>
              <a:t>confidentiality, </a:t>
            </a:r>
            <a:r>
              <a:rPr sz="2800" b="1" spc="-30" dirty="0">
                <a:solidFill>
                  <a:srgbClr val="303030"/>
                </a:solidFill>
                <a:latin typeface="Carlito"/>
                <a:cs typeface="Carlito"/>
              </a:rPr>
              <a:t>integrity, </a:t>
            </a:r>
            <a:r>
              <a:rPr sz="2800" b="1" dirty="0">
                <a:solidFill>
                  <a:srgbClr val="303030"/>
                </a:solidFill>
                <a:latin typeface="Carlito"/>
                <a:cs typeface="Carlito"/>
              </a:rPr>
              <a:t>or</a:t>
            </a:r>
            <a:r>
              <a:rPr sz="2800" b="1" spc="14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availability</a:t>
            </a:r>
            <a:endParaRPr sz="2800">
              <a:latin typeface="Carlito"/>
              <a:cs typeface="Carlito"/>
            </a:endParaRPr>
          </a:p>
          <a:p>
            <a:pPr>
              <a:lnSpc>
                <a:spcPts val="3354"/>
              </a:lnSpc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victim’s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data,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applications,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operating</a:t>
            </a:r>
            <a:r>
              <a:rPr sz="2800" spc="4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50" dirty="0">
                <a:solidFill>
                  <a:srgbClr val="303030"/>
                </a:solidFill>
                <a:latin typeface="Carlito"/>
                <a:cs typeface="Carlito"/>
              </a:rPr>
              <a:t>system.”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Malware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58997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damage caused by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can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be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2642743"/>
            <a:ext cx="237490" cy="87693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3920362"/>
            <a:ext cx="237490" cy="130238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6222" y="2709989"/>
            <a:ext cx="9949815" cy="258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00"/>
              </a:spcBef>
            </a:pP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network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computing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resource</a:t>
            </a:r>
            <a:r>
              <a:rPr sz="2800" spc="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exhaustion,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ts val="3350"/>
              </a:lnSpc>
              <a:spcBef>
                <a:spcPts val="114"/>
              </a:spcBef>
            </a:pP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system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failure (for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example: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disk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errors,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damaged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file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systems,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critical 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operating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system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files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missing,</a:t>
            </a:r>
            <a:r>
              <a:rPr sz="2800" spc="3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etc.),</a:t>
            </a:r>
            <a:endParaRPr sz="2800">
              <a:latin typeface="Carlito"/>
              <a:cs typeface="Carlito"/>
            </a:endParaRPr>
          </a:p>
          <a:p>
            <a:pPr marL="12700" marR="4355465">
              <a:lnSpc>
                <a:spcPts val="3350"/>
              </a:lnSpc>
              <a:spcBef>
                <a:spcPts val="10"/>
              </a:spcBef>
            </a:pP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intellectual property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loss, 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unauthorized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access to 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system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data, 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physical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sabotage.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45" dirty="0"/>
              <a:t>Types </a:t>
            </a:r>
            <a:r>
              <a:rPr sz="4400" dirty="0"/>
              <a:t>of</a:t>
            </a:r>
            <a:r>
              <a:rPr sz="4400" spc="35" dirty="0"/>
              <a:t> </a:t>
            </a:r>
            <a:r>
              <a:rPr sz="4400" spc="-20" dirty="0"/>
              <a:t>Malware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0506710" cy="3433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There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different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types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malware;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numerous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specimens use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same  </a:t>
            </a:r>
            <a:r>
              <a:rPr sz="2800" spc="-40" dirty="0">
                <a:solidFill>
                  <a:srgbClr val="303030"/>
                </a:solidFill>
                <a:latin typeface="Carlito"/>
                <a:cs typeface="Carlito"/>
              </a:rPr>
              <a:t>attack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vectors.</a:t>
            </a:r>
            <a:endParaRPr sz="2800">
              <a:latin typeface="Carlito"/>
              <a:cs typeface="Carlito"/>
            </a:endParaRPr>
          </a:p>
          <a:p>
            <a:pPr marL="12700" marR="715010">
              <a:lnSpc>
                <a:spcPts val="3350"/>
              </a:lnSpc>
              <a:spcBef>
                <a:spcPts val="110"/>
              </a:spcBef>
            </a:pP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It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even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possible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rent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or buy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for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conducting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malicious  activity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(malware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as a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service).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ts val="3240"/>
              </a:lnSpc>
            </a:pP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Despite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fact,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that there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countless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types of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in the</a:t>
            </a:r>
            <a:r>
              <a:rPr sz="2800" spc="10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wild,</a:t>
            </a:r>
            <a:endParaRPr sz="2800">
              <a:latin typeface="Carlito"/>
              <a:cs typeface="Carlito"/>
            </a:endParaRPr>
          </a:p>
          <a:p>
            <a:pPr marL="12700" marR="137795">
              <a:lnSpc>
                <a:spcPct val="100000"/>
              </a:lnSpc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cyber criminals sell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construction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kits,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for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non-technical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users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to  build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customized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cyber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weapon.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ts val="3340"/>
              </a:lnSpc>
            </a:pP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rich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ecosystem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makes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defenders’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job</a:t>
            </a:r>
            <a:r>
              <a:rPr sz="2800" spc="4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55" dirty="0">
                <a:solidFill>
                  <a:srgbClr val="303030"/>
                </a:solidFill>
                <a:latin typeface="Carlito"/>
                <a:cs typeface="Carlito"/>
              </a:rPr>
              <a:t>harder.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65" dirty="0"/>
              <a:t>Targets </a:t>
            </a:r>
            <a:r>
              <a:rPr sz="4400" dirty="0"/>
              <a:t>of</a:t>
            </a:r>
            <a:r>
              <a:rPr sz="4400" spc="50" dirty="0"/>
              <a:t> </a:t>
            </a:r>
            <a:r>
              <a:rPr sz="4400" spc="-20" dirty="0"/>
              <a:t>Malware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46117"/>
            <a:ext cx="9770110" cy="225806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450" b="1" spc="10" dirty="0">
                <a:solidFill>
                  <a:srgbClr val="303030"/>
                </a:solidFill>
                <a:latin typeface="Carlito"/>
                <a:cs typeface="Carlito"/>
              </a:rPr>
              <a:t>Mobile</a:t>
            </a:r>
            <a:r>
              <a:rPr sz="2450" b="1" spc="-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450" b="1" spc="10" dirty="0">
                <a:solidFill>
                  <a:srgbClr val="303030"/>
                </a:solidFill>
                <a:latin typeface="Carlito"/>
                <a:cs typeface="Carlito"/>
              </a:rPr>
              <a:t>devices</a:t>
            </a:r>
            <a:endParaRPr sz="2450">
              <a:latin typeface="Carlito"/>
              <a:cs typeface="Carlito"/>
            </a:endParaRPr>
          </a:p>
          <a:p>
            <a:pPr marL="12700" marR="15240" indent="143510">
              <a:lnSpc>
                <a:spcPct val="101299"/>
              </a:lnSpc>
              <a:spcBef>
                <a:spcPts val="890"/>
              </a:spcBef>
              <a:buChar char="-"/>
              <a:tabLst>
                <a:tab pos="323850" algn="l"/>
              </a:tabLst>
            </a:pP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popular not only with the </a:t>
            </a:r>
            <a:r>
              <a:rPr sz="2450" spc="5" dirty="0">
                <a:solidFill>
                  <a:srgbClr val="303030"/>
                </a:solidFill>
                <a:latin typeface="Carlito"/>
                <a:cs typeface="Carlito"/>
              </a:rPr>
              <a:t>users,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but also with criminals, and usually these  devices </a:t>
            </a: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less </a:t>
            </a: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protected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than</a:t>
            </a: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 computers.</a:t>
            </a:r>
            <a:endParaRPr sz="2450">
              <a:latin typeface="Carlito"/>
              <a:cs typeface="Carlito"/>
            </a:endParaRPr>
          </a:p>
          <a:p>
            <a:pPr marL="12700" marR="5080" indent="143510">
              <a:lnSpc>
                <a:spcPct val="101299"/>
              </a:lnSpc>
              <a:spcBef>
                <a:spcPts val="905"/>
              </a:spcBef>
              <a:buChar char="-"/>
              <a:tabLst>
                <a:tab pos="323850" algn="l"/>
                <a:tab pos="3575685" algn="l"/>
              </a:tabLst>
            </a:pPr>
            <a:r>
              <a:rPr sz="2450" spc="15" dirty="0">
                <a:solidFill>
                  <a:srgbClr val="303030"/>
                </a:solidFill>
                <a:latin typeface="Carlito"/>
                <a:cs typeface="Carlito"/>
              </a:rPr>
              <a:t>Mobile</a:t>
            </a:r>
            <a:r>
              <a:rPr sz="2450" spc="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450" spc="-5" dirty="0">
                <a:solidFill>
                  <a:srgbClr val="303030"/>
                </a:solidFill>
                <a:latin typeface="Carlito"/>
                <a:cs typeface="Carlito"/>
              </a:rPr>
              <a:t>storage</a:t>
            </a:r>
            <a:r>
              <a:rPr sz="2450" spc="5" dirty="0">
                <a:solidFill>
                  <a:srgbClr val="303030"/>
                </a:solidFill>
                <a:latin typeface="Carlito"/>
                <a:cs typeface="Carlito"/>
              </a:rPr>
              <a:t> (tangibly	</a:t>
            </a:r>
            <a:r>
              <a:rPr sz="2450" spc="15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450" spc="5" dirty="0">
                <a:solidFill>
                  <a:srgbClr val="303030"/>
                </a:solidFill>
                <a:latin typeface="Carlito"/>
                <a:cs typeface="Carlito"/>
              </a:rPr>
              <a:t>case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of smartphones) changed </a:t>
            </a:r>
            <a:r>
              <a:rPr sz="2450" spc="1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lot </a:t>
            </a:r>
            <a:r>
              <a:rPr sz="2450" spc="15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450" spc="5" dirty="0">
                <a:solidFill>
                  <a:srgbClr val="303030"/>
                </a:solidFill>
                <a:latin typeface="Carlito"/>
                <a:cs typeface="Carlito"/>
              </a:rPr>
              <a:t>last  decade,</a:t>
            </a:r>
            <a:endParaRPr sz="245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4124782"/>
            <a:ext cx="21272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4616183"/>
            <a:ext cx="21272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7543" y="3978828"/>
            <a:ext cx="6273165" cy="1008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1600"/>
              </a:lnSpc>
              <a:spcBef>
                <a:spcPts val="90"/>
              </a:spcBef>
            </a:pPr>
            <a:r>
              <a:rPr sz="2450" spc="-10" dirty="0">
                <a:solidFill>
                  <a:srgbClr val="303030"/>
                </a:solidFill>
                <a:latin typeface="Carlito"/>
                <a:cs typeface="Carlito"/>
              </a:rPr>
              <a:t>first </a:t>
            </a:r>
            <a:r>
              <a:rPr sz="2450" spc="5" dirty="0">
                <a:solidFill>
                  <a:srgbClr val="303030"/>
                </a:solidFill>
                <a:latin typeface="Carlito"/>
                <a:cs typeface="Carlito"/>
              </a:rPr>
              <a:t>portable </a:t>
            </a:r>
            <a:r>
              <a:rPr sz="2450" spc="15" dirty="0">
                <a:solidFill>
                  <a:srgbClr val="303030"/>
                </a:solidFill>
                <a:latin typeface="Carlito"/>
                <a:cs typeface="Carlito"/>
              </a:rPr>
              <a:t>mass </a:t>
            </a:r>
            <a:r>
              <a:rPr sz="2450" spc="-5" dirty="0">
                <a:solidFill>
                  <a:srgbClr val="303030"/>
                </a:solidFill>
                <a:latin typeface="Carlito"/>
                <a:cs typeface="Carlito"/>
              </a:rPr>
              <a:t>storage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devices </a:t>
            </a:r>
            <a:r>
              <a:rPr sz="2450" spc="5" dirty="0">
                <a:solidFill>
                  <a:srgbClr val="303030"/>
                </a:solidFill>
                <a:latin typeface="Carlito"/>
                <a:cs typeface="Carlito"/>
              </a:rPr>
              <a:t>appeared, 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the cloud-based </a:t>
            </a:r>
            <a:r>
              <a:rPr sz="2450" spc="-5" dirty="0">
                <a:solidFill>
                  <a:srgbClr val="303030"/>
                </a:solidFill>
                <a:latin typeface="Carlito"/>
                <a:cs typeface="Carlito"/>
              </a:rPr>
              <a:t>storage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service became</a:t>
            </a:r>
            <a:r>
              <a:rPr sz="2450" spc="-20" dirty="0">
                <a:solidFill>
                  <a:srgbClr val="303030"/>
                </a:solidFill>
                <a:latin typeface="Carlito"/>
                <a:cs typeface="Carlito"/>
              </a:rPr>
              <a:t> popular.</a:t>
            </a:r>
            <a:endParaRPr sz="245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41" y="5075186"/>
            <a:ext cx="10299065" cy="78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100"/>
              </a:spcBef>
            </a:pP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Nowadays </a:t>
            </a:r>
            <a:r>
              <a:rPr sz="2450" spc="5" dirty="0">
                <a:solidFill>
                  <a:srgbClr val="303030"/>
                </a:solidFill>
                <a:latin typeface="Carlito"/>
                <a:cs typeface="Carlito"/>
              </a:rPr>
              <a:t>malware can </a:t>
            </a:r>
            <a:r>
              <a:rPr sz="2450" spc="-5" dirty="0">
                <a:solidFill>
                  <a:srgbClr val="303030"/>
                </a:solidFill>
                <a:latin typeface="Carlito"/>
                <a:cs typeface="Carlito"/>
              </a:rPr>
              <a:t>target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450" spc="-5" dirty="0">
                <a:solidFill>
                  <a:srgbClr val="303030"/>
                </a:solidFill>
                <a:latin typeface="Carlito"/>
                <a:cs typeface="Carlito"/>
              </a:rPr>
              <a:t>utilize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these cloud services </a:t>
            </a: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450" spc="10" dirty="0">
                <a:solidFill>
                  <a:srgbClr val="303030"/>
                </a:solidFill>
                <a:latin typeface="Carlito"/>
                <a:cs typeface="Carlito"/>
              </a:rPr>
              <a:t>conduct </a:t>
            </a:r>
            <a:r>
              <a:rPr sz="2450" spc="1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450" dirty="0">
                <a:solidFill>
                  <a:srgbClr val="303030"/>
                </a:solidFill>
                <a:latin typeface="Carlito"/>
                <a:cs typeface="Carlito"/>
              </a:rPr>
              <a:t>hostile  </a:t>
            </a:r>
            <a:r>
              <a:rPr sz="2450" spc="-15" dirty="0">
                <a:solidFill>
                  <a:srgbClr val="303030"/>
                </a:solidFill>
                <a:latin typeface="Carlito"/>
                <a:cs typeface="Carlito"/>
              </a:rPr>
              <a:t>activity.</a:t>
            </a:r>
            <a:endParaRPr sz="24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70" dirty="0"/>
              <a:t>Targets </a:t>
            </a:r>
            <a:r>
              <a:rPr sz="4400" dirty="0"/>
              <a:t>of</a:t>
            </a:r>
            <a:r>
              <a:rPr sz="4400" spc="55" dirty="0"/>
              <a:t> </a:t>
            </a:r>
            <a:r>
              <a:rPr sz="4400" spc="-20" dirty="0"/>
              <a:t>malware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0553065" cy="351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7565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b="1" spc="-40" dirty="0">
                <a:solidFill>
                  <a:srgbClr val="303030"/>
                </a:solidFill>
                <a:latin typeface="Carlito"/>
                <a:cs typeface="Carlito"/>
              </a:rPr>
              <a:t>Web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technology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goes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at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untraceable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speed.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IT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technology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changing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40" dirty="0">
                <a:solidFill>
                  <a:srgbClr val="303030"/>
                </a:solidFill>
                <a:latin typeface="Carlito"/>
                <a:cs typeface="Carlito"/>
              </a:rPr>
              <a:t>rapidly.</a:t>
            </a:r>
            <a:endParaRPr sz="2800">
              <a:latin typeface="Carlito"/>
              <a:cs typeface="Carlito"/>
            </a:endParaRPr>
          </a:p>
          <a:p>
            <a:pPr marL="12700" marR="5080" indent="80010">
              <a:lnSpc>
                <a:spcPct val="100000"/>
              </a:lnSpc>
              <a:spcBef>
                <a:spcPts val="990"/>
              </a:spcBef>
            </a:pP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Developers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users are oriented to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speed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computers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programs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spend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less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time to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understand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threats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in their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innovations,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to 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prepare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them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face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possible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malicious</a:t>
            </a:r>
            <a:r>
              <a:rPr sz="2800" spc="5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intents.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Embedded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devices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became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so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popular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and used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at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large</a:t>
            </a:r>
            <a:r>
              <a:rPr sz="2800" spc="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scale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3600" b="1" spc="-5" dirty="0">
                <a:solidFill>
                  <a:srgbClr val="833B0A"/>
                </a:solidFill>
                <a:latin typeface="Carlito"/>
                <a:cs typeface="Carlito"/>
              </a:rPr>
              <a:t>(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see </a:t>
            </a:r>
            <a:r>
              <a:rPr sz="3600" b="1" dirty="0">
                <a:solidFill>
                  <a:srgbClr val="833B0A"/>
                </a:solidFill>
                <a:latin typeface="Carlito"/>
                <a:cs typeface="Carlito"/>
              </a:rPr>
              <a:t>IoT)</a:t>
            </a:r>
            <a:r>
              <a:rPr sz="2800" dirty="0">
                <a:latin typeface="Carlito"/>
                <a:cs typeface="Carlito"/>
              </a:rPr>
              <a:t>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arose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interest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</a:t>
            </a:r>
            <a:r>
              <a:rPr sz="2800" spc="4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developers.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70" dirty="0"/>
              <a:t>Targets </a:t>
            </a:r>
            <a:r>
              <a:rPr sz="4400" dirty="0"/>
              <a:t>of</a:t>
            </a:r>
            <a:r>
              <a:rPr sz="4400" spc="55" dirty="0"/>
              <a:t> </a:t>
            </a:r>
            <a:r>
              <a:rPr sz="4400" spc="-20" dirty="0"/>
              <a:t>malware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441" y="1857857"/>
            <a:ext cx="6073775" cy="173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125" dirty="0">
                <a:solidFill>
                  <a:srgbClr val="303030"/>
                </a:solidFill>
                <a:latin typeface="Arial"/>
                <a:cs typeface="Arial"/>
              </a:rPr>
              <a:t>Advantage </a:t>
            </a:r>
            <a:r>
              <a:rPr sz="2800" spc="180" dirty="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sz="2800" spc="-3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303030"/>
                </a:solidFill>
                <a:latin typeface="Arial"/>
                <a:cs typeface="Arial"/>
              </a:rPr>
              <a:t>hackers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Commercial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the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private life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merging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usage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68641" y="3492703"/>
            <a:ext cx="224790" cy="8788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5040" y="3561029"/>
            <a:ext cx="49136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same devices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for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business and 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for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 private,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441" y="4838662"/>
            <a:ext cx="86512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Example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Hilary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Clinton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her mobile with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secret</a:t>
            </a:r>
            <a:r>
              <a:rPr sz="2800" spc="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messages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70" dirty="0"/>
              <a:t>Targets </a:t>
            </a:r>
            <a:r>
              <a:rPr sz="4400" dirty="0"/>
              <a:t>of</a:t>
            </a:r>
            <a:r>
              <a:rPr sz="4400" spc="55" dirty="0"/>
              <a:t> </a:t>
            </a:r>
            <a:r>
              <a:rPr sz="4400" spc="-20" dirty="0"/>
              <a:t>malware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Digital currencies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(one example is</a:t>
            </a:r>
            <a:r>
              <a:rPr sz="28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bitcoin)</a:t>
            </a:r>
            <a:endParaRPr sz="2800">
              <a:latin typeface="Arial"/>
              <a:cs typeface="Arial"/>
            </a:endParaRPr>
          </a:p>
          <a:p>
            <a:pPr marL="91440" marR="606425">
              <a:lnSpc>
                <a:spcPct val="100000"/>
              </a:lnSpc>
              <a:spcBef>
                <a:spcPts val="1000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support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anonymity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.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Cyber criminals target digital wallets  and also use these novel technologies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launder money gained  during their attack</a:t>
            </a:r>
            <a:r>
              <a:rPr sz="2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campaigns.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Malicious</a:t>
            </a:r>
            <a:r>
              <a:rPr sz="4400" spc="-10" dirty="0"/>
              <a:t> </a:t>
            </a:r>
            <a:r>
              <a:rPr sz="4400" spc="-30" dirty="0"/>
              <a:t>software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2312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15" dirty="0">
                <a:solidFill>
                  <a:srgbClr val="833B0A"/>
                </a:solidFill>
                <a:latin typeface="Carlito"/>
                <a:cs typeface="Carlito"/>
              </a:rPr>
              <a:t>Generaly</a:t>
            </a:r>
            <a:endParaRPr sz="255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275177"/>
            <a:ext cx="216535" cy="313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4159338"/>
            <a:ext cx="216535" cy="313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2354300"/>
            <a:ext cx="10422890" cy="295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4509"/>
              <a:buFont typeface="Wingdings"/>
              <a:buChar char=""/>
              <a:tabLst>
                <a:tab pos="393700" algn="l"/>
                <a:tab pos="394335" algn="l"/>
              </a:tabLst>
            </a:pPr>
            <a:r>
              <a:rPr sz="2550" b="1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550" b="1" spc="-10" dirty="0">
                <a:solidFill>
                  <a:srgbClr val="303030"/>
                </a:solidFill>
                <a:latin typeface="Carlito"/>
                <a:cs typeface="Carlito"/>
              </a:rPr>
              <a:t>Virus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replicate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and inject itself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into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an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executable program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data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file. 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Usually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it is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triggered by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users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(when they open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run an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application).</a:t>
            </a:r>
            <a:endParaRPr sz="2550">
              <a:latin typeface="Carlito"/>
              <a:cs typeface="Carlito"/>
            </a:endParaRPr>
          </a:p>
          <a:p>
            <a:pPr marL="393700" marR="778510">
              <a:lnSpc>
                <a:spcPct val="100000"/>
              </a:lnSpc>
              <a:spcBef>
                <a:spcPts val="840"/>
              </a:spcBef>
            </a:pPr>
            <a:r>
              <a:rPr sz="2550" b="1" spc="-30" dirty="0">
                <a:solidFill>
                  <a:srgbClr val="303030"/>
                </a:solidFill>
                <a:latin typeface="Carlito"/>
                <a:cs typeface="Carlito"/>
              </a:rPr>
              <a:t>Worms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replicate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themselves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550" spc="-25" dirty="0">
                <a:solidFill>
                  <a:srgbClr val="303030"/>
                </a:solidFill>
                <a:latin typeface="Carlito"/>
                <a:cs typeface="Carlito"/>
              </a:rPr>
              <a:t>execute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without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user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interaction. 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Usually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they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infect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via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network</a:t>
            </a:r>
            <a:r>
              <a:rPr sz="2550" b="1" spc="-10" dirty="0">
                <a:solidFill>
                  <a:srgbClr val="303030"/>
                </a:solidFill>
                <a:latin typeface="Carlito"/>
                <a:cs typeface="Carlito"/>
              </a:rPr>
              <a:t>.</a:t>
            </a:r>
            <a:endParaRPr sz="2550">
              <a:latin typeface="Carlito"/>
              <a:cs typeface="Carlito"/>
            </a:endParaRPr>
          </a:p>
          <a:p>
            <a:pPr marL="393700" marR="194310">
              <a:lnSpc>
                <a:spcPct val="100000"/>
              </a:lnSpc>
              <a:spcBef>
                <a:spcPts val="840"/>
              </a:spcBef>
            </a:pPr>
            <a:r>
              <a:rPr sz="2550" b="1" spc="-30" dirty="0">
                <a:solidFill>
                  <a:srgbClr val="303030"/>
                </a:solidFill>
                <a:latin typeface="Carlito"/>
                <a:cs typeface="Carlito"/>
              </a:rPr>
              <a:t>Trojans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programs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with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hidden,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usually malicious,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purpose.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They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can 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replicate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themselves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need some user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interaction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(usually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run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them).  </a:t>
            </a:r>
            <a:r>
              <a:rPr sz="2550" spc="-35" dirty="0">
                <a:solidFill>
                  <a:srgbClr val="303030"/>
                </a:solidFill>
                <a:latin typeface="Carlito"/>
                <a:cs typeface="Carlito"/>
              </a:rPr>
              <a:t>Trojans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be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programs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coupled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with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real, useful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applications</a:t>
            </a:r>
            <a:endParaRPr sz="25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2D74B5"/>
          </a:solidFill>
        </p:spPr>
        <p:txBody>
          <a:bodyPr vert="horz" wrap="square" lIns="0" tIns="319405" rIns="0" bIns="0" rtlCol="0">
            <a:spAutoFit/>
          </a:bodyPr>
          <a:lstStyle/>
          <a:p>
            <a:pPr marR="116205" algn="ctr">
              <a:lnSpc>
                <a:spcPct val="100000"/>
              </a:lnSpc>
              <a:spcBef>
                <a:spcPts val="2515"/>
              </a:spcBef>
            </a:pPr>
            <a:r>
              <a:rPr sz="4000" spc="-15" dirty="0">
                <a:solidFill>
                  <a:srgbClr val="FFFF00"/>
                </a:solidFill>
              </a:rPr>
              <a:t>Fundamentals </a:t>
            </a:r>
            <a:r>
              <a:rPr sz="4000" spc="-5" dirty="0">
                <a:solidFill>
                  <a:srgbClr val="FFFF00"/>
                </a:solidFill>
              </a:rPr>
              <a:t>of </a:t>
            </a:r>
            <a:r>
              <a:rPr sz="4000" spc="-25" dirty="0">
                <a:solidFill>
                  <a:srgbClr val="FFFF00"/>
                </a:solidFill>
              </a:rPr>
              <a:t>information</a:t>
            </a:r>
            <a:r>
              <a:rPr sz="4000" spc="-5" dirty="0">
                <a:solidFill>
                  <a:srgbClr val="FFFF00"/>
                </a:solidFill>
              </a:rPr>
              <a:t> </a:t>
            </a:r>
            <a:r>
              <a:rPr sz="4000" spc="-10" dirty="0">
                <a:solidFill>
                  <a:srgbClr val="FFFF00"/>
                </a:solidFill>
              </a:rPr>
              <a:t>society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32066"/>
            <a:ext cx="10469245" cy="406844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Society</a:t>
            </a:r>
            <a:endParaRPr sz="28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term </a:t>
            </a:r>
            <a:r>
              <a:rPr sz="2800" b="1" spc="-20" dirty="0">
                <a:solidFill>
                  <a:srgbClr val="303030"/>
                </a:solidFill>
                <a:latin typeface="Carlito"/>
                <a:cs typeface="Carlito"/>
              </a:rPr>
              <a:t>for </a:t>
            </a:r>
            <a:r>
              <a:rPr sz="2800" b="1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society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in which the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creation,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distribution,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manipulation 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has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become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most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significant economic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cultural  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a</a:t>
            </a:r>
            <a:r>
              <a:rPr lang="cs-CZ" sz="2800" spc="-35" dirty="0">
                <a:solidFill>
                  <a:srgbClr val="303030"/>
                </a:solidFill>
                <a:latin typeface="Carlito"/>
                <a:cs typeface="Carlito"/>
              </a:rPr>
              <a:t>c</a:t>
            </a:r>
            <a:r>
              <a:rPr sz="2800" spc="-35" dirty="0" err="1">
                <a:solidFill>
                  <a:srgbClr val="303030"/>
                </a:solidFill>
                <a:latin typeface="Carlito"/>
                <a:cs typeface="Carlito"/>
              </a:rPr>
              <a:t>tivity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  <a:p>
            <a:pPr marL="12700" marR="361950">
              <a:lnSpc>
                <a:spcPct val="100000"/>
              </a:lnSpc>
              <a:spcBef>
                <a:spcPts val="98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Age, replacing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age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industrial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production,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brings 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along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new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social model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society.</a:t>
            </a:r>
            <a:endParaRPr sz="2800" dirty="0">
              <a:latin typeface="Carlito"/>
              <a:cs typeface="Carlito"/>
            </a:endParaRPr>
          </a:p>
          <a:p>
            <a:pPr marL="12700" marR="184785">
              <a:lnSpc>
                <a:spcPts val="4360"/>
              </a:lnSpc>
              <a:spcBef>
                <a:spcPts val="300"/>
              </a:spcBef>
            </a:pP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society one of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most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significant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factors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information.  (information </a:t>
            </a:r>
            <a:r>
              <a:rPr sz="2800" spc="-155" dirty="0">
                <a:solidFill>
                  <a:srgbClr val="303030"/>
                </a:solidFill>
                <a:latin typeface="Carlito"/>
                <a:cs typeface="Arial"/>
              </a:rPr>
              <a:t>knowledge-based</a:t>
            </a:r>
            <a:r>
              <a:rPr sz="2800" spc="-135" dirty="0">
                <a:solidFill>
                  <a:srgbClr val="303030"/>
                </a:solidFill>
                <a:latin typeface="Carlito"/>
                <a:cs typeface="Arial"/>
              </a:rPr>
              <a:t> </a:t>
            </a:r>
            <a:r>
              <a:rPr sz="2800" spc="-125" dirty="0">
                <a:solidFill>
                  <a:srgbClr val="303030"/>
                </a:solidFill>
                <a:latin typeface="Carlito"/>
                <a:cs typeface="Arial"/>
              </a:rPr>
              <a:t>society</a:t>
            </a:r>
            <a:r>
              <a:rPr sz="2800" spc="-12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Malicious</a:t>
            </a:r>
            <a:r>
              <a:rPr sz="4400" spc="-10" dirty="0"/>
              <a:t> </a:t>
            </a:r>
            <a:r>
              <a:rPr sz="4400" spc="-30" dirty="0"/>
              <a:t>software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8226"/>
            <a:ext cx="204533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100" dirty="0">
                <a:solidFill>
                  <a:srgbClr val="303030"/>
                </a:solidFill>
                <a:latin typeface="Arial"/>
                <a:cs typeface="Arial"/>
              </a:rPr>
              <a:t>More</a:t>
            </a:r>
            <a:r>
              <a:rPr sz="2400" spc="-1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detailed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2367610"/>
            <a:ext cx="20637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3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3206775"/>
            <a:ext cx="20637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3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4779251"/>
            <a:ext cx="20637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3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0039" rIns="0" bIns="0" rtlCol="0">
            <a:spAutoFit/>
          </a:bodyPr>
          <a:lstStyle/>
          <a:p>
            <a:pPr marL="631190" marR="584200">
              <a:lnSpc>
                <a:spcPct val="100000"/>
              </a:lnSpc>
              <a:spcBef>
                <a:spcPts val="110"/>
              </a:spcBef>
            </a:pPr>
            <a:r>
              <a:rPr sz="2400" b="1" spc="-10" dirty="0">
                <a:latin typeface="Carlito"/>
                <a:cs typeface="Carlito"/>
              </a:rPr>
              <a:t>Backdoor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legitimate </a:t>
            </a:r>
            <a:r>
              <a:rPr sz="2400" spc="-15" dirty="0">
                <a:latin typeface="Carlito"/>
                <a:cs typeface="Carlito"/>
              </a:rPr>
              <a:t>programs </a:t>
            </a:r>
            <a:r>
              <a:rPr sz="2400" spc="-5" dirty="0">
                <a:latin typeface="Carlito"/>
                <a:cs typeface="Carlito"/>
              </a:rPr>
              <a:t>(usually </a:t>
            </a:r>
            <a:r>
              <a:rPr sz="2400" spc="-15" dirty="0">
                <a:latin typeface="Carlito"/>
                <a:cs typeface="Carlito"/>
              </a:rPr>
              <a:t>remote </a:t>
            </a:r>
            <a:r>
              <a:rPr sz="2400" spc="-5" dirty="0">
                <a:latin typeface="Carlito"/>
                <a:cs typeface="Carlito"/>
              </a:rPr>
              <a:t>access </a:t>
            </a:r>
            <a:r>
              <a:rPr sz="2400" spc="-15" dirty="0">
                <a:latin typeface="Carlito"/>
                <a:cs typeface="Carlito"/>
              </a:rPr>
              <a:t>programs), </a:t>
            </a:r>
            <a:r>
              <a:rPr sz="2400" spc="-5" dirty="0">
                <a:latin typeface="Carlito"/>
                <a:cs typeface="Carlito"/>
              </a:rPr>
              <a:t>but  malicious </a:t>
            </a:r>
            <a:r>
              <a:rPr sz="2400" spc="-10" dirty="0">
                <a:latin typeface="Carlito"/>
                <a:cs typeface="Carlito"/>
              </a:rPr>
              <a:t>entities </a:t>
            </a:r>
            <a:r>
              <a:rPr sz="2400" spc="-5" dirty="0">
                <a:latin typeface="Carlito"/>
                <a:cs typeface="Carlito"/>
              </a:rPr>
              <a:t>use </a:t>
            </a:r>
            <a:r>
              <a:rPr sz="2400" dirty="0">
                <a:latin typeface="Carlito"/>
                <a:cs typeface="Carlito"/>
              </a:rPr>
              <a:t>them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access the </a:t>
            </a:r>
            <a:r>
              <a:rPr sz="2400" spc="-20" dirty="0">
                <a:latin typeface="Carlito"/>
                <a:cs typeface="Carlito"/>
              </a:rPr>
              <a:t>target system </a:t>
            </a:r>
            <a:r>
              <a:rPr sz="2400" spc="-5" dirty="0">
                <a:latin typeface="Carlito"/>
                <a:cs typeface="Carlito"/>
              </a:rPr>
              <a:t>without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permission.</a:t>
            </a:r>
            <a:endParaRPr sz="2400">
              <a:latin typeface="Carlito"/>
              <a:cs typeface="Carlito"/>
            </a:endParaRPr>
          </a:p>
          <a:p>
            <a:pPr marL="631190" marR="478155">
              <a:lnSpc>
                <a:spcPct val="100000"/>
              </a:lnSpc>
              <a:spcBef>
                <a:spcPts val="860"/>
              </a:spcBef>
            </a:pPr>
            <a:r>
              <a:rPr sz="2400" b="1" spc="-5" dirty="0">
                <a:latin typeface="Carlito"/>
                <a:cs typeface="Carlito"/>
              </a:rPr>
              <a:t>Script </a:t>
            </a:r>
            <a:r>
              <a:rPr sz="2400" spc="-5" dirty="0">
                <a:latin typeface="Carlito"/>
                <a:cs typeface="Carlito"/>
              </a:rPr>
              <a:t>viruses </a:t>
            </a:r>
            <a:r>
              <a:rPr sz="2400" spc="-10" dirty="0">
                <a:latin typeface="Carlito"/>
                <a:cs typeface="Carlito"/>
              </a:rPr>
              <a:t>are </a:t>
            </a:r>
            <a:r>
              <a:rPr sz="2400" spc="-5" dirty="0">
                <a:latin typeface="Carlito"/>
                <a:cs typeface="Carlito"/>
              </a:rPr>
              <a:t>usually </a:t>
            </a:r>
            <a:r>
              <a:rPr sz="2400" spc="-15" dirty="0">
                <a:latin typeface="Carlito"/>
                <a:cs typeface="Carlito"/>
              </a:rPr>
              <a:t>operating </a:t>
            </a:r>
            <a:r>
              <a:rPr sz="2400" spc="-20" dirty="0">
                <a:latin typeface="Carlito"/>
                <a:cs typeface="Carlito"/>
              </a:rPr>
              <a:t>system </a:t>
            </a:r>
            <a:r>
              <a:rPr sz="2400" spc="-5" dirty="0">
                <a:latin typeface="Carlito"/>
                <a:cs typeface="Carlito"/>
              </a:rPr>
              <a:t>independent, or </a:t>
            </a:r>
            <a:r>
              <a:rPr sz="2400" spc="-20" dirty="0">
                <a:latin typeface="Carlito"/>
                <a:cs typeface="Carlito"/>
              </a:rPr>
              <a:t>cross-platform  </a:t>
            </a:r>
            <a:r>
              <a:rPr sz="2400" spc="-10" dirty="0">
                <a:latin typeface="Carlito"/>
                <a:cs typeface="Carlito"/>
              </a:rPr>
              <a:t>malware </a:t>
            </a:r>
            <a:r>
              <a:rPr sz="2400" spc="-5" dirty="0">
                <a:latin typeface="Carlito"/>
                <a:cs typeface="Carlito"/>
              </a:rPr>
              <a:t>which </a:t>
            </a:r>
            <a:r>
              <a:rPr sz="2400" spc="-15" dirty="0">
                <a:latin typeface="Carlito"/>
                <a:cs typeface="Carlito"/>
              </a:rPr>
              <a:t>utilize </a:t>
            </a:r>
            <a:r>
              <a:rPr sz="2400" spc="-5" dirty="0">
                <a:latin typeface="Carlito"/>
                <a:cs typeface="Carlito"/>
              </a:rPr>
              <a:t>some kind of mobile </a:t>
            </a:r>
            <a:r>
              <a:rPr sz="2400" spc="-10" dirty="0">
                <a:latin typeface="Carlito"/>
                <a:cs typeface="Carlito"/>
              </a:rPr>
              <a:t>code </a:t>
            </a:r>
            <a:r>
              <a:rPr sz="2400" spc="-20" dirty="0">
                <a:latin typeface="Carlito"/>
                <a:cs typeface="Carlito"/>
              </a:rPr>
              <a:t>written </a:t>
            </a:r>
            <a:r>
              <a:rPr sz="2400" dirty="0">
                <a:latin typeface="Carlito"/>
                <a:cs typeface="Carlito"/>
              </a:rPr>
              <a:t>in a </a:t>
            </a:r>
            <a:r>
              <a:rPr sz="2400" spc="-20" dirty="0">
                <a:latin typeface="Carlito"/>
                <a:cs typeface="Carlito"/>
              </a:rPr>
              <a:t>platform-  </a:t>
            </a:r>
            <a:r>
              <a:rPr sz="2400" spc="-10" dirty="0">
                <a:latin typeface="Carlito"/>
                <a:cs typeface="Carlito"/>
              </a:rPr>
              <a:t>independent programming language </a:t>
            </a:r>
            <a:r>
              <a:rPr sz="2400" spc="-15" dirty="0">
                <a:latin typeface="Carlito"/>
                <a:cs typeface="Carlito"/>
              </a:rPr>
              <a:t>(Java, </a:t>
            </a:r>
            <a:r>
              <a:rPr sz="2400" spc="-10" dirty="0">
                <a:latin typeface="Carlito"/>
                <a:cs typeface="Carlito"/>
              </a:rPr>
              <a:t>ActiveX, JavaScript, </a:t>
            </a:r>
            <a:r>
              <a:rPr sz="2400" spc="-5" dirty="0">
                <a:latin typeface="Carlito"/>
                <a:cs typeface="Carlito"/>
              </a:rPr>
              <a:t>Flash, Python,  Bash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etc.).</a:t>
            </a:r>
            <a:endParaRPr sz="2400">
              <a:latin typeface="Carlito"/>
              <a:cs typeface="Carlito"/>
            </a:endParaRPr>
          </a:p>
          <a:p>
            <a:pPr marL="631190" marR="5080">
              <a:lnSpc>
                <a:spcPct val="100000"/>
              </a:lnSpc>
              <a:spcBef>
                <a:spcPts val="860"/>
              </a:spcBef>
            </a:pPr>
            <a:r>
              <a:rPr sz="2400" b="1" spc="-10" dirty="0">
                <a:latin typeface="Carlito"/>
                <a:cs typeface="Carlito"/>
              </a:rPr>
              <a:t>Addware </a:t>
            </a:r>
            <a:r>
              <a:rPr sz="2400" spc="-5" dirty="0">
                <a:latin typeface="Carlito"/>
                <a:cs typeface="Carlito"/>
              </a:rPr>
              <a:t>sends </a:t>
            </a:r>
            <a:r>
              <a:rPr sz="2400" spc="-15" dirty="0">
                <a:latin typeface="Carlito"/>
                <a:cs typeface="Carlito"/>
              </a:rPr>
              <a:t>unwanted </a:t>
            </a:r>
            <a:r>
              <a:rPr sz="2400" spc="-10" dirty="0">
                <a:latin typeface="Carlito"/>
                <a:cs typeface="Carlito"/>
              </a:rPr>
              <a:t>advertisements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5" dirty="0">
                <a:latin typeface="Carlito"/>
                <a:cs typeface="Carlito"/>
              </a:rPr>
              <a:t>creates </a:t>
            </a:r>
            <a:r>
              <a:rPr sz="2400" spc="-20" dirty="0">
                <a:latin typeface="Carlito"/>
                <a:cs typeface="Carlito"/>
              </a:rPr>
              <a:t>statistics </a:t>
            </a:r>
            <a:r>
              <a:rPr sz="2400" spc="-5" dirty="0">
                <a:latin typeface="Carlito"/>
                <a:cs typeface="Carlito"/>
              </a:rPr>
              <a:t>about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user  habits </a:t>
            </a:r>
            <a:r>
              <a:rPr sz="2400" spc="-15" dirty="0">
                <a:latin typeface="Carlito"/>
                <a:cs typeface="Carlito"/>
              </a:rPr>
              <a:t>(for example </a:t>
            </a:r>
            <a:r>
              <a:rPr sz="2400" spc="-5" dirty="0">
                <a:latin typeface="Carlito"/>
                <a:cs typeface="Carlito"/>
              </a:rPr>
              <a:t>which </a:t>
            </a:r>
            <a:r>
              <a:rPr sz="2400" spc="-10" dirty="0">
                <a:latin typeface="Carlito"/>
                <a:cs typeface="Carlito"/>
              </a:rPr>
              <a:t>websites are visited, </a:t>
            </a:r>
            <a:r>
              <a:rPr sz="2400" spc="-5" dirty="0">
                <a:latin typeface="Carlito"/>
                <a:cs typeface="Carlito"/>
              </a:rPr>
              <a:t>how </a:t>
            </a:r>
            <a:r>
              <a:rPr sz="2400" spc="-20" dirty="0">
                <a:latin typeface="Carlito"/>
                <a:cs typeface="Carlito"/>
              </a:rPr>
              <a:t>often, </a:t>
            </a:r>
            <a:r>
              <a:rPr sz="2400" spc="-10" dirty="0">
                <a:latin typeface="Carlito"/>
                <a:cs typeface="Carlito"/>
              </a:rPr>
              <a:t>etc.). Addware </a:t>
            </a:r>
            <a:r>
              <a:rPr sz="2400" spc="-5" dirty="0">
                <a:latin typeface="Carlito"/>
                <a:cs typeface="Carlito"/>
              </a:rPr>
              <a:t>usually  </a:t>
            </a:r>
            <a:r>
              <a:rPr sz="2400" spc="-15" dirty="0">
                <a:latin typeface="Carlito"/>
                <a:cs typeface="Carlito"/>
              </a:rPr>
              <a:t>infects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Internet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browsers.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Malicious</a:t>
            </a:r>
            <a:r>
              <a:rPr sz="4400" spc="-10" dirty="0"/>
              <a:t> </a:t>
            </a:r>
            <a:r>
              <a:rPr sz="4400" spc="-30" dirty="0"/>
              <a:t>software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859305"/>
            <a:ext cx="10442575" cy="3975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2090" marR="53975" indent="-174625">
              <a:lnSpc>
                <a:spcPct val="101200"/>
              </a:lnSpc>
              <a:spcBef>
                <a:spcPts val="9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12725" algn="l"/>
              </a:tabLst>
            </a:pP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Dialers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are creating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calls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(usually by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dialing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premium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rate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telephone numbers).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In the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90’s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they 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hijacked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the dialup Internet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connections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call the attackers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telephone service (and earn 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money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for 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them). Nowadays mobile 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phones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represent a 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new avenue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such kind of</a:t>
            </a:r>
            <a:r>
              <a:rPr sz="18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attacks.</a:t>
            </a:r>
            <a:endParaRPr sz="1800">
              <a:latin typeface="Arial"/>
              <a:cs typeface="Arial"/>
            </a:endParaRPr>
          </a:p>
          <a:p>
            <a:pPr marL="212090" marR="132715" indent="-174625">
              <a:lnSpc>
                <a:spcPct val="101299"/>
              </a:lnSpc>
              <a:spcBef>
                <a:spcPts val="755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12725" algn="l"/>
                <a:tab pos="1875789" algn="l"/>
              </a:tabLst>
            </a:pP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Botnet 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clients	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trying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infect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systems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their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resources (computing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power,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data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storage,  network connection,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etc.).</a:t>
            </a:r>
            <a:endParaRPr sz="1800">
              <a:latin typeface="Arial"/>
              <a:cs typeface="Arial"/>
            </a:endParaRPr>
          </a:p>
          <a:p>
            <a:pPr marL="558800" marR="173355" lvl="1" indent="-174625">
              <a:lnSpc>
                <a:spcPct val="100899"/>
              </a:lnSpc>
              <a:spcBef>
                <a:spcPts val="765"/>
              </a:spcBef>
              <a:buClr>
                <a:srgbClr val="CE1E27"/>
              </a:buClr>
              <a:buSzPct val="75757"/>
              <a:buFont typeface="Wingdings"/>
              <a:buChar char=""/>
              <a:tabLst>
                <a:tab pos="559435" algn="l"/>
              </a:tabLst>
            </a:pP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After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infection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the device connects to </a:t>
            </a:r>
            <a:r>
              <a:rPr sz="1650" spc="1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Command and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Control (C2) server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receives instruction from  this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new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“master”.</a:t>
            </a:r>
            <a:endParaRPr sz="1650">
              <a:latin typeface="Arial"/>
              <a:cs typeface="Arial"/>
            </a:endParaRPr>
          </a:p>
          <a:p>
            <a:pPr marL="558800" marR="30480" lvl="1" indent="-174625">
              <a:lnSpc>
                <a:spcPct val="101299"/>
              </a:lnSpc>
              <a:spcBef>
                <a:spcPts val="755"/>
              </a:spcBef>
              <a:buClr>
                <a:srgbClr val="CE1E27"/>
              </a:buClr>
              <a:buSzPct val="75757"/>
              <a:buFont typeface="Wingdings"/>
              <a:buChar char=""/>
              <a:tabLst>
                <a:tab pos="559435" algn="l"/>
              </a:tabLst>
            </a:pP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In the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early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days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botnets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were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controlled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via IRC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channels but it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was easy to spot </a:t>
            </a:r>
            <a:r>
              <a:rPr sz="1650" spc="1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network </a:t>
            </a:r>
            <a:r>
              <a:rPr sz="1650" spc="-5" dirty="0">
                <a:solidFill>
                  <a:srgbClr val="303030"/>
                </a:solidFill>
                <a:latin typeface="Arial"/>
                <a:cs typeface="Arial"/>
              </a:rPr>
              <a:t>traffic </a:t>
            </a:r>
            <a:r>
              <a:rPr sz="1650" spc="10" dirty="0">
                <a:solidFill>
                  <a:srgbClr val="303030"/>
                </a:solidFill>
                <a:latin typeface="Arial"/>
                <a:cs typeface="Arial"/>
              </a:rPr>
              <a:t>so 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nowadays botnets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hide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their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C2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channel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into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legitimate </a:t>
            </a:r>
            <a:r>
              <a:rPr sz="1650" spc="-5" dirty="0">
                <a:solidFill>
                  <a:srgbClr val="303030"/>
                </a:solidFill>
                <a:latin typeface="Arial"/>
                <a:cs typeface="Arial"/>
              </a:rPr>
              <a:t>traffic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(for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example camouflage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C2 channel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as 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normal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web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 browsing).</a:t>
            </a:r>
            <a:endParaRPr sz="1650">
              <a:latin typeface="Arial"/>
              <a:cs typeface="Arial"/>
            </a:endParaRPr>
          </a:p>
          <a:p>
            <a:pPr marL="558800" lvl="1" indent="-175260">
              <a:lnSpc>
                <a:spcPct val="100000"/>
              </a:lnSpc>
              <a:spcBef>
                <a:spcPts val="775"/>
              </a:spcBef>
              <a:buClr>
                <a:srgbClr val="CE1E27"/>
              </a:buClr>
              <a:buSzPct val="75757"/>
              <a:buFont typeface="Wingdings"/>
              <a:buChar char=""/>
              <a:tabLst>
                <a:tab pos="559435" algn="l"/>
              </a:tabLst>
            </a:pP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There are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examples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that botnets are controlled </a:t>
            </a:r>
            <a:r>
              <a:rPr sz="1650" spc="5" dirty="0">
                <a:solidFill>
                  <a:srgbClr val="303030"/>
                </a:solidFill>
                <a:latin typeface="Arial"/>
                <a:cs typeface="Arial"/>
              </a:rPr>
              <a:t>via social sites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(like</a:t>
            </a:r>
            <a:r>
              <a:rPr sz="165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03030"/>
                </a:solidFill>
                <a:latin typeface="Arial"/>
                <a:cs typeface="Arial"/>
              </a:rPr>
              <a:t>Facebook).</a:t>
            </a:r>
            <a:endParaRPr sz="1650">
              <a:latin typeface="Arial"/>
              <a:cs typeface="Arial"/>
            </a:endParaRPr>
          </a:p>
          <a:p>
            <a:pPr marL="212090" marR="686435" indent="-174625">
              <a:lnSpc>
                <a:spcPct val="101299"/>
              </a:lnSpc>
              <a:spcBef>
                <a:spcPts val="755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12725" algn="l"/>
              </a:tabLst>
            </a:pP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BIOS- 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firmware malware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are platform-dependent malicious programs which are 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targeting 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vulnerable hardware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devices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Malicious</a:t>
            </a:r>
            <a:r>
              <a:rPr sz="4400" spc="-10" dirty="0"/>
              <a:t> </a:t>
            </a:r>
            <a:r>
              <a:rPr sz="4400" spc="-5" dirty="0"/>
              <a:t>methods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858213"/>
            <a:ext cx="10596245" cy="3721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095" marR="30480" indent="-214629">
              <a:lnSpc>
                <a:spcPct val="100600"/>
              </a:lnSpc>
              <a:spcBef>
                <a:spcPts val="105"/>
              </a:spcBef>
              <a:buClr>
                <a:srgbClr val="CE1E27"/>
              </a:buClr>
              <a:buSzPct val="73170"/>
              <a:buFont typeface="Wingdings"/>
              <a:buChar char=""/>
              <a:tabLst>
                <a:tab pos="252729" algn="l"/>
              </a:tabLst>
            </a:pPr>
            <a:r>
              <a:rPr sz="2050" b="1" spc="-25" dirty="0">
                <a:solidFill>
                  <a:srgbClr val="303030"/>
                </a:solidFill>
                <a:latin typeface="Carlito"/>
                <a:cs typeface="Carlito"/>
              </a:rPr>
              <a:t>Fake </a:t>
            </a:r>
            <a:r>
              <a:rPr sz="2050" b="1" spc="-5" dirty="0">
                <a:solidFill>
                  <a:srgbClr val="303030"/>
                </a:solidFill>
                <a:latin typeface="Carlito"/>
                <a:cs typeface="Carlito"/>
              </a:rPr>
              <a:t>applications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are usually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faking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popular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program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and entice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users to </a:t>
            </a:r>
            <a:r>
              <a:rPr sz="2050" spc="-15" dirty="0">
                <a:solidFill>
                  <a:srgbClr val="303030"/>
                </a:solidFill>
                <a:latin typeface="Carlito"/>
                <a:cs typeface="Carlito"/>
              </a:rPr>
              <a:t>execute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them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(it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is  common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trick the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users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with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050" spc="-30" dirty="0">
                <a:solidFill>
                  <a:srgbClr val="303030"/>
                </a:solidFill>
                <a:latin typeface="Carlito"/>
                <a:cs typeface="Carlito"/>
              </a:rPr>
              <a:t>fake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antivirus product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pop up a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message: </a:t>
            </a:r>
            <a:r>
              <a:rPr sz="2050" spc="-20" dirty="0">
                <a:solidFill>
                  <a:srgbClr val="303030"/>
                </a:solidFill>
                <a:latin typeface="Carlito"/>
                <a:cs typeface="Carlito"/>
              </a:rPr>
              <a:t>“Your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machine 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have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been </a:t>
            </a:r>
            <a:r>
              <a:rPr sz="2050" spc="-25" dirty="0">
                <a:solidFill>
                  <a:srgbClr val="303030"/>
                </a:solidFill>
                <a:latin typeface="Carlito"/>
                <a:cs typeface="Carlito"/>
              </a:rPr>
              <a:t>infected!”,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and if the user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clicks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on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the message, it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starts to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install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the</a:t>
            </a:r>
            <a:r>
              <a:rPr sz="2050" spc="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malware).</a:t>
            </a:r>
            <a:endParaRPr sz="2050">
              <a:latin typeface="Carlito"/>
              <a:cs typeface="Carlito"/>
            </a:endParaRPr>
          </a:p>
          <a:p>
            <a:pPr marL="252095" marR="33020" indent="-214629">
              <a:lnSpc>
                <a:spcPct val="100600"/>
              </a:lnSpc>
              <a:spcBef>
                <a:spcPts val="935"/>
              </a:spcBef>
              <a:buClr>
                <a:srgbClr val="CE1E27"/>
              </a:buClr>
              <a:buSzPct val="73170"/>
              <a:buFont typeface="Wingdings"/>
              <a:buChar char=""/>
              <a:tabLst>
                <a:tab pos="252729" algn="l"/>
              </a:tabLst>
            </a:pPr>
            <a:r>
              <a:rPr sz="2050" b="1" spc="-5" dirty="0">
                <a:solidFill>
                  <a:srgbClr val="303030"/>
                </a:solidFill>
                <a:latin typeface="Carlito"/>
                <a:cs typeface="Carlito"/>
              </a:rPr>
              <a:t>Ransomware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locks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050" spc="-15" dirty="0">
                <a:solidFill>
                  <a:srgbClr val="303030"/>
                </a:solidFill>
                <a:latin typeface="Carlito"/>
                <a:cs typeface="Carlito"/>
              </a:rPr>
              <a:t>system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and demands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ransom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unlock it.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Usually they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use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phony 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message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from sources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which sounds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legitimate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(for example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they </a:t>
            </a:r>
            <a:r>
              <a:rPr sz="2050" spc="-20" dirty="0">
                <a:solidFill>
                  <a:srgbClr val="303030"/>
                </a:solidFill>
                <a:latin typeface="Carlito"/>
                <a:cs typeface="Carlito"/>
              </a:rPr>
              <a:t>refer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local law  enforcement,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to the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Interpol,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to the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national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security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entities). It is also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common to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blackmail 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users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as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050" spc="-20" dirty="0">
                <a:solidFill>
                  <a:srgbClr val="303030"/>
                </a:solidFill>
                <a:latin typeface="Carlito"/>
                <a:cs typeface="Carlito"/>
              </a:rPr>
              <a:t>attacker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caught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them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red-handed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storing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“illegal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contents”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visiting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“shameful” 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websites.</a:t>
            </a:r>
            <a:endParaRPr sz="2050">
              <a:latin typeface="Carlito"/>
              <a:cs typeface="Carlito"/>
            </a:endParaRPr>
          </a:p>
          <a:p>
            <a:pPr marL="681990" marR="201930" lvl="1" indent="-214629" algn="just">
              <a:lnSpc>
                <a:spcPct val="100699"/>
              </a:lnSpc>
              <a:spcBef>
                <a:spcPts val="930"/>
              </a:spcBef>
              <a:buClr>
                <a:srgbClr val="CE1E27"/>
              </a:buClr>
              <a:buSzPct val="73170"/>
              <a:buFont typeface="Wingdings"/>
              <a:buChar char=""/>
              <a:tabLst>
                <a:tab pos="682625" algn="l"/>
              </a:tabLst>
            </a:pPr>
            <a:r>
              <a:rPr sz="2050" b="1" spc="-5" dirty="0">
                <a:solidFill>
                  <a:srgbClr val="303030"/>
                </a:solidFill>
                <a:latin typeface="Carlito"/>
                <a:cs typeface="Carlito"/>
              </a:rPr>
              <a:t>Cryptolocker </a:t>
            </a:r>
            <a:r>
              <a:rPr sz="2050" b="1" spc="5" dirty="0">
                <a:solidFill>
                  <a:srgbClr val="303030"/>
                </a:solidFill>
                <a:latin typeface="Carlito"/>
                <a:cs typeface="Carlito"/>
              </a:rPr>
              <a:t>i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s a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subcategory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of the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ransomware.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-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actually lock files with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050" spc="-15" dirty="0">
                <a:solidFill>
                  <a:srgbClr val="303030"/>
                </a:solidFill>
                <a:latin typeface="Carlito"/>
                <a:cs typeface="Carlito"/>
              </a:rPr>
              <a:t>state </a:t>
            </a:r>
            <a:r>
              <a:rPr sz="2050" spc="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the art 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cryptography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algorithm (which is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usually </a:t>
            </a:r>
            <a:r>
              <a:rPr sz="2050" spc="-10" dirty="0">
                <a:solidFill>
                  <a:srgbClr val="303030"/>
                </a:solidFill>
                <a:latin typeface="Carlito"/>
                <a:cs typeface="Carlito"/>
              </a:rPr>
              <a:t>unbreakable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050" spc="-40" dirty="0">
                <a:solidFill>
                  <a:srgbClr val="303030"/>
                </a:solidFill>
                <a:latin typeface="Carlito"/>
                <a:cs typeface="Carlito"/>
              </a:rPr>
              <a:t>AV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vendors </a:t>
            </a:r>
            <a:r>
              <a:rPr sz="2050" spc="5" dirty="0">
                <a:solidFill>
                  <a:srgbClr val="303030"/>
                </a:solidFill>
                <a:latin typeface="Carlito"/>
                <a:cs typeface="Carlito"/>
              </a:rPr>
              <a:t>or other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IT </a:t>
            </a:r>
            <a:r>
              <a:rPr sz="2050" dirty="0">
                <a:solidFill>
                  <a:srgbClr val="303030"/>
                </a:solidFill>
                <a:latin typeface="Carlito"/>
                <a:cs typeface="Carlito"/>
              </a:rPr>
              <a:t>security  </a:t>
            </a:r>
            <a:r>
              <a:rPr sz="2050" spc="-5" dirty="0">
                <a:solidFill>
                  <a:srgbClr val="303030"/>
                </a:solidFill>
                <a:latin typeface="Carlito"/>
                <a:cs typeface="Carlito"/>
              </a:rPr>
              <a:t>firms).</a:t>
            </a:r>
            <a:endParaRPr sz="205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Malicious</a:t>
            </a:r>
            <a:r>
              <a:rPr sz="4400" spc="-10" dirty="0"/>
              <a:t> </a:t>
            </a:r>
            <a:r>
              <a:rPr sz="4400" spc="-5" dirty="0"/>
              <a:t>methods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pc="140" dirty="0"/>
              <a:t>Source</a:t>
            </a:r>
            <a:r>
              <a:rPr spc="-90" dirty="0"/>
              <a:t> </a:t>
            </a:r>
            <a:r>
              <a:rPr spc="140" dirty="0"/>
              <a:t>of</a:t>
            </a:r>
          </a:p>
          <a:p>
            <a:pPr marL="91440" marR="8262620">
              <a:lnSpc>
                <a:spcPts val="4360"/>
              </a:lnSpc>
              <a:spcBef>
                <a:spcPts val="300"/>
              </a:spcBef>
            </a:pPr>
            <a:r>
              <a:rPr spc="60" dirty="0"/>
              <a:t>NTT</a:t>
            </a:r>
            <a:r>
              <a:rPr spc="-150" dirty="0"/>
              <a:t> </a:t>
            </a:r>
            <a:r>
              <a:rPr spc="155" dirty="0"/>
              <a:t>technical  </a:t>
            </a:r>
            <a:r>
              <a:rPr spc="85" dirty="0"/>
              <a:t>Review</a:t>
            </a:r>
          </a:p>
          <a:p>
            <a:pPr marL="91440">
              <a:lnSpc>
                <a:spcPct val="100000"/>
              </a:lnSpc>
              <a:spcBef>
                <a:spcPts val="680"/>
              </a:spcBef>
            </a:pPr>
            <a:r>
              <a:rPr spc="105" dirty="0"/>
              <a:t>2019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345484" y="2285631"/>
            <a:ext cx="5789295" cy="3486785"/>
            <a:chOff x="3345484" y="2285631"/>
            <a:chExt cx="5789295" cy="3486785"/>
          </a:xfrm>
        </p:grpSpPr>
        <p:sp>
          <p:nvSpPr>
            <p:cNvPr id="7" name="object 7"/>
            <p:cNvSpPr/>
            <p:nvPr/>
          </p:nvSpPr>
          <p:spPr>
            <a:xfrm>
              <a:off x="3345484" y="2285631"/>
              <a:ext cx="5789155" cy="3485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45484" y="2285999"/>
              <a:ext cx="5789295" cy="3486150"/>
            </a:xfrm>
            <a:custGeom>
              <a:avLst/>
              <a:gdLst/>
              <a:ahLst/>
              <a:cxnLst/>
              <a:rect l="l" t="t" r="r" b="b"/>
              <a:pathLst>
                <a:path w="5789295" h="3486150">
                  <a:moveTo>
                    <a:pt x="0" y="0"/>
                  </a:moveTo>
                  <a:lnTo>
                    <a:pt x="5789155" y="0"/>
                  </a:lnTo>
                  <a:lnTo>
                    <a:pt x="5789155" y="3485883"/>
                  </a:lnTo>
                  <a:lnTo>
                    <a:pt x="0" y="34858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Malicious</a:t>
            </a:r>
            <a:r>
              <a:rPr sz="4400" spc="-10" dirty="0"/>
              <a:t> </a:t>
            </a:r>
            <a:r>
              <a:rPr sz="4400" spc="-5" dirty="0"/>
              <a:t>methods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32066"/>
            <a:ext cx="10275570" cy="351472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Download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programs </a:t>
            </a:r>
            <a:r>
              <a:rPr sz="2800" b="1" spc="-5" dirty="0">
                <a:solidFill>
                  <a:srgbClr val="303030"/>
                </a:solidFill>
                <a:latin typeface="Carlito"/>
                <a:cs typeface="Carlito"/>
              </a:rPr>
              <a:t>with</a:t>
            </a:r>
            <a:r>
              <a:rPr sz="2800" b="1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malware</a:t>
            </a:r>
            <a:endParaRPr sz="2800">
              <a:latin typeface="Carlito"/>
              <a:cs typeface="Carlito"/>
            </a:endParaRPr>
          </a:p>
          <a:p>
            <a:pPr marL="12700" marR="106045">
              <a:lnSpc>
                <a:spcPct val="100000"/>
              </a:lnSpc>
              <a:spcBef>
                <a:spcPts val="990"/>
              </a:spcBef>
            </a:pP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It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infection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method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where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uses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so-called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dropper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as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first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stage.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dropper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usually not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recognized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by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anti-virus solution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(a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small 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program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will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do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quasi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legitimate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activity: download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files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from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Internet).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It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on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that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will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do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malicious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activity.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>
                <a:solidFill>
                  <a:srgbClr val="CE1E27"/>
                </a:solidFill>
                <a:latin typeface="Carlito"/>
                <a:cs typeface="Carlito"/>
              </a:rPr>
              <a:t>Malicious</a:t>
            </a:r>
            <a:r>
              <a:rPr sz="440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4400" spc="-5" dirty="0">
                <a:solidFill>
                  <a:srgbClr val="CE1E27"/>
                </a:solidFill>
                <a:latin typeface="Carlito"/>
                <a:cs typeface="Carlito"/>
              </a:rPr>
              <a:t>methods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800" spc="140" dirty="0">
                <a:solidFill>
                  <a:srgbClr val="303030"/>
                </a:solidFill>
                <a:latin typeface="Arial"/>
                <a:cs typeface="Arial"/>
              </a:rPr>
              <a:t>Download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990"/>
              </a:spcBef>
            </a:pPr>
            <a:r>
              <a:rPr sz="2800" spc="155" dirty="0">
                <a:solidFill>
                  <a:srgbClr val="303030"/>
                </a:solidFill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11383" y="2073413"/>
            <a:ext cx="5327650" cy="3695700"/>
            <a:chOff x="4111383" y="2073413"/>
            <a:chExt cx="5327650" cy="3695700"/>
          </a:xfrm>
        </p:grpSpPr>
        <p:sp>
          <p:nvSpPr>
            <p:cNvPr id="7" name="object 7"/>
            <p:cNvSpPr/>
            <p:nvPr/>
          </p:nvSpPr>
          <p:spPr>
            <a:xfrm>
              <a:off x="4123804" y="2085479"/>
              <a:ext cx="5302084" cy="36701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7683" y="2079713"/>
              <a:ext cx="5314950" cy="3683000"/>
            </a:xfrm>
            <a:custGeom>
              <a:avLst/>
              <a:gdLst/>
              <a:ahLst/>
              <a:cxnLst/>
              <a:rect l="l" t="t" r="r" b="b"/>
              <a:pathLst>
                <a:path w="5314950" h="3683000">
                  <a:moveTo>
                    <a:pt x="0" y="0"/>
                  </a:moveTo>
                  <a:lnTo>
                    <a:pt x="5314683" y="0"/>
                  </a:lnTo>
                  <a:lnTo>
                    <a:pt x="5314683" y="3682809"/>
                  </a:lnTo>
                  <a:lnTo>
                    <a:pt x="0" y="3682809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Malicious</a:t>
            </a:r>
            <a:r>
              <a:rPr sz="4400" spc="-10" dirty="0"/>
              <a:t> </a:t>
            </a:r>
            <a:r>
              <a:rPr sz="4400" spc="-5" dirty="0"/>
              <a:t>methods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0560050" cy="398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Network </a:t>
            </a:r>
            <a:r>
              <a:rPr sz="2800" b="1" spc="-20" dirty="0">
                <a:solidFill>
                  <a:srgbClr val="303030"/>
                </a:solidFill>
                <a:latin typeface="Carlito"/>
                <a:cs typeface="Carlito"/>
              </a:rPr>
              <a:t>propagation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usually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used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as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secondary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propagation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method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if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got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into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corporate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network,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then it tries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infect 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computers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local area network</a:t>
            </a:r>
            <a:r>
              <a:rPr sz="2800" spc="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(LAN).</a:t>
            </a:r>
            <a:endParaRPr sz="2800">
              <a:latin typeface="Carlito"/>
              <a:cs typeface="Carlito"/>
            </a:endParaRPr>
          </a:p>
          <a:p>
            <a:pPr marL="12700" marR="12065">
              <a:lnSpc>
                <a:spcPct val="100000"/>
              </a:lnSpc>
              <a:spcBef>
                <a:spcPts val="980"/>
              </a:spcBef>
            </a:pPr>
            <a:r>
              <a:rPr sz="2800" b="1" spc="-20" dirty="0">
                <a:solidFill>
                  <a:srgbClr val="303030"/>
                </a:solidFill>
                <a:latin typeface="Carlito"/>
                <a:cs typeface="Carlito"/>
              </a:rPr>
              <a:t>Conficke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r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good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example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that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can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fit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multiple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 category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use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multiple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propagation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tactics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(as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you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will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see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on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next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slide). This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worm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able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infect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via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network share, network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probing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 also via USB drives, it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can protect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itself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by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killing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windows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update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 disable </a:t>
            </a:r>
            <a:r>
              <a:rPr sz="2800" spc="-70" dirty="0">
                <a:solidFill>
                  <a:srgbClr val="303030"/>
                </a:solidFill>
                <a:latin typeface="Carlito"/>
                <a:cs typeface="Carlito"/>
              </a:rPr>
              <a:t>AV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software,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addition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to these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features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it is able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update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itself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via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normal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web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download)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>
                <a:solidFill>
                  <a:srgbClr val="CE1E27"/>
                </a:solidFill>
                <a:latin typeface="Carlito"/>
                <a:cs typeface="Carlito"/>
              </a:rPr>
              <a:t>Malicious</a:t>
            </a:r>
            <a:r>
              <a:rPr sz="440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4400" spc="-5" dirty="0">
                <a:solidFill>
                  <a:srgbClr val="CE1E27"/>
                </a:solidFill>
                <a:latin typeface="Carlito"/>
                <a:cs typeface="Carlito"/>
              </a:rPr>
              <a:t>methods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741" y="1857857"/>
            <a:ext cx="7790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Network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local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propagation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the </a:t>
            </a:r>
            <a:r>
              <a:rPr sz="2800" spc="-40" dirty="0">
                <a:solidFill>
                  <a:srgbClr val="303030"/>
                </a:solidFill>
                <a:latin typeface="Carlito"/>
                <a:cs typeface="Carlito"/>
              </a:rPr>
              <a:t>Worm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Conficker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76017" y="2377261"/>
            <a:ext cx="6490970" cy="4150995"/>
            <a:chOff x="2176017" y="2377261"/>
            <a:chExt cx="6490970" cy="4150995"/>
          </a:xfrm>
        </p:grpSpPr>
        <p:sp>
          <p:nvSpPr>
            <p:cNvPr id="6" name="object 6"/>
            <p:cNvSpPr/>
            <p:nvPr/>
          </p:nvSpPr>
          <p:spPr>
            <a:xfrm>
              <a:off x="7849082" y="6192735"/>
              <a:ext cx="817537" cy="335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8438" y="2389327"/>
              <a:ext cx="5660275" cy="39178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2317" y="2383561"/>
              <a:ext cx="5673090" cy="3930650"/>
            </a:xfrm>
            <a:custGeom>
              <a:avLst/>
              <a:gdLst/>
              <a:ahLst/>
              <a:cxnLst/>
              <a:rect l="l" t="t" r="r" b="b"/>
              <a:pathLst>
                <a:path w="5673090" h="3930650">
                  <a:moveTo>
                    <a:pt x="0" y="0"/>
                  </a:moveTo>
                  <a:lnTo>
                    <a:pt x="5672886" y="0"/>
                  </a:lnTo>
                  <a:lnTo>
                    <a:pt x="5672886" y="3930484"/>
                  </a:lnTo>
                  <a:lnTo>
                    <a:pt x="0" y="3930484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67</a:t>
            </a:fld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Malicious</a:t>
            </a:r>
            <a:r>
              <a:rPr sz="4400" spc="-10" dirty="0"/>
              <a:t> </a:t>
            </a:r>
            <a:r>
              <a:rPr sz="4400" spc="-5" dirty="0"/>
              <a:t>methods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283589"/>
            <a:ext cx="10527665" cy="32613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Professional</a:t>
            </a:r>
            <a:r>
              <a:rPr sz="2800" b="1" spc="-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b="1" spc="-30" dirty="0">
                <a:solidFill>
                  <a:srgbClr val="303030"/>
                </a:solidFill>
                <a:latin typeface="Carlito"/>
                <a:cs typeface="Carlito"/>
              </a:rPr>
              <a:t>attacks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99800"/>
              </a:lnSpc>
              <a:spcBef>
                <a:spcPts val="1005"/>
              </a:spcBef>
            </a:pP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Organized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cyber criminals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use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more sophisticated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tools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disable  </a:t>
            </a:r>
            <a:r>
              <a:rPr sz="2800" spc="-70" dirty="0">
                <a:solidFill>
                  <a:srgbClr val="303030"/>
                </a:solidFill>
                <a:latin typeface="Carlito"/>
                <a:cs typeface="Carlito"/>
              </a:rPr>
              <a:t>AV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solutions,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they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use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already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known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malware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vulnerabilities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novel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fashion.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Consequently,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 </a:t>
            </a:r>
            <a:r>
              <a:rPr sz="2800" spc="-70" dirty="0">
                <a:solidFill>
                  <a:srgbClr val="303030"/>
                </a:solidFill>
                <a:latin typeface="Carlito"/>
                <a:cs typeface="Carlito"/>
              </a:rPr>
              <a:t>AV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solution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will not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recognize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them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limited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timeframe.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If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time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enough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for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65" dirty="0">
                <a:solidFill>
                  <a:srgbClr val="303030"/>
                </a:solidFill>
                <a:latin typeface="Carlito"/>
                <a:cs typeface="Carlito"/>
              </a:rPr>
              <a:t>attacker,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then the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criminal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activity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will be successful.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Professional </a:t>
            </a:r>
            <a:r>
              <a:rPr sz="2800" spc="-40" dirty="0">
                <a:solidFill>
                  <a:srgbClr val="303030"/>
                </a:solidFill>
                <a:latin typeface="Carlito"/>
                <a:cs typeface="Carlito"/>
              </a:rPr>
              <a:t>attacks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usually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well 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prepared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and the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targets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are carefully</a:t>
            </a:r>
            <a:r>
              <a:rPr sz="2800" spc="3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chosen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245"/>
              </a:spcBef>
            </a:pPr>
            <a:r>
              <a:rPr sz="4400" dirty="0"/>
              <a:t>Spamming,</a:t>
            </a:r>
            <a:r>
              <a:rPr sz="4400" spc="-5" dirty="0"/>
              <a:t> Phishing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0543540" cy="362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85519">
              <a:lnSpc>
                <a:spcPct val="100000"/>
              </a:lnSpc>
              <a:spcBef>
                <a:spcPts val="100"/>
              </a:spcBef>
              <a:tabLst>
                <a:tab pos="1575435" algn="l"/>
              </a:tabLst>
            </a:pPr>
            <a:r>
              <a:rPr sz="2550" b="1" spc="-10" dirty="0">
                <a:solidFill>
                  <a:srgbClr val="303030"/>
                </a:solidFill>
                <a:latin typeface="Carlito"/>
                <a:cs typeface="Carlito"/>
              </a:rPr>
              <a:t>Spamming	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-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unwanted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messages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contain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advertisements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or other 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unwanted,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annoying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texts.</a:t>
            </a:r>
            <a:endParaRPr sz="25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890"/>
              </a:spcBef>
              <a:tabLst>
                <a:tab pos="1120140" algn="l"/>
              </a:tabLst>
            </a:pPr>
            <a:r>
              <a:rPr sz="2550" b="1" spc="-5" dirty="0">
                <a:solidFill>
                  <a:srgbClr val="303030"/>
                </a:solidFill>
                <a:latin typeface="Carlito"/>
                <a:cs typeface="Carlito"/>
              </a:rPr>
              <a:t>Phising	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-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kind of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scam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which tries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collect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confidential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personal information 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about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victim. It can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be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categorized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as a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technical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social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engineering</a:t>
            </a:r>
            <a:r>
              <a:rPr sz="2550" spc="5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25" dirty="0">
                <a:solidFill>
                  <a:srgbClr val="303030"/>
                </a:solidFill>
                <a:latin typeface="Carlito"/>
                <a:cs typeface="Carlito"/>
              </a:rPr>
              <a:t>attack.</a:t>
            </a:r>
            <a:endParaRPr sz="2550">
              <a:latin typeface="Carlito"/>
              <a:cs typeface="Carlito"/>
            </a:endParaRPr>
          </a:p>
          <a:p>
            <a:pPr marL="12700" marR="353695">
              <a:lnSpc>
                <a:spcPts val="3050"/>
              </a:lnSpc>
              <a:spcBef>
                <a:spcPts val="90"/>
              </a:spcBef>
            </a:pP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Usually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it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manifests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as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phony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email,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like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spams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(but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it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has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be </a:t>
            </a:r>
            <a:r>
              <a:rPr sz="2550" spc="-30" dirty="0">
                <a:solidFill>
                  <a:srgbClr val="303030"/>
                </a:solidFill>
                <a:latin typeface="Carlito"/>
                <a:cs typeface="Carlito"/>
              </a:rPr>
              <a:t>taken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into 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consideration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that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50" spc="-35" dirty="0">
                <a:solidFill>
                  <a:srgbClr val="303030"/>
                </a:solidFill>
                <a:latin typeface="Carlito"/>
                <a:cs typeface="Carlito"/>
              </a:rPr>
              <a:t>attacker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utilize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other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communication </a:t>
            </a:r>
            <a:r>
              <a:rPr sz="2550" spc="-25" dirty="0">
                <a:solidFill>
                  <a:srgbClr val="303030"/>
                </a:solidFill>
                <a:latin typeface="Carlito"/>
                <a:cs typeface="Carlito"/>
              </a:rPr>
              <a:t>platforms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like  </a:t>
            </a:r>
            <a:r>
              <a:rPr sz="2550" spc="-35" dirty="0">
                <a:solidFill>
                  <a:srgbClr val="303030"/>
                </a:solidFill>
                <a:latin typeface="Carlito"/>
                <a:cs typeface="Carlito"/>
              </a:rPr>
              <a:t>VoIP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instant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messaging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too).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drafting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and the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format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similar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a 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previous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email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sent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by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our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bank,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government,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other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trusted entities.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If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we 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open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50" spc="-25" dirty="0">
                <a:solidFill>
                  <a:srgbClr val="303030"/>
                </a:solidFill>
                <a:latin typeface="Carlito"/>
                <a:cs typeface="Carlito"/>
              </a:rPr>
              <a:t>attachment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or the link,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then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we might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get</a:t>
            </a:r>
            <a:r>
              <a:rPr sz="2550" spc="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compromised.</a:t>
            </a:r>
            <a:endParaRPr sz="255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L="625475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Information </a:t>
            </a:r>
            <a:r>
              <a:rPr sz="4400" spc="-5" dirty="0"/>
              <a:t>society </a:t>
            </a:r>
            <a:r>
              <a:rPr sz="4400" spc="-95" dirty="0"/>
              <a:t>v.s. </a:t>
            </a:r>
            <a:r>
              <a:rPr sz="4400" spc="-20" dirty="0"/>
              <a:t>Information</a:t>
            </a:r>
            <a:r>
              <a:rPr sz="4400" spc="70" dirty="0"/>
              <a:t> </a:t>
            </a:r>
            <a:r>
              <a:rPr sz="4400" spc="-10" dirty="0"/>
              <a:t>world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441" y="1859292"/>
            <a:ext cx="2772410" cy="420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6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303030"/>
                </a:solidFill>
                <a:latin typeface="Arial"/>
                <a:cs typeface="Arial"/>
              </a:rPr>
              <a:t>society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11441" y="2802852"/>
            <a:ext cx="10579100" cy="1712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83820" algn="ctr">
              <a:lnSpc>
                <a:spcPct val="100000"/>
              </a:lnSpc>
              <a:spcBef>
                <a:spcPts val="120"/>
              </a:spcBef>
            </a:pP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needs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6737350">
              <a:lnSpc>
                <a:spcPct val="100000"/>
              </a:lnSpc>
              <a:spcBef>
                <a:spcPts val="1465"/>
              </a:spcBef>
              <a:tabLst>
                <a:tab pos="10229850" algn="l"/>
              </a:tabLst>
            </a:pPr>
            <a:r>
              <a:rPr sz="2250" dirty="0">
                <a:solidFill>
                  <a:srgbClr val="303030"/>
                </a:solidFill>
                <a:latin typeface="Arial"/>
                <a:cs typeface="Arial"/>
              </a:rPr>
              <a:t>info</a:t>
            </a: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2250" spc="1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2250" dirty="0">
                <a:solidFill>
                  <a:srgbClr val="303030"/>
                </a:solidFill>
                <a:latin typeface="Arial"/>
                <a:cs typeface="Arial"/>
              </a:rPr>
              <a:t>io</a:t>
            </a:r>
            <a:r>
              <a:rPr sz="2250" spc="10" dirty="0">
                <a:solidFill>
                  <a:srgbClr val="303030"/>
                </a:solidFill>
                <a:latin typeface="Arial"/>
                <a:cs typeface="Arial"/>
              </a:rPr>
              <a:t>n </a:t>
            </a:r>
            <a:r>
              <a:rPr sz="225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2250" spc="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225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2250" spc="2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ru</a:t>
            </a:r>
            <a:r>
              <a:rPr sz="2250" spc="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2250" dirty="0">
                <a:solidFill>
                  <a:srgbClr val="303030"/>
                </a:solidFill>
                <a:latin typeface="Arial"/>
                <a:cs typeface="Arial"/>
              </a:rPr>
              <a:t>tu</a:t>
            </a: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sz="2250" spc="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303030"/>
                </a:solidFill>
                <a:latin typeface="Arial"/>
                <a:cs typeface="Arial"/>
              </a:rPr>
              <a:t>	=</a:t>
            </a:r>
            <a:r>
              <a:rPr sz="2250" spc="10" dirty="0">
                <a:solidFill>
                  <a:srgbClr val="303030"/>
                </a:solidFill>
                <a:latin typeface="Arial"/>
                <a:cs typeface="Arial"/>
              </a:rPr>
              <a:t>&gt;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0"/>
              </a:spcBef>
            </a:pPr>
            <a:r>
              <a:rPr sz="2250" b="1" spc="-10" dirty="0">
                <a:solidFill>
                  <a:srgbClr val="303030"/>
                </a:solidFill>
                <a:latin typeface="Arial"/>
                <a:cs typeface="Arial"/>
              </a:rPr>
              <a:t>We </a:t>
            </a:r>
            <a:r>
              <a:rPr sz="2250" b="1" spc="5" dirty="0">
                <a:solidFill>
                  <a:srgbClr val="303030"/>
                </a:solidFill>
                <a:latin typeface="Arial"/>
                <a:cs typeface="Arial"/>
              </a:rPr>
              <a:t>have to live </a:t>
            </a:r>
            <a:r>
              <a:rPr sz="2250" b="1" spc="1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250" b="1" spc="5" dirty="0">
                <a:solidFill>
                  <a:srgbClr val="303030"/>
                </a:solidFill>
                <a:latin typeface="Arial"/>
                <a:cs typeface="Arial"/>
              </a:rPr>
              <a:t>the two</a:t>
            </a:r>
            <a:r>
              <a:rPr sz="225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50" b="1" spc="5" dirty="0">
                <a:solidFill>
                  <a:srgbClr val="303030"/>
                </a:solidFill>
                <a:latin typeface="Arial"/>
                <a:cs typeface="Arial"/>
              </a:rPr>
              <a:t>worlds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441" y="4624108"/>
            <a:ext cx="203200" cy="7283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spc="25" dirty="0">
                <a:solidFill>
                  <a:srgbClr val="CE1E27"/>
                </a:solidFill>
                <a:latin typeface="Wingdings"/>
                <a:cs typeface="Wingdings"/>
              </a:rPr>
              <a:t></a:t>
            </a:r>
            <a:endParaRPr sz="165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35"/>
              </a:spcBef>
            </a:pPr>
            <a:r>
              <a:rPr sz="1650" spc="25" dirty="0">
                <a:solidFill>
                  <a:srgbClr val="CE1E27"/>
                </a:solidFill>
                <a:latin typeface="Wingdings"/>
                <a:cs typeface="Wingdings"/>
              </a:rPr>
              <a:t>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7038" y="4489896"/>
            <a:ext cx="7494270" cy="13671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15"/>
              </a:spcBef>
            </a:pP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25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visible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The invisible </a:t>
            </a:r>
            <a:r>
              <a:rPr sz="2250" spc="10" dirty="0">
                <a:solidFill>
                  <a:srgbClr val="303030"/>
                </a:solidFill>
                <a:latin typeface="Arial"/>
                <a:cs typeface="Arial"/>
              </a:rPr>
              <a:t>–</a:t>
            </a:r>
            <a:r>
              <a:rPr sz="225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electronic</a:t>
            </a:r>
            <a:endParaRPr sz="2250">
              <a:latin typeface="Arial"/>
              <a:cs typeface="Arial"/>
            </a:endParaRPr>
          </a:p>
          <a:p>
            <a:pPr marL="2212340">
              <a:lnSpc>
                <a:spcPct val="100000"/>
              </a:lnSpc>
              <a:spcBef>
                <a:spcPts val="819"/>
              </a:spcBef>
              <a:tabLst>
                <a:tab pos="4164329" algn="l"/>
              </a:tabLst>
            </a:pP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=&gt;</a:t>
            </a:r>
            <a:r>
              <a:rPr sz="225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Brand new	kind of </a:t>
            </a:r>
            <a:r>
              <a:rPr sz="2250" dirty="0">
                <a:solidFill>
                  <a:srgbClr val="303030"/>
                </a:solidFill>
                <a:latin typeface="Arial"/>
                <a:cs typeface="Arial"/>
              </a:rPr>
              <a:t>(total)</a:t>
            </a:r>
            <a:r>
              <a:rPr sz="225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50" spc="5" dirty="0">
                <a:solidFill>
                  <a:srgbClr val="303030"/>
                </a:solidFill>
                <a:latin typeface="Arial"/>
                <a:cs typeface="Arial"/>
              </a:rPr>
              <a:t>dependency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10" dirty="0"/>
              <a:t>Hoax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8213"/>
            <a:ext cx="21037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5" dirty="0">
                <a:solidFill>
                  <a:srgbClr val="303030"/>
                </a:solidFill>
                <a:latin typeface="Carlito"/>
                <a:cs typeface="Carlito"/>
              </a:rPr>
              <a:t>Hoax</a:t>
            </a:r>
            <a:r>
              <a:rPr sz="2600" b="1" spc="-7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600" b="1" spc="-10" dirty="0">
                <a:solidFill>
                  <a:srgbClr val="303030"/>
                </a:solidFill>
                <a:latin typeface="Carlito"/>
                <a:cs typeface="Carlito"/>
              </a:rPr>
              <a:t>messages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2409024"/>
            <a:ext cx="22034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3318383"/>
            <a:ext cx="22034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4227741"/>
            <a:ext cx="22034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41" y="5137099"/>
            <a:ext cx="22034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1784" y="2372296"/>
            <a:ext cx="9676765" cy="315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usually </a:t>
            </a:r>
            <a:r>
              <a:rPr sz="2600" spc="-20" dirty="0">
                <a:solidFill>
                  <a:srgbClr val="303030"/>
                </a:solidFill>
                <a:latin typeface="Carlito"/>
                <a:cs typeface="Carlito"/>
              </a:rPr>
              <a:t>related to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actual </a:t>
            </a:r>
            <a:r>
              <a:rPr sz="2600" spc="-20" dirty="0">
                <a:solidFill>
                  <a:srgbClr val="303030"/>
                </a:solidFill>
                <a:latin typeface="Carlito"/>
                <a:cs typeface="Carlito"/>
              </a:rPr>
              <a:t>events </a:t>
            </a: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happenings </a:t>
            </a: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600" spc="-30" dirty="0">
                <a:solidFill>
                  <a:srgbClr val="303030"/>
                </a:solidFill>
                <a:latin typeface="Carlito"/>
                <a:cs typeface="Carlito"/>
              </a:rPr>
              <a:t>World </a:t>
            </a:r>
            <a:r>
              <a:rPr sz="2600" spc="-25" dirty="0">
                <a:solidFill>
                  <a:srgbClr val="303030"/>
                </a:solidFill>
                <a:latin typeface="Carlito"/>
                <a:cs typeface="Carlito"/>
              </a:rPr>
              <a:t>(like </a:t>
            </a: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Olympic 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Games,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world cups,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elections, armed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conflicts, </a:t>
            </a: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600" spc="-25" dirty="0">
                <a:solidFill>
                  <a:srgbClr val="303030"/>
                </a:solidFill>
                <a:latin typeface="Carlito"/>
                <a:cs typeface="Carlito"/>
              </a:rPr>
              <a:t>natural</a:t>
            </a:r>
            <a:r>
              <a:rPr sz="2600" spc="3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303030"/>
                </a:solidFill>
                <a:latin typeface="Carlito"/>
                <a:cs typeface="Carlito"/>
              </a:rPr>
              <a:t>disasters).</a:t>
            </a:r>
            <a:endParaRPr sz="2600">
              <a:latin typeface="Carlito"/>
              <a:cs typeface="Carlito"/>
            </a:endParaRPr>
          </a:p>
          <a:p>
            <a:pPr marL="12700" marR="121285">
              <a:lnSpc>
                <a:spcPts val="3110"/>
              </a:lnSpc>
              <a:spcBef>
                <a:spcPts val="1030"/>
              </a:spcBef>
            </a:pPr>
            <a:r>
              <a:rPr sz="2600" spc="-20" dirty="0">
                <a:solidFill>
                  <a:srgbClr val="303030"/>
                </a:solidFill>
                <a:latin typeface="Carlito"/>
                <a:cs typeface="Carlito"/>
              </a:rPr>
              <a:t>contain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false </a:t>
            </a:r>
            <a:r>
              <a:rPr sz="2600" spc="-20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600" spc="-25" dirty="0">
                <a:solidFill>
                  <a:srgbClr val="303030"/>
                </a:solidFill>
                <a:latin typeface="Carlito"/>
                <a:cs typeface="Carlito"/>
              </a:rPr>
              <a:t>related </a:t>
            </a:r>
            <a:r>
              <a:rPr sz="2600" spc="-2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these </a:t>
            </a:r>
            <a:r>
              <a:rPr sz="2600" spc="-20" dirty="0">
                <a:solidFill>
                  <a:srgbClr val="303030"/>
                </a:solidFill>
                <a:latin typeface="Carlito"/>
                <a:cs typeface="Carlito"/>
              </a:rPr>
              <a:t>events,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but without malicious  </a:t>
            </a:r>
            <a:r>
              <a:rPr sz="2600" spc="-20" dirty="0">
                <a:solidFill>
                  <a:srgbClr val="303030"/>
                </a:solidFill>
                <a:latin typeface="Carlito"/>
                <a:cs typeface="Carlito"/>
              </a:rPr>
              <a:t>programs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or</a:t>
            </a: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links.</a:t>
            </a:r>
            <a:endParaRPr sz="2600">
              <a:latin typeface="Carlito"/>
              <a:cs typeface="Carlito"/>
            </a:endParaRPr>
          </a:p>
          <a:p>
            <a:pPr marL="12700" marR="5080">
              <a:lnSpc>
                <a:spcPts val="3110"/>
              </a:lnSpc>
              <a:spcBef>
                <a:spcPts val="940"/>
              </a:spcBef>
            </a:pP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They </a:t>
            </a:r>
            <a:r>
              <a:rPr sz="2600" spc="-30" dirty="0">
                <a:solidFill>
                  <a:srgbClr val="303030"/>
                </a:solidFill>
                <a:latin typeface="Carlito"/>
                <a:cs typeface="Carlito"/>
              </a:rPr>
              <a:t>have </a:t>
            </a: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no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direct </a:t>
            </a: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malicious </a:t>
            </a:r>
            <a:r>
              <a:rPr sz="2600" spc="-30" dirty="0">
                <a:solidFill>
                  <a:srgbClr val="303030"/>
                </a:solidFill>
                <a:latin typeface="Carlito"/>
                <a:cs typeface="Carlito"/>
              </a:rPr>
              <a:t>effect; </a:t>
            </a:r>
            <a:r>
              <a:rPr sz="2600" spc="-50" dirty="0">
                <a:solidFill>
                  <a:srgbClr val="303030"/>
                </a:solidFill>
                <a:latin typeface="Carlito"/>
                <a:cs typeface="Carlito"/>
              </a:rPr>
              <a:t>however,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they can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be annoying and 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600" spc="-25" dirty="0">
                <a:solidFill>
                  <a:srgbClr val="303030"/>
                </a:solidFill>
                <a:latin typeface="Carlito"/>
                <a:cs typeface="Carlito"/>
              </a:rPr>
              <a:t>create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an unnecessary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network</a:t>
            </a:r>
            <a:r>
              <a:rPr sz="260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load.</a:t>
            </a:r>
            <a:endParaRPr sz="2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600" spc="-45" dirty="0">
                <a:solidFill>
                  <a:srgbClr val="303030"/>
                </a:solidFill>
                <a:latin typeface="Carlito"/>
                <a:cs typeface="Carlito"/>
              </a:rPr>
              <a:t>Fake </a:t>
            </a:r>
            <a:r>
              <a:rPr sz="2600" spc="-20" dirty="0">
                <a:solidFill>
                  <a:srgbClr val="303030"/>
                </a:solidFill>
                <a:latin typeface="Carlito"/>
                <a:cs typeface="Carlito"/>
              </a:rPr>
              <a:t>news </a:t>
            </a:r>
            <a:r>
              <a:rPr sz="2600" dirty="0">
                <a:solidFill>
                  <a:srgbClr val="303030"/>
                </a:solidFill>
                <a:latin typeface="Carlito"/>
                <a:cs typeface="Carlito"/>
              </a:rPr>
              <a:t>-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new </a:t>
            </a:r>
            <a:r>
              <a:rPr sz="2600" spc="-10" dirty="0">
                <a:solidFill>
                  <a:srgbClr val="303030"/>
                </a:solidFill>
                <a:latin typeface="Carlito"/>
                <a:cs typeface="Carlito"/>
              </a:rPr>
              <a:t>type </a:t>
            </a: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non-technical </a:t>
            </a:r>
            <a:r>
              <a:rPr sz="2600" spc="-5" dirty="0">
                <a:solidFill>
                  <a:srgbClr val="303030"/>
                </a:solidFill>
                <a:latin typeface="Carlito"/>
                <a:cs typeface="Carlito"/>
              </a:rPr>
              <a:t>malicious</a:t>
            </a:r>
            <a:r>
              <a:rPr sz="2600" spc="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303030"/>
                </a:solidFill>
                <a:latin typeface="Carlito"/>
                <a:cs typeface="Carlito"/>
              </a:rPr>
              <a:t>message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dirty="0"/>
              <a:t>DoS &amp; </a:t>
            </a:r>
            <a:r>
              <a:rPr sz="4400" spc="-5" dirty="0"/>
              <a:t>DDoS</a:t>
            </a:r>
            <a:r>
              <a:rPr sz="4400" spc="-20" dirty="0"/>
              <a:t> </a:t>
            </a:r>
            <a:r>
              <a:rPr sz="4400" spc="-55" dirty="0"/>
              <a:t>Attacks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33438"/>
            <a:ext cx="10551160" cy="398526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750" b="1" spc="-10" dirty="0">
                <a:solidFill>
                  <a:srgbClr val="303030"/>
                </a:solidFill>
                <a:latin typeface="Carlito"/>
                <a:cs typeface="Carlito"/>
              </a:rPr>
              <a:t>DoS </a:t>
            </a:r>
            <a:r>
              <a:rPr sz="2750" b="1" spc="-45" dirty="0">
                <a:solidFill>
                  <a:srgbClr val="303030"/>
                </a:solidFill>
                <a:latin typeface="Carlito"/>
                <a:cs typeface="Carlito"/>
              </a:rPr>
              <a:t>Attacks</a:t>
            </a:r>
            <a:endParaRPr sz="2750">
              <a:latin typeface="Carlito"/>
              <a:cs typeface="Carlito"/>
            </a:endParaRPr>
          </a:p>
          <a:p>
            <a:pPr marL="12700" marR="5080">
              <a:lnSpc>
                <a:spcPct val="99600"/>
              </a:lnSpc>
              <a:spcBef>
                <a:spcPts val="980"/>
              </a:spcBef>
              <a:tabLst>
                <a:tab pos="7659370" algn="l"/>
              </a:tabLst>
            </a:pPr>
            <a:r>
              <a:rPr sz="2750" b="1" spc="-10" dirty="0">
                <a:solidFill>
                  <a:srgbClr val="303030"/>
                </a:solidFill>
                <a:latin typeface="Carlito"/>
                <a:cs typeface="Carlito"/>
              </a:rPr>
              <a:t>DoS (denial of service)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be </a:t>
            </a:r>
            <a:r>
              <a:rPr sz="2750" spc="-20" dirty="0">
                <a:solidFill>
                  <a:srgbClr val="303030"/>
                </a:solidFill>
                <a:latin typeface="Carlito"/>
                <a:cs typeface="Carlito"/>
              </a:rPr>
              <a:t>active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by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utilizing </a:t>
            </a:r>
            <a:r>
              <a:rPr sz="2750" spc="-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750" spc="-20" dirty="0">
                <a:solidFill>
                  <a:srgbClr val="303030"/>
                </a:solidFill>
                <a:latin typeface="Carlito"/>
                <a:cs typeface="Carlito"/>
              </a:rPr>
              <a:t>flaw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in the </a:t>
            </a:r>
            <a:r>
              <a:rPr sz="2750" spc="-30" dirty="0">
                <a:solidFill>
                  <a:srgbClr val="303030"/>
                </a:solidFill>
                <a:latin typeface="Carlito"/>
                <a:cs typeface="Carlito"/>
              </a:rPr>
              <a:t>target </a:t>
            </a:r>
            <a:r>
              <a:rPr sz="2750" spc="-35" dirty="0">
                <a:solidFill>
                  <a:srgbClr val="303030"/>
                </a:solidFill>
                <a:latin typeface="Carlito"/>
                <a:cs typeface="Carlito"/>
              </a:rPr>
              <a:t>system 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or by </a:t>
            </a:r>
            <a:r>
              <a:rPr sz="2750" spc="-25" dirty="0">
                <a:solidFill>
                  <a:srgbClr val="303030"/>
                </a:solidFill>
                <a:latin typeface="Carlito"/>
                <a:cs typeface="Carlito"/>
              </a:rPr>
              <a:t>creating </a:t>
            </a:r>
            <a:r>
              <a:rPr sz="2750" spc="-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750" spc="-25" dirty="0">
                <a:solidFill>
                  <a:srgbClr val="303030"/>
                </a:solidFill>
                <a:latin typeface="Carlito"/>
                <a:cs typeface="Carlito"/>
              </a:rPr>
              <a:t>large </a:t>
            </a:r>
            <a:r>
              <a:rPr sz="2750" spc="-30" dirty="0">
                <a:solidFill>
                  <a:srgbClr val="303030"/>
                </a:solidFill>
                <a:latin typeface="Carlito"/>
                <a:cs typeface="Carlito"/>
              </a:rPr>
              <a:t>traffic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load. (It is possible</a:t>
            </a:r>
            <a:r>
              <a:rPr sz="2750" spc="13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750" spc="-20" dirty="0">
                <a:solidFill>
                  <a:srgbClr val="303030"/>
                </a:solidFill>
                <a:latin typeface="Carlito"/>
                <a:cs typeface="Carlito"/>
              </a:rPr>
              <a:t>to</a:t>
            </a:r>
            <a:r>
              <a:rPr sz="2750" spc="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use	embedded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and IoT 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devices, </a:t>
            </a:r>
            <a:r>
              <a:rPr sz="2750" spc="-20" dirty="0">
                <a:solidFill>
                  <a:srgbClr val="303030"/>
                </a:solidFill>
                <a:latin typeface="Carlito"/>
                <a:cs typeface="Carlito"/>
              </a:rPr>
              <a:t>where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their </a:t>
            </a:r>
            <a:r>
              <a:rPr sz="2750" spc="-25" dirty="0">
                <a:solidFill>
                  <a:srgbClr val="303030"/>
                </a:solidFill>
                <a:latin typeface="Carlito"/>
                <a:cs typeface="Carlito"/>
              </a:rPr>
              <a:t>owners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do not </a:t>
            </a:r>
            <a:r>
              <a:rPr sz="2750" spc="-25" dirty="0">
                <a:solidFill>
                  <a:srgbClr val="303030"/>
                </a:solidFill>
                <a:latin typeface="Carlito"/>
                <a:cs typeface="Carlito"/>
              </a:rPr>
              <a:t>pay </a:t>
            </a:r>
            <a:r>
              <a:rPr sz="2750" spc="-35" dirty="0">
                <a:solidFill>
                  <a:srgbClr val="303030"/>
                </a:solidFill>
                <a:latin typeface="Carlito"/>
                <a:cs typeface="Carlito"/>
              </a:rPr>
              <a:t>attention </a:t>
            </a:r>
            <a:r>
              <a:rPr sz="2750" spc="-2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750" spc="-20" dirty="0">
                <a:solidFill>
                  <a:srgbClr val="303030"/>
                </a:solidFill>
                <a:latin typeface="Carlito"/>
                <a:cs typeface="Carlito"/>
              </a:rPr>
              <a:t>secure</a:t>
            </a:r>
            <a:r>
              <a:rPr sz="2750" spc="14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them).</a:t>
            </a:r>
            <a:endParaRPr sz="2750">
              <a:latin typeface="Carlito"/>
              <a:cs typeface="Carlito"/>
            </a:endParaRPr>
          </a:p>
          <a:p>
            <a:pPr marL="12700" marR="859155">
              <a:lnSpc>
                <a:spcPct val="100000"/>
              </a:lnSpc>
              <a:spcBef>
                <a:spcPts val="960"/>
              </a:spcBef>
            </a:pPr>
            <a:r>
              <a:rPr sz="2750" b="1" spc="-20" dirty="0">
                <a:solidFill>
                  <a:srgbClr val="303030"/>
                </a:solidFill>
                <a:latin typeface="Carlito"/>
                <a:cs typeface="Carlito"/>
              </a:rPr>
              <a:t>They contain false information </a:t>
            </a:r>
            <a:r>
              <a:rPr sz="2750" b="1" spc="-25" dirty="0">
                <a:solidFill>
                  <a:srgbClr val="303030"/>
                </a:solidFill>
                <a:latin typeface="Carlito"/>
                <a:cs typeface="Carlito"/>
              </a:rPr>
              <a:t>related </a:t>
            </a:r>
            <a:r>
              <a:rPr sz="2750" b="1" spc="-2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750" b="1" spc="-10" dirty="0">
                <a:solidFill>
                  <a:srgbClr val="303030"/>
                </a:solidFill>
                <a:latin typeface="Carlito"/>
                <a:cs typeface="Carlito"/>
              </a:rPr>
              <a:t>these </a:t>
            </a:r>
            <a:r>
              <a:rPr sz="2750" b="1" spc="-20" dirty="0">
                <a:solidFill>
                  <a:srgbClr val="303030"/>
                </a:solidFill>
                <a:latin typeface="Carlito"/>
                <a:cs typeface="Carlito"/>
              </a:rPr>
              <a:t>events, </a:t>
            </a:r>
            <a:r>
              <a:rPr sz="2750" b="1" spc="-10" dirty="0">
                <a:solidFill>
                  <a:srgbClr val="303030"/>
                </a:solidFill>
                <a:latin typeface="Carlito"/>
                <a:cs typeface="Carlito"/>
              </a:rPr>
              <a:t>but without  malicious </a:t>
            </a:r>
            <a:r>
              <a:rPr sz="2750" b="1" spc="-25" dirty="0">
                <a:solidFill>
                  <a:srgbClr val="303030"/>
                </a:solidFill>
                <a:latin typeface="Carlito"/>
                <a:cs typeface="Carlito"/>
              </a:rPr>
              <a:t>programs </a:t>
            </a:r>
            <a:r>
              <a:rPr sz="2750" b="1" spc="-5" dirty="0">
                <a:solidFill>
                  <a:srgbClr val="303030"/>
                </a:solidFill>
                <a:latin typeface="Carlito"/>
                <a:cs typeface="Carlito"/>
              </a:rPr>
              <a:t>or</a:t>
            </a:r>
            <a:r>
              <a:rPr sz="2750" b="1" spc="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750" b="1" spc="-10" dirty="0">
                <a:solidFill>
                  <a:srgbClr val="303030"/>
                </a:solidFill>
                <a:latin typeface="Carlito"/>
                <a:cs typeface="Carlito"/>
              </a:rPr>
              <a:t>links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.</a:t>
            </a:r>
            <a:endParaRPr sz="2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If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an </a:t>
            </a:r>
            <a:r>
              <a:rPr sz="2750" spc="-35" dirty="0">
                <a:solidFill>
                  <a:srgbClr val="303030"/>
                </a:solidFill>
                <a:latin typeface="Carlito"/>
                <a:cs typeface="Carlito"/>
              </a:rPr>
              <a:t>attack </a:t>
            </a:r>
            <a:r>
              <a:rPr sz="2750" spc="-20" dirty="0">
                <a:solidFill>
                  <a:srgbClr val="303030"/>
                </a:solidFill>
                <a:latin typeface="Carlito"/>
                <a:cs typeface="Carlito"/>
              </a:rPr>
              <a:t>originates from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one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location,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it is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called </a:t>
            </a:r>
            <a:r>
              <a:rPr sz="2750" spc="-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DoS</a:t>
            </a:r>
            <a:r>
              <a:rPr sz="2750" spc="14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750" spc="-35" dirty="0">
                <a:solidFill>
                  <a:srgbClr val="303030"/>
                </a:solidFill>
                <a:latin typeface="Carlito"/>
                <a:cs typeface="Carlito"/>
              </a:rPr>
              <a:t>attack.</a:t>
            </a:r>
            <a:endParaRPr sz="2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while </a:t>
            </a:r>
            <a:r>
              <a:rPr sz="2750" spc="-5" dirty="0">
                <a:solidFill>
                  <a:srgbClr val="303030"/>
                </a:solidFill>
                <a:latin typeface="Carlito"/>
                <a:cs typeface="Carlito"/>
              </a:rPr>
              <a:t>if it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distributed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it is </a:t>
            </a:r>
            <a:r>
              <a:rPr sz="2750" spc="-5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DDoS </a:t>
            </a:r>
            <a:r>
              <a:rPr sz="2750" spc="-35" dirty="0">
                <a:solidFill>
                  <a:srgbClr val="303030"/>
                </a:solidFill>
                <a:latin typeface="Carlito"/>
                <a:cs typeface="Carlito"/>
              </a:rPr>
              <a:t>attack </a:t>
            </a:r>
            <a:r>
              <a:rPr sz="2750" spc="-15" dirty="0">
                <a:solidFill>
                  <a:srgbClr val="303030"/>
                </a:solidFill>
                <a:latin typeface="Carlito"/>
                <a:cs typeface="Carlito"/>
              </a:rPr>
              <a:t>(distributed denial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of</a:t>
            </a:r>
            <a:r>
              <a:rPr sz="2750" spc="1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750" spc="-10" dirty="0">
                <a:solidFill>
                  <a:srgbClr val="303030"/>
                </a:solidFill>
                <a:latin typeface="Carlito"/>
                <a:cs typeface="Carlito"/>
              </a:rPr>
              <a:t>service)</a:t>
            </a:r>
            <a:endParaRPr sz="275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dirty="0"/>
              <a:t>DoS &amp; </a:t>
            </a:r>
            <a:r>
              <a:rPr sz="4400" spc="-5" dirty="0"/>
              <a:t>DDoS</a:t>
            </a:r>
            <a:r>
              <a:rPr sz="4400" spc="-20" dirty="0"/>
              <a:t> </a:t>
            </a:r>
            <a:r>
              <a:rPr sz="4400" spc="-45" dirty="0"/>
              <a:t>attacks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707579" y="1825561"/>
            <a:ext cx="10777220" cy="4081145"/>
            <a:chOff x="707579" y="1825561"/>
            <a:chExt cx="10777220" cy="4081145"/>
          </a:xfrm>
        </p:grpSpPr>
        <p:sp>
          <p:nvSpPr>
            <p:cNvPr id="5" name="object 5"/>
            <p:cNvSpPr/>
            <p:nvPr/>
          </p:nvSpPr>
          <p:spPr>
            <a:xfrm>
              <a:off x="720001" y="1825561"/>
              <a:ext cx="10751820" cy="4081145"/>
            </a:xfrm>
            <a:custGeom>
              <a:avLst/>
              <a:gdLst/>
              <a:ahLst/>
              <a:cxnLst/>
              <a:rect l="l" t="t" r="r" b="b"/>
              <a:pathLst>
                <a:path w="10751820" h="4081145">
                  <a:moveTo>
                    <a:pt x="10751756" y="0"/>
                  </a:moveTo>
                  <a:lnTo>
                    <a:pt x="0" y="0"/>
                  </a:lnTo>
                  <a:lnTo>
                    <a:pt x="0" y="4080954"/>
                  </a:lnTo>
                  <a:lnTo>
                    <a:pt x="10751756" y="4080954"/>
                  </a:lnTo>
                  <a:close/>
                </a:path>
              </a:pathLst>
            </a:custGeom>
            <a:solidFill>
              <a:srgbClr val="FFF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001" y="2214359"/>
              <a:ext cx="5204155" cy="3302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3879" y="2208606"/>
              <a:ext cx="5217160" cy="3315335"/>
            </a:xfrm>
            <a:custGeom>
              <a:avLst/>
              <a:gdLst/>
              <a:ahLst/>
              <a:cxnLst/>
              <a:rect l="l" t="t" r="r" b="b"/>
              <a:pathLst>
                <a:path w="5217160" h="3315335">
                  <a:moveTo>
                    <a:pt x="0" y="0"/>
                  </a:moveTo>
                  <a:lnTo>
                    <a:pt x="5216766" y="0"/>
                  </a:lnTo>
                  <a:lnTo>
                    <a:pt x="5216766" y="3314877"/>
                  </a:lnTo>
                  <a:lnTo>
                    <a:pt x="0" y="3314877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67602" y="2214359"/>
              <a:ext cx="5204155" cy="3302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61481" y="2208606"/>
              <a:ext cx="5217160" cy="3315335"/>
            </a:xfrm>
            <a:custGeom>
              <a:avLst/>
              <a:gdLst/>
              <a:ahLst/>
              <a:cxnLst/>
              <a:rect l="l" t="t" r="r" b="b"/>
              <a:pathLst>
                <a:path w="5217159" h="3315335">
                  <a:moveTo>
                    <a:pt x="0" y="0"/>
                  </a:moveTo>
                  <a:lnTo>
                    <a:pt x="5216753" y="0"/>
                  </a:lnTo>
                  <a:lnTo>
                    <a:pt x="5216753" y="3314877"/>
                  </a:lnTo>
                  <a:lnTo>
                    <a:pt x="0" y="3314877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72</a:t>
            </a:fld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Social engineering</a:t>
            </a:r>
            <a:r>
              <a:rPr sz="4400" spc="-10" dirty="0"/>
              <a:t> </a:t>
            </a:r>
            <a:r>
              <a:rPr sz="4400" spc="-45" dirty="0"/>
              <a:t>attacks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32516"/>
            <a:ext cx="10306685" cy="33350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Social engineering</a:t>
            </a:r>
            <a:r>
              <a:rPr sz="3200" b="1" spc="-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(SE)</a:t>
            </a:r>
            <a:endParaRPr sz="3200">
              <a:latin typeface="Carlito"/>
              <a:cs typeface="Carlito"/>
            </a:endParaRPr>
          </a:p>
          <a:p>
            <a:pPr marL="12700" marR="266700">
              <a:lnSpc>
                <a:spcPct val="100000"/>
              </a:lnSpc>
              <a:spcBef>
                <a:spcPts val="1000"/>
              </a:spcBef>
            </a:pP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3200" b="1" dirty="0">
                <a:solidFill>
                  <a:srgbClr val="303030"/>
                </a:solidFill>
                <a:latin typeface="Carlito"/>
                <a:cs typeface="Carlito"/>
              </a:rPr>
              <a:t>art 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3200" b="1" spc="-10" dirty="0">
                <a:solidFill>
                  <a:srgbClr val="303030"/>
                </a:solidFill>
                <a:latin typeface="Carlito"/>
                <a:cs typeface="Carlito"/>
              </a:rPr>
              <a:t>manipulating </a:t>
            </a:r>
            <a:r>
              <a:rPr sz="32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3200" spc="-30" dirty="0">
                <a:solidFill>
                  <a:srgbClr val="303030"/>
                </a:solidFill>
                <a:latin typeface="Carlito"/>
                <a:cs typeface="Carlito"/>
              </a:rPr>
              <a:t>target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to share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personal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3200" spc="-35" dirty="0">
                <a:solidFill>
                  <a:srgbClr val="303030"/>
                </a:solidFill>
                <a:latin typeface="Carlito"/>
                <a:cs typeface="Carlito"/>
              </a:rPr>
              <a:t>work- 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related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with the</a:t>
            </a:r>
            <a:r>
              <a:rPr sz="320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200" spc="-70" dirty="0">
                <a:solidFill>
                  <a:srgbClr val="303030"/>
                </a:solidFill>
                <a:latin typeface="Carlito"/>
                <a:cs typeface="Carlito"/>
              </a:rPr>
              <a:t>attacker.</a:t>
            </a:r>
            <a:endParaRPr sz="3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3200" b="1" spc="-45" dirty="0">
                <a:solidFill>
                  <a:srgbClr val="303030"/>
                </a:solidFill>
                <a:latin typeface="Carlito"/>
                <a:cs typeface="Carlito"/>
              </a:rPr>
              <a:t>Attackers </a:t>
            </a:r>
            <a:r>
              <a:rPr sz="3200" b="1" spc="-10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3200" b="1" spc="-15" dirty="0">
                <a:solidFill>
                  <a:srgbClr val="303030"/>
                </a:solidFill>
                <a:latin typeface="Carlito"/>
                <a:cs typeface="Carlito"/>
              </a:rPr>
              <a:t>utilize </a:t>
            </a:r>
            <a:r>
              <a:rPr sz="3200" b="1" spc="-10" dirty="0">
                <a:solidFill>
                  <a:srgbClr val="303030"/>
                </a:solidFill>
                <a:latin typeface="Carlito"/>
                <a:cs typeface="Carlito"/>
              </a:rPr>
              <a:t>scams 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3200" b="1" spc="-10" dirty="0">
                <a:solidFill>
                  <a:srgbClr val="303030"/>
                </a:solidFill>
                <a:latin typeface="Carlito"/>
                <a:cs typeface="Carlito"/>
              </a:rPr>
              <a:t>tricks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convince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their </a:t>
            </a:r>
            <a:r>
              <a:rPr sz="3200" spc="-30" dirty="0">
                <a:solidFill>
                  <a:srgbClr val="303030"/>
                </a:solidFill>
                <a:latin typeface="Carlito"/>
                <a:cs typeface="Carlito"/>
              </a:rPr>
              <a:t>targets 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3200" dirty="0">
                <a:solidFill>
                  <a:srgbClr val="303030"/>
                </a:solidFill>
                <a:latin typeface="Carlito"/>
                <a:cs typeface="Carlito"/>
              </a:rPr>
              <a:t>do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things which will help them with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performing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their  malicious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200" spc="10" dirty="0">
                <a:solidFill>
                  <a:srgbClr val="303030"/>
                </a:solidFill>
                <a:latin typeface="Carlito"/>
                <a:cs typeface="Carlito"/>
              </a:rPr>
              <a:t>activity</a:t>
            </a:r>
            <a:r>
              <a:rPr sz="3200" spc="1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73</a:t>
            </a:fld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L="1080135">
              <a:lnSpc>
                <a:spcPct val="100000"/>
              </a:lnSpc>
              <a:spcBef>
                <a:spcPts val="2245"/>
              </a:spcBef>
            </a:pPr>
            <a:r>
              <a:rPr sz="4400" spc="-10" dirty="0"/>
              <a:t>Identifying </a:t>
            </a:r>
            <a:r>
              <a:rPr sz="4400" spc="-20" dirty="0"/>
              <a:t>malware </a:t>
            </a:r>
            <a:r>
              <a:rPr sz="4400" dirty="0"/>
              <a:t>and other</a:t>
            </a:r>
            <a:r>
              <a:rPr sz="4400" spc="-20" dirty="0"/>
              <a:t> </a:t>
            </a:r>
            <a:r>
              <a:rPr sz="4400" spc="-45" dirty="0"/>
              <a:t>attacks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875216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981500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4959261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1857857"/>
            <a:ext cx="10308590" cy="394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09" marR="565150" indent="-44894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461009" algn="l"/>
                <a:tab pos="461645" algn="l"/>
              </a:tabLst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Malware and local or remote exploitations create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security  issue for the target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organization.</a:t>
            </a:r>
            <a:endParaRPr sz="2800">
              <a:latin typeface="Arial"/>
              <a:cs typeface="Arial"/>
            </a:endParaRPr>
          </a:p>
          <a:p>
            <a:pPr marL="469900" marR="2178050" indent="-8890">
              <a:lnSpc>
                <a:spcPct val="129500"/>
              </a:lnSpc>
              <a:tabLst>
                <a:tab pos="1359535" algn="l"/>
              </a:tabLst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Defenders must understand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5" dirty="0">
                <a:solidFill>
                  <a:srgbClr val="303030"/>
                </a:solidFill>
                <a:latin typeface="Arial"/>
                <a:cs typeface="Arial"/>
              </a:rPr>
              <a:t>attacker’s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action  (see	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Cyber kill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 chain).</a:t>
            </a:r>
            <a:endParaRPr sz="2800">
              <a:latin typeface="Arial"/>
              <a:cs typeface="Arial"/>
            </a:endParaRPr>
          </a:p>
          <a:p>
            <a:pPr marL="461009" marR="186690">
              <a:lnSpc>
                <a:spcPct val="100000"/>
              </a:lnSpc>
              <a:spcBef>
                <a:spcPts val="985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Counteractions should be developed before an incident takes  place.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(see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zero days)</a:t>
            </a:r>
            <a:endParaRPr sz="2800">
              <a:latin typeface="Arial"/>
              <a:cs typeface="Arial"/>
            </a:endParaRPr>
          </a:p>
          <a:p>
            <a:pPr marL="461009" marR="5080">
              <a:lnSpc>
                <a:spcPct val="100000"/>
              </a:lnSpc>
              <a:spcBef>
                <a:spcPts val="990"/>
              </a:spcBef>
            </a:pPr>
            <a:r>
              <a:rPr sz="2800" spc="-95" dirty="0">
                <a:solidFill>
                  <a:srgbClr val="303030"/>
                </a:solidFill>
                <a:latin typeface="Arial"/>
                <a:cs typeface="Arial"/>
              </a:rPr>
              <a:t>You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can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read more about how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establish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computer incident  response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capacity security</a:t>
            </a:r>
            <a:r>
              <a:rPr sz="2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standards.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10" dirty="0"/>
              <a:t>What </a:t>
            </a:r>
            <a:r>
              <a:rPr sz="4400" spc="-25" dirty="0"/>
              <a:t>to</a:t>
            </a:r>
            <a:r>
              <a:rPr sz="4400" spc="-10" dirty="0"/>
              <a:t> </a:t>
            </a:r>
            <a:r>
              <a:rPr sz="4400" dirty="0"/>
              <a:t>do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96021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2448610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3002292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3554539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41" y="4533734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741" y="5086337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1259" y="1732066"/>
            <a:ext cx="8550275" cy="3768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69285">
              <a:lnSpc>
                <a:spcPct val="129600"/>
              </a:lnSpc>
              <a:spcBef>
                <a:spcPts val="95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Integrate malware protection tools  Implement personal firewalls 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Secure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8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browser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sandboxing (sandbox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is a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security mechanism for  separating running</a:t>
            </a:r>
            <a:r>
              <a:rPr sz="28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programs)</a:t>
            </a:r>
            <a:endParaRPr sz="2800">
              <a:latin typeface="Arial"/>
              <a:cs typeface="Arial"/>
            </a:endParaRPr>
          </a:p>
          <a:p>
            <a:pPr marL="12700" marR="1388745">
              <a:lnSpc>
                <a:spcPct val="129500"/>
              </a:lnSpc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Proper password protection is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also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important. 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file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system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encryption.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15" dirty="0"/>
              <a:t>Questions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441" y="1743163"/>
            <a:ext cx="7949565" cy="409067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1035"/>
              </a:spcBef>
              <a:buClr>
                <a:srgbClr val="CE1E27"/>
              </a:buClr>
              <a:buSzPct val="74509"/>
              <a:buFont typeface="+mj-lt"/>
              <a:buAutoNum type="arabicPeriod"/>
              <a:tabLst>
                <a:tab pos="554990" algn="l"/>
                <a:tab pos="555625" algn="l"/>
              </a:tabLst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What does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“cyber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space”</a:t>
            </a:r>
            <a:r>
              <a:rPr sz="2550" spc="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mean?</a:t>
            </a:r>
            <a:endParaRPr sz="2550" dirty="0">
              <a:latin typeface="Carlito"/>
              <a:cs typeface="Carlito"/>
            </a:endParaRPr>
          </a:p>
          <a:p>
            <a:pPr marL="472440" indent="-473075">
              <a:lnSpc>
                <a:spcPct val="100000"/>
              </a:lnSpc>
              <a:spcBef>
                <a:spcPts val="940"/>
              </a:spcBef>
              <a:buClr>
                <a:srgbClr val="CE1E27"/>
              </a:buClr>
              <a:buSzPct val="74509"/>
              <a:buAutoNum type="arabicPeriod"/>
              <a:tabLst>
                <a:tab pos="472440" algn="l"/>
                <a:tab pos="473075" algn="l"/>
              </a:tabLst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Which kind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550" spc="-30" dirty="0">
                <a:solidFill>
                  <a:srgbClr val="303030"/>
                </a:solidFill>
                <a:latin typeface="Carlito"/>
                <a:cs typeface="Carlito"/>
              </a:rPr>
              <a:t>attackers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you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can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 list?</a:t>
            </a:r>
            <a:endParaRPr sz="2550" dirty="0">
              <a:latin typeface="Carlito"/>
              <a:cs typeface="Carlito"/>
            </a:endParaRPr>
          </a:p>
          <a:p>
            <a:pPr marL="472440" indent="-473075">
              <a:lnSpc>
                <a:spcPct val="100000"/>
              </a:lnSpc>
              <a:spcBef>
                <a:spcPts val="940"/>
              </a:spcBef>
              <a:buClr>
                <a:srgbClr val="CE1E27"/>
              </a:buClr>
              <a:buSzPct val="74509"/>
              <a:buAutoNum type="arabicPeriod"/>
              <a:tabLst>
                <a:tab pos="472440" algn="l"/>
                <a:tab pos="473075" algn="l"/>
              </a:tabLst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What could be cyber</a:t>
            </a:r>
            <a:r>
              <a:rPr sz="2550" spc="-3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target?</a:t>
            </a:r>
            <a:endParaRPr sz="2550" dirty="0">
              <a:latin typeface="Carlito"/>
              <a:cs typeface="Carlito"/>
            </a:endParaRPr>
          </a:p>
          <a:p>
            <a:pPr marL="472440" indent="-473075">
              <a:lnSpc>
                <a:spcPct val="100000"/>
              </a:lnSpc>
              <a:spcBef>
                <a:spcPts val="940"/>
              </a:spcBef>
              <a:buClr>
                <a:srgbClr val="CE1E27"/>
              </a:buClr>
              <a:buSzPct val="74509"/>
              <a:buAutoNum type="arabicPeriod"/>
              <a:tabLst>
                <a:tab pos="472440" algn="l"/>
                <a:tab pos="473075" algn="l"/>
              </a:tabLst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Describe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“the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cyber kill</a:t>
            </a:r>
            <a:r>
              <a:rPr sz="2550" spc="-5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chain”!</a:t>
            </a:r>
            <a:endParaRPr sz="2550" dirty="0">
              <a:latin typeface="Carlito"/>
              <a:cs typeface="Carlito"/>
            </a:endParaRPr>
          </a:p>
          <a:p>
            <a:pPr marL="545465" indent="-545465">
              <a:lnSpc>
                <a:spcPct val="100000"/>
              </a:lnSpc>
              <a:spcBef>
                <a:spcPts val="950"/>
              </a:spcBef>
              <a:buClr>
                <a:srgbClr val="CE1E27"/>
              </a:buClr>
              <a:buSzPct val="74509"/>
              <a:buAutoNum type="arabicPeriod"/>
              <a:tabLst>
                <a:tab pos="545465" algn="l"/>
                <a:tab pos="546735" algn="l"/>
              </a:tabLst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What does “malware”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mean?</a:t>
            </a:r>
            <a:endParaRPr sz="2550" dirty="0">
              <a:latin typeface="Carlito"/>
              <a:cs typeface="Carlito"/>
            </a:endParaRPr>
          </a:p>
          <a:p>
            <a:pPr marL="472440" indent="-473075">
              <a:lnSpc>
                <a:spcPct val="100000"/>
              </a:lnSpc>
              <a:spcBef>
                <a:spcPts val="940"/>
              </a:spcBef>
              <a:buClr>
                <a:srgbClr val="CE1E27"/>
              </a:buClr>
              <a:buSzPct val="74509"/>
              <a:buAutoNum type="arabicPeriod"/>
              <a:tabLst>
                <a:tab pos="472440" algn="l"/>
                <a:tab pos="473075" algn="l"/>
              </a:tabLst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What kind of malware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you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can</a:t>
            </a:r>
            <a:r>
              <a:rPr sz="2550" spc="-5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10" dirty="0">
                <a:solidFill>
                  <a:srgbClr val="303030"/>
                </a:solidFill>
                <a:latin typeface="Carlito"/>
                <a:cs typeface="Carlito"/>
              </a:rPr>
              <a:t>list?</a:t>
            </a:r>
            <a:endParaRPr sz="2550" dirty="0">
              <a:latin typeface="Carlito"/>
              <a:cs typeface="Carlito"/>
            </a:endParaRPr>
          </a:p>
          <a:p>
            <a:pPr marL="472440" indent="-473075">
              <a:lnSpc>
                <a:spcPct val="100000"/>
              </a:lnSpc>
              <a:spcBef>
                <a:spcPts val="940"/>
              </a:spcBef>
              <a:buClr>
                <a:srgbClr val="CE1E27"/>
              </a:buClr>
              <a:buSzPct val="74509"/>
              <a:buAutoNum type="arabicPeriod"/>
              <a:tabLst>
                <a:tab pos="472440" algn="l"/>
                <a:tab pos="473075" algn="l"/>
              </a:tabLst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Describe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Distributed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Denial of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Service (DDoS)</a:t>
            </a:r>
            <a:r>
              <a:rPr sz="2550" spc="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-20" dirty="0">
                <a:solidFill>
                  <a:srgbClr val="303030"/>
                </a:solidFill>
                <a:latin typeface="Carlito"/>
                <a:cs typeface="Carlito"/>
              </a:rPr>
              <a:t>attack!</a:t>
            </a:r>
            <a:endParaRPr sz="2550" dirty="0">
              <a:latin typeface="Carlito"/>
              <a:cs typeface="Carlito"/>
            </a:endParaRPr>
          </a:p>
          <a:p>
            <a:pPr marL="472440" indent="-473075">
              <a:lnSpc>
                <a:spcPct val="100000"/>
              </a:lnSpc>
              <a:spcBef>
                <a:spcPts val="940"/>
              </a:spcBef>
              <a:buClr>
                <a:srgbClr val="CE1E27"/>
              </a:buClr>
              <a:buSzPct val="74509"/>
              <a:buAutoNum type="arabicPeriod"/>
              <a:tabLst>
                <a:tab pos="472440" algn="l"/>
                <a:tab pos="473075" algn="l"/>
              </a:tabLst>
            </a:pP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What does 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“social </a:t>
            </a:r>
            <a:r>
              <a:rPr sz="2550" dirty="0">
                <a:solidFill>
                  <a:srgbClr val="303030"/>
                </a:solidFill>
                <a:latin typeface="Carlito"/>
                <a:cs typeface="Carlito"/>
              </a:rPr>
              <a:t>engineering </a:t>
            </a:r>
            <a:r>
              <a:rPr sz="2550" spc="-15" dirty="0">
                <a:solidFill>
                  <a:srgbClr val="303030"/>
                </a:solidFill>
                <a:latin typeface="Carlito"/>
                <a:cs typeface="Carlito"/>
              </a:rPr>
              <a:t>attack”</a:t>
            </a:r>
            <a:r>
              <a:rPr sz="2550" spc="-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550" spc="5" dirty="0">
                <a:solidFill>
                  <a:srgbClr val="303030"/>
                </a:solidFill>
                <a:latin typeface="Carlito"/>
                <a:cs typeface="Carlito"/>
              </a:rPr>
              <a:t>mean</a:t>
            </a:r>
            <a:endParaRPr sz="255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76</a:t>
            </a:fld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2245"/>
              </a:spcBef>
            </a:pPr>
            <a:r>
              <a:rPr sz="4400" spc="-15" dirty="0">
                <a:solidFill>
                  <a:srgbClr val="7F5F00"/>
                </a:solidFill>
              </a:rPr>
              <a:t>Complex </a:t>
            </a:r>
            <a:r>
              <a:rPr sz="4400" spc="-5" dirty="0">
                <a:solidFill>
                  <a:srgbClr val="7F5F00"/>
                </a:solidFill>
              </a:rPr>
              <a:t>cyber</a:t>
            </a:r>
            <a:r>
              <a:rPr sz="4400" spc="5" dirty="0">
                <a:solidFill>
                  <a:srgbClr val="7F5F00"/>
                </a:solidFill>
              </a:rPr>
              <a:t> </a:t>
            </a:r>
            <a:r>
              <a:rPr sz="4400" spc="-5" dirty="0">
                <a:solidFill>
                  <a:srgbClr val="7F5F00"/>
                </a:solidFill>
              </a:rPr>
              <a:t>security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720001" y="1825561"/>
            <a:ext cx="10751820" cy="4097654"/>
            <a:chOff x="720001" y="1825561"/>
            <a:chExt cx="10751820" cy="4097654"/>
          </a:xfrm>
        </p:grpSpPr>
        <p:sp>
          <p:nvSpPr>
            <p:cNvPr id="5" name="object 5"/>
            <p:cNvSpPr/>
            <p:nvPr/>
          </p:nvSpPr>
          <p:spPr>
            <a:xfrm>
              <a:off x="720001" y="1825561"/>
              <a:ext cx="10751820" cy="4081145"/>
            </a:xfrm>
            <a:custGeom>
              <a:avLst/>
              <a:gdLst/>
              <a:ahLst/>
              <a:cxnLst/>
              <a:rect l="l" t="t" r="r" b="b"/>
              <a:pathLst>
                <a:path w="10751820" h="4081145">
                  <a:moveTo>
                    <a:pt x="10751756" y="0"/>
                  </a:moveTo>
                  <a:lnTo>
                    <a:pt x="0" y="0"/>
                  </a:lnTo>
                  <a:lnTo>
                    <a:pt x="0" y="4080954"/>
                  </a:lnTo>
                  <a:lnTo>
                    <a:pt x="10751756" y="4080954"/>
                  </a:lnTo>
                  <a:close/>
                </a:path>
              </a:pathLst>
            </a:custGeom>
            <a:solidFill>
              <a:srgbClr val="FFF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001" y="1934273"/>
              <a:ext cx="5238724" cy="3988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5934710" marR="429259" indent="-343535">
              <a:lnSpc>
                <a:spcPct val="100000"/>
              </a:lnSpc>
              <a:spcBef>
                <a:spcPts val="995"/>
              </a:spcBef>
              <a:buFont typeface="Wingdings"/>
              <a:buChar char=""/>
              <a:tabLst>
                <a:tab pos="5934710" algn="l"/>
                <a:tab pos="5935345" algn="l"/>
              </a:tabLst>
            </a:pP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They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are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introduced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to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range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of 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ISO 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(International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Organization for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Standardization)  standards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as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well </a:t>
            </a:r>
            <a:r>
              <a:rPr sz="1800" dirty="0">
                <a:solidFill>
                  <a:srgbClr val="000000"/>
                </a:solidFill>
                <a:latin typeface="Carlito"/>
                <a:cs typeface="Carlito"/>
              </a:rPr>
              <a:t>as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to </a:t>
            </a:r>
            <a:r>
              <a:rPr sz="1800" b="1" spc="-10" dirty="0">
                <a:solidFill>
                  <a:srgbClr val="000000"/>
                </a:solidFill>
                <a:latin typeface="Carlito"/>
                <a:cs typeface="Carlito"/>
              </a:rPr>
              <a:t>COBIT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(Control 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Objectives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for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Information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and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Related  </a:t>
            </a:r>
            <a:r>
              <a:rPr sz="1800" spc="-20" dirty="0">
                <a:solidFill>
                  <a:srgbClr val="000000"/>
                </a:solidFill>
                <a:latin typeface="Carlito"/>
                <a:cs typeface="Carlito"/>
              </a:rPr>
              <a:t>Technology), </a:t>
            </a:r>
            <a:r>
              <a:rPr sz="1800" b="1" spc="-15" dirty="0">
                <a:solidFill>
                  <a:srgbClr val="000000"/>
                </a:solidFill>
                <a:latin typeface="Carlito"/>
                <a:cs typeface="Carlito"/>
              </a:rPr>
              <a:t>ISACA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(Information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Systems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Audit  and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Control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Association)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and 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ITIL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(the 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International </a:t>
            </a:r>
            <a:r>
              <a:rPr sz="1800" spc="-25" dirty="0">
                <a:solidFill>
                  <a:srgbClr val="000000"/>
                </a:solidFill>
                <a:latin typeface="Carlito"/>
                <a:cs typeface="Carlito"/>
              </a:rPr>
              <a:t>Technical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Infrastructure</a:t>
            </a:r>
            <a:r>
              <a:rPr sz="1800" spc="4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Library).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1750">
              <a:latin typeface="Carlito"/>
              <a:cs typeface="Carlito"/>
            </a:endParaRPr>
          </a:p>
          <a:p>
            <a:pPr marL="5934710" marR="384175" indent="-343535">
              <a:lnSpc>
                <a:spcPct val="100000"/>
              </a:lnSpc>
              <a:buFont typeface="Wingdings"/>
              <a:buChar char=""/>
              <a:tabLst>
                <a:tab pos="5934710" algn="l"/>
                <a:tab pos="5935345" algn="l"/>
              </a:tabLst>
            </a:pP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Activities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are provided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by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U.S.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National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Institute 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of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Standards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and </a:t>
            </a:r>
            <a:r>
              <a:rPr sz="1800" spc="-20" dirty="0">
                <a:solidFill>
                  <a:srgbClr val="000000"/>
                </a:solidFill>
                <a:latin typeface="Carlito"/>
                <a:cs typeface="Carlito"/>
              </a:rPr>
              <a:t>Technology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(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NIST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), the British 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Standards Institute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(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BSI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),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to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highlight the types  and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burdens </a:t>
            </a:r>
            <a:r>
              <a:rPr sz="1800" spc="-15" dirty="0">
                <a:solidFill>
                  <a:srgbClr val="000000"/>
                </a:solidFill>
                <a:latin typeface="Carlito"/>
                <a:cs typeface="Carlito"/>
              </a:rPr>
              <a:t>created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by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implementing 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standards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and the challenges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presented 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by 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competing</a:t>
            </a:r>
            <a:r>
              <a:rPr sz="1800" spc="-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rlito"/>
                <a:cs typeface="Carlito"/>
              </a:rPr>
              <a:t>standards.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77</a:t>
            </a:fld>
            <a:endParaRPr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2245"/>
              </a:spcBef>
            </a:pPr>
            <a:r>
              <a:rPr sz="4400" spc="-15" dirty="0">
                <a:solidFill>
                  <a:srgbClr val="FF0000"/>
                </a:solidFill>
              </a:rPr>
              <a:t>Complex </a:t>
            </a:r>
            <a:r>
              <a:rPr sz="4400" spc="-5" dirty="0">
                <a:solidFill>
                  <a:srgbClr val="FF0000"/>
                </a:solidFill>
              </a:rPr>
              <a:t>of cyber security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7653" y="1959368"/>
            <a:ext cx="36976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303030"/>
                </a:solidFill>
                <a:latin typeface="Arial"/>
                <a:cs typeface="Arial"/>
              </a:rPr>
              <a:t>Types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of cybersecurity</a:t>
            </a:r>
            <a:r>
              <a:rPr sz="2000"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threats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2438539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3176181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4219104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41" y="4956746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1259" y="2411539"/>
            <a:ext cx="9956800" cy="346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Malware: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a form of malicious software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which any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file or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program can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used </a:t>
            </a:r>
            <a:r>
              <a:rPr sz="2000" spc="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harm  a computer </a:t>
            </a:r>
            <a:r>
              <a:rPr sz="2000" spc="-25" dirty="0">
                <a:solidFill>
                  <a:srgbClr val="303030"/>
                </a:solidFill>
                <a:latin typeface="Arial"/>
                <a:cs typeface="Arial"/>
              </a:rPr>
              <a:t>user,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such as worms, computer viruses, </a:t>
            </a:r>
            <a:r>
              <a:rPr sz="2000" spc="-15" dirty="0">
                <a:solidFill>
                  <a:srgbClr val="303030"/>
                </a:solidFill>
                <a:latin typeface="Arial"/>
                <a:cs typeface="Arial"/>
              </a:rPr>
              <a:t>Trojan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horses and</a:t>
            </a:r>
            <a:r>
              <a:rPr sz="2000" spc="1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spyware.</a:t>
            </a:r>
            <a:endParaRPr sz="2000">
              <a:latin typeface="Arial"/>
              <a:cs typeface="Arial"/>
            </a:endParaRPr>
          </a:p>
          <a:p>
            <a:pPr marL="12700" marR="25400">
              <a:lnSpc>
                <a:spcPct val="100200"/>
              </a:lnSpc>
              <a:spcBef>
                <a:spcPts val="1005"/>
              </a:spcBef>
            </a:pP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Ransomware: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a type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malware that involves an attacker locking the victim's computer  system files -- typically through encryption -- and demanding a payment to decrypt and  unlock</a:t>
            </a:r>
            <a:r>
              <a:rPr sz="20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them.</a:t>
            </a:r>
            <a:endParaRPr sz="2000">
              <a:latin typeface="Arial"/>
              <a:cs typeface="Arial"/>
            </a:endParaRPr>
          </a:p>
          <a:p>
            <a:pPr marL="12700" marR="485775">
              <a:lnSpc>
                <a:spcPct val="100000"/>
              </a:lnSpc>
              <a:spcBef>
                <a:spcPts val="1000"/>
              </a:spcBef>
            </a:pP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Social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engineering: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attack that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relies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on human interaction </a:t>
            </a:r>
            <a:r>
              <a:rPr sz="2000" spc="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trick users into  breaking security procedures </a:t>
            </a:r>
            <a:r>
              <a:rPr sz="2000" spc="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gain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sensitive information that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typically</a:t>
            </a:r>
            <a:r>
              <a:rPr sz="2000" spc="1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protected.</a:t>
            </a:r>
            <a:endParaRPr sz="2000">
              <a:latin typeface="Arial"/>
              <a:cs typeface="Arial"/>
            </a:endParaRPr>
          </a:p>
          <a:p>
            <a:pPr marL="12700" marR="28575">
              <a:lnSpc>
                <a:spcPct val="100200"/>
              </a:lnSpc>
              <a:spcBef>
                <a:spcPts val="1005"/>
              </a:spcBef>
            </a:pP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Phishing: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a form of fraud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which falsified emails are sent that resemble emails from  reputable sources; </a:t>
            </a:r>
            <a:r>
              <a:rPr sz="2000" spc="-15" dirty="0">
                <a:solidFill>
                  <a:srgbClr val="303030"/>
                </a:solidFill>
                <a:latin typeface="Arial"/>
                <a:cs typeface="Arial"/>
              </a:rPr>
              <a:t>however,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the intention of these emails is to steal sensitive data, such  as credit card or </a:t>
            </a:r>
            <a:r>
              <a:rPr sz="2000" spc="-5" dirty="0">
                <a:solidFill>
                  <a:srgbClr val="303030"/>
                </a:solidFill>
                <a:latin typeface="Arial"/>
                <a:cs typeface="Arial"/>
              </a:rPr>
              <a:t>login</a:t>
            </a:r>
            <a:r>
              <a:rPr sz="20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03030"/>
                </a:solidFill>
                <a:latin typeface="Arial"/>
                <a:cs typeface="Arial"/>
              </a:rPr>
              <a:t>information.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2245"/>
              </a:spcBef>
            </a:pPr>
            <a:r>
              <a:rPr sz="4400" spc="-15" dirty="0">
                <a:solidFill>
                  <a:srgbClr val="FF0000"/>
                </a:solidFill>
              </a:rPr>
              <a:t>Complex </a:t>
            </a:r>
            <a:r>
              <a:rPr sz="4400" spc="-5" dirty="0">
                <a:solidFill>
                  <a:srgbClr val="FF0000"/>
                </a:solidFill>
              </a:rPr>
              <a:t>of cyber security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776927"/>
            <a:ext cx="10611485" cy="407289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745"/>
              </a:spcBef>
            </a:pPr>
            <a:r>
              <a:rPr sz="1750" b="1" spc="5" dirty="0">
                <a:solidFill>
                  <a:srgbClr val="FF0000"/>
                </a:solidFill>
                <a:latin typeface="Arial"/>
                <a:cs typeface="Arial"/>
              </a:rPr>
              <a:t>Elements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750" b="1" spc="5" dirty="0">
                <a:solidFill>
                  <a:srgbClr val="FF0000"/>
                </a:solidFill>
                <a:latin typeface="Arial"/>
                <a:cs typeface="Arial"/>
              </a:rPr>
              <a:t>cyber</a:t>
            </a:r>
            <a:r>
              <a:rPr sz="175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security</a:t>
            </a:r>
            <a:endParaRPr sz="1750">
              <a:latin typeface="Arial"/>
              <a:cs typeface="Arial"/>
            </a:endParaRPr>
          </a:p>
          <a:p>
            <a:pPr marL="209550" marR="925194" indent="-172085">
              <a:lnSpc>
                <a:spcPct val="100600"/>
              </a:lnSpc>
              <a:spcBef>
                <a:spcPts val="640"/>
              </a:spcBef>
              <a:buClr>
                <a:srgbClr val="CE1E27"/>
              </a:buClr>
              <a:buSzPct val="74285"/>
              <a:buFont typeface="Wingdings"/>
              <a:buChar char=""/>
              <a:tabLst>
                <a:tab pos="210185" algn="l"/>
              </a:tabLst>
            </a:pPr>
            <a:r>
              <a:rPr sz="1750" b="1" dirty="0">
                <a:solidFill>
                  <a:srgbClr val="303030"/>
                </a:solidFill>
                <a:latin typeface="Arial"/>
                <a:cs typeface="Arial"/>
              </a:rPr>
              <a:t>Application security: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Minimize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likelihood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unauthorized code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will be able to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manipulate  applications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access,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steal, modify or delete sensitive</a:t>
            </a:r>
            <a:r>
              <a:rPr sz="1750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data.</a:t>
            </a:r>
            <a:endParaRPr sz="1750">
              <a:latin typeface="Arial"/>
              <a:cs typeface="Arial"/>
            </a:endParaRPr>
          </a:p>
          <a:p>
            <a:pPr marL="209550" marR="841375" indent="-172085">
              <a:lnSpc>
                <a:spcPct val="100600"/>
              </a:lnSpc>
              <a:spcBef>
                <a:spcPts val="625"/>
              </a:spcBef>
              <a:buClr>
                <a:srgbClr val="CE1E27"/>
              </a:buClr>
              <a:buSzPct val="74285"/>
              <a:buFont typeface="Wingdings"/>
              <a:buChar char=""/>
              <a:tabLst>
                <a:tab pos="210185" algn="l"/>
              </a:tabLst>
            </a:pPr>
            <a:r>
              <a:rPr sz="1750" b="1" dirty="0">
                <a:solidFill>
                  <a:srgbClr val="303030"/>
                </a:solidFill>
                <a:latin typeface="Arial"/>
                <a:cs typeface="Arial"/>
              </a:rPr>
              <a:t>Information security (infosec):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Protect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information assets,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regardless of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how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information is 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formatted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whether it is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transit,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is being processed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at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rest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750" spc="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storage.</a:t>
            </a:r>
            <a:endParaRPr sz="1750">
              <a:latin typeface="Arial"/>
              <a:cs typeface="Arial"/>
            </a:endParaRPr>
          </a:p>
          <a:p>
            <a:pPr marL="209550" marR="130810" indent="-172085">
              <a:lnSpc>
                <a:spcPct val="100600"/>
              </a:lnSpc>
              <a:spcBef>
                <a:spcPts val="625"/>
              </a:spcBef>
              <a:buClr>
                <a:srgbClr val="CE1E27"/>
              </a:buClr>
              <a:buSzPct val="74285"/>
              <a:buFont typeface="Wingdings"/>
              <a:buChar char=""/>
              <a:tabLst>
                <a:tab pos="210185" algn="l"/>
              </a:tabLst>
            </a:pPr>
            <a:r>
              <a:rPr sz="1750" b="1" dirty="0">
                <a:solidFill>
                  <a:srgbClr val="303030"/>
                </a:solidFill>
                <a:latin typeface="Arial"/>
                <a:cs typeface="Arial"/>
              </a:rPr>
              <a:t>Network security: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Detect, prevent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and respond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to threats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through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security policies,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software  tools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and IT</a:t>
            </a:r>
            <a:r>
              <a:rPr sz="17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services</a:t>
            </a:r>
            <a:r>
              <a:rPr sz="1750" b="1" spc="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  <a:p>
            <a:pPr marL="209550" marR="168275" indent="-172085">
              <a:lnSpc>
                <a:spcPct val="101000"/>
              </a:lnSpc>
              <a:spcBef>
                <a:spcPts val="615"/>
              </a:spcBef>
              <a:buClr>
                <a:srgbClr val="CE1E27"/>
              </a:buClr>
              <a:buSzPct val="74285"/>
              <a:buFont typeface="Wingdings"/>
              <a:buChar char=""/>
              <a:tabLst>
                <a:tab pos="210185" algn="l"/>
              </a:tabLst>
            </a:pPr>
            <a:r>
              <a:rPr sz="1750" b="1" spc="5" dirty="0">
                <a:solidFill>
                  <a:srgbClr val="303030"/>
                </a:solidFill>
                <a:latin typeface="Arial"/>
                <a:cs typeface="Arial"/>
              </a:rPr>
              <a:t>Business </a:t>
            </a:r>
            <a:r>
              <a:rPr sz="1750" b="1" dirty="0">
                <a:solidFill>
                  <a:srgbClr val="303030"/>
                </a:solidFill>
                <a:latin typeface="Arial"/>
                <a:cs typeface="Arial"/>
              </a:rPr>
              <a:t>continuity planning (BCP)/disaster recovery planning (DRP):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Maintain or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quickly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resume 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mission-critical functions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following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750" spc="-10" dirty="0">
                <a:solidFill>
                  <a:srgbClr val="303030"/>
                </a:solidFill>
                <a:latin typeface="Arial"/>
                <a:cs typeface="Arial"/>
              </a:rPr>
              <a:t>disaster.</a:t>
            </a:r>
            <a:endParaRPr sz="1750">
              <a:latin typeface="Arial"/>
              <a:cs typeface="Arial"/>
            </a:endParaRPr>
          </a:p>
          <a:p>
            <a:pPr marL="209550" marR="640080" indent="-172085">
              <a:lnSpc>
                <a:spcPct val="100000"/>
              </a:lnSpc>
              <a:spcBef>
                <a:spcPts val="645"/>
              </a:spcBef>
              <a:buClr>
                <a:srgbClr val="CE1E27"/>
              </a:buClr>
              <a:buSzPct val="74285"/>
              <a:buFont typeface="Wingdings"/>
              <a:buChar char=""/>
              <a:tabLst>
                <a:tab pos="210185" algn="l"/>
              </a:tabLst>
            </a:pPr>
            <a:r>
              <a:rPr sz="1750" b="1" dirty="0">
                <a:solidFill>
                  <a:srgbClr val="303030"/>
                </a:solidFill>
                <a:latin typeface="Arial"/>
                <a:cs typeface="Arial"/>
              </a:rPr>
              <a:t>Operational security (opsec):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Classify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information assets,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and determine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controls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required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to 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protect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these</a:t>
            </a:r>
            <a:r>
              <a:rPr sz="175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assets.</a:t>
            </a:r>
            <a:endParaRPr sz="1750">
              <a:latin typeface="Arial"/>
              <a:cs typeface="Arial"/>
            </a:endParaRPr>
          </a:p>
          <a:p>
            <a:pPr marL="209550" marR="30480" indent="-172085">
              <a:lnSpc>
                <a:spcPct val="100000"/>
              </a:lnSpc>
              <a:spcBef>
                <a:spcPts val="650"/>
              </a:spcBef>
              <a:buClr>
                <a:srgbClr val="CE1E27"/>
              </a:buClr>
              <a:buSzPct val="74285"/>
              <a:buFont typeface="Wingdings"/>
              <a:buChar char=""/>
              <a:tabLst>
                <a:tab pos="210185" algn="l"/>
              </a:tabLst>
            </a:pPr>
            <a:r>
              <a:rPr sz="1750" b="1" spc="5" dirty="0">
                <a:solidFill>
                  <a:srgbClr val="303030"/>
                </a:solidFill>
                <a:latin typeface="Arial"/>
                <a:cs typeface="Arial"/>
              </a:rPr>
              <a:t>End-user education: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Provide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directives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describe what actions employees must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take -- or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avoid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-- </a:t>
            </a:r>
            <a:r>
              <a:rPr sz="1750" spc="-5" dirty="0">
                <a:solidFill>
                  <a:srgbClr val="303030"/>
                </a:solidFill>
                <a:latin typeface="Arial"/>
                <a:cs typeface="Arial"/>
              </a:rPr>
              <a:t>in 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order to 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protect </a:t>
            </a:r>
            <a:r>
              <a:rPr sz="1750" dirty="0">
                <a:solidFill>
                  <a:srgbClr val="303030"/>
                </a:solidFill>
                <a:latin typeface="Arial"/>
                <a:cs typeface="Arial"/>
              </a:rPr>
              <a:t>corporate</a:t>
            </a:r>
            <a:r>
              <a:rPr sz="175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303030"/>
                </a:solidFill>
                <a:latin typeface="Arial"/>
                <a:cs typeface="Arial"/>
              </a:rPr>
              <a:t>assets</a:t>
            </a:r>
            <a:r>
              <a:rPr sz="1750" b="1" spc="1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79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L="625475">
              <a:lnSpc>
                <a:spcPct val="100000"/>
              </a:lnSpc>
              <a:spcBef>
                <a:spcPts val="2245"/>
              </a:spcBef>
            </a:pPr>
            <a:r>
              <a:rPr sz="4400" spc="-20" dirty="0"/>
              <a:t>Information </a:t>
            </a:r>
            <a:r>
              <a:rPr sz="4400" spc="-5" dirty="0"/>
              <a:t>society </a:t>
            </a:r>
            <a:r>
              <a:rPr sz="4400" spc="-95" dirty="0"/>
              <a:t>v.s. </a:t>
            </a:r>
            <a:r>
              <a:rPr sz="4400" spc="-20" dirty="0"/>
              <a:t>Information</a:t>
            </a:r>
            <a:r>
              <a:rPr sz="4400" spc="70" dirty="0"/>
              <a:t> </a:t>
            </a:r>
            <a:r>
              <a:rPr sz="4400" spc="-10" dirty="0"/>
              <a:t>world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441" y="1859305"/>
            <a:ext cx="72974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spc="175" dirty="0">
                <a:solidFill>
                  <a:srgbClr val="303030"/>
                </a:solidFill>
                <a:latin typeface="Arial"/>
                <a:cs typeface="Arial"/>
              </a:rPr>
              <a:t>History</a:t>
            </a:r>
            <a:r>
              <a:rPr sz="32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3200" spc="2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165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32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210" dirty="0">
                <a:solidFill>
                  <a:srgbClr val="303030"/>
                </a:solidFill>
                <a:latin typeface="Arial"/>
                <a:cs typeface="Arial"/>
              </a:rPr>
              <a:t>world</a:t>
            </a:r>
            <a:r>
              <a:rPr sz="32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03030"/>
                </a:solidFill>
                <a:latin typeface="Arial"/>
                <a:cs typeface="Arial"/>
              </a:rPr>
              <a:t>=</a:t>
            </a:r>
            <a:r>
              <a:rPr sz="320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180" dirty="0">
                <a:solidFill>
                  <a:srgbClr val="303030"/>
                </a:solidFill>
                <a:latin typeface="Arial"/>
                <a:cs typeface="Arial"/>
              </a:rPr>
              <a:t>history</a:t>
            </a:r>
            <a:r>
              <a:rPr sz="3200" spc="-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3200" spc="2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185" dirty="0">
                <a:solidFill>
                  <a:srgbClr val="303030"/>
                </a:solidFill>
                <a:latin typeface="Arial"/>
                <a:cs typeface="Arial"/>
              </a:rPr>
              <a:t>wars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32484" y="3115335"/>
            <a:ext cx="194310" cy="133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0357" y="2930090"/>
            <a:ext cx="8204834" cy="194563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95"/>
              </a:spcBef>
            </a:pP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Among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people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Between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people and</a:t>
            </a:r>
            <a:r>
              <a:rPr lang="cs-CZ" sz="2400" spc="-445" dirty="0">
                <a:solidFill>
                  <a:srgbClr val="303030"/>
                </a:solidFill>
                <a:latin typeface="Arial"/>
                <a:cs typeface="Arial"/>
              </a:rPr>
              <a:t>  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nature</a:t>
            </a:r>
            <a:endParaRPr sz="2400" dirty="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  <a:spcBef>
                <a:spcPts val="1205"/>
              </a:spcBef>
              <a:tabLst>
                <a:tab pos="708025" algn="l"/>
              </a:tabLst>
            </a:pP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and	</a:t>
            </a:r>
            <a:r>
              <a:rPr sz="2400" spc="160" dirty="0">
                <a:solidFill>
                  <a:srgbClr val="303030"/>
                </a:solidFill>
                <a:latin typeface="Arial"/>
                <a:cs typeface="Arial"/>
              </a:rPr>
              <a:t>our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experiences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303030"/>
                </a:solidFill>
                <a:latin typeface="Arial"/>
                <a:cs typeface="Arial"/>
              </a:rPr>
              <a:t>knowledges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5" dirty="0">
                <a:solidFill>
                  <a:srgbClr val="303030"/>
                </a:solidFill>
                <a:latin typeface="Arial"/>
                <a:cs typeface="Arial"/>
              </a:rPr>
              <a:t>we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303030"/>
                </a:solidFill>
                <a:latin typeface="Arial"/>
                <a:cs typeface="Arial"/>
              </a:rPr>
              <a:t>have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303030"/>
                </a:solidFill>
                <a:latin typeface="Arial"/>
                <a:cs typeface="Arial"/>
              </a:rPr>
              <a:t>use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303030"/>
                </a:solidFill>
                <a:latin typeface="Arial"/>
                <a:cs typeface="Arial"/>
              </a:rPr>
              <a:t>in  </a:t>
            </a:r>
            <a:r>
              <a:rPr sz="2400" spc="12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303030"/>
                </a:solidFill>
                <a:latin typeface="Arial"/>
                <a:cs typeface="Arial"/>
              </a:rPr>
              <a:t>environment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=&gt;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nothing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303030"/>
                </a:solidFill>
                <a:latin typeface="Arial"/>
                <a:cs typeface="Arial"/>
              </a:rPr>
              <a:t>new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303030"/>
                </a:solidFill>
                <a:latin typeface="Arial"/>
                <a:cs typeface="Arial"/>
              </a:rPr>
              <a:t>!?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2D74B5"/>
          </a:solidFill>
        </p:spPr>
        <p:txBody>
          <a:bodyPr vert="horz" wrap="square" lIns="0" tIns="28511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>
                <a:solidFill>
                  <a:srgbClr val="FFFF00"/>
                </a:solidFill>
              </a:rPr>
              <a:t>Aspects </a:t>
            </a:r>
            <a:r>
              <a:rPr sz="4400" dirty="0">
                <a:solidFill>
                  <a:srgbClr val="FFFF00"/>
                </a:solidFill>
              </a:rPr>
              <a:t>of </a:t>
            </a:r>
            <a:r>
              <a:rPr sz="4400" spc="-5" dirty="0">
                <a:solidFill>
                  <a:srgbClr val="FFFF00"/>
                </a:solidFill>
              </a:rPr>
              <a:t>Cyber</a:t>
            </a:r>
            <a:r>
              <a:rPr sz="4400" spc="-15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Security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 marR="130175">
              <a:lnSpc>
                <a:spcPct val="100000"/>
              </a:lnSpc>
              <a:spcBef>
                <a:spcPts val="355"/>
              </a:spcBef>
            </a:pP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Cyber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security needs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be interpreted in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complex fashion, taking  into consideration the following</a:t>
            </a:r>
            <a:r>
              <a:rPr sz="2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fields: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buClr>
                <a:srgbClr val="CE1E27"/>
              </a:buClr>
              <a:buSzPct val="75000"/>
              <a:buFont typeface="Wingdings"/>
              <a:buChar char=""/>
              <a:tabLst>
                <a:tab pos="320040" algn="l"/>
              </a:tabLst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Human</a:t>
            </a:r>
            <a:r>
              <a:rPr sz="2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Security;</a:t>
            </a:r>
            <a:endParaRPr sz="28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20040" algn="l"/>
              </a:tabLst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Administrative</a:t>
            </a:r>
            <a:r>
              <a:rPr sz="2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Security;</a:t>
            </a:r>
            <a:endParaRPr sz="28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20040" algn="l"/>
              </a:tabLst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Physical</a:t>
            </a:r>
            <a:r>
              <a:rPr sz="28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security;</a:t>
            </a:r>
            <a:endParaRPr sz="28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20040" algn="l"/>
              </a:tabLst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and Information</a:t>
            </a:r>
            <a:r>
              <a:rPr sz="2800" spc="-1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Assurance.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5" dirty="0"/>
              <a:t>Security</a:t>
            </a:r>
            <a:r>
              <a:rPr sz="4400" spc="-15" dirty="0"/>
              <a:t> </a:t>
            </a:r>
            <a:r>
              <a:rPr sz="4400" spc="-5" dirty="0"/>
              <a:t>policy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358775">
              <a:lnSpc>
                <a:spcPct val="100699"/>
              </a:lnSpc>
              <a:spcBef>
                <a:spcPts val="95"/>
              </a:spcBef>
            </a:pPr>
            <a:r>
              <a:rPr sz="3050" b="1" spc="-10" dirty="0">
                <a:latin typeface="Carlito"/>
                <a:cs typeface="Carlito"/>
              </a:rPr>
              <a:t>By </a:t>
            </a:r>
            <a:r>
              <a:rPr sz="3050" b="1" spc="5" dirty="0">
                <a:latin typeface="Carlito"/>
                <a:cs typeface="Carlito"/>
              </a:rPr>
              <a:t>the </a:t>
            </a:r>
            <a:r>
              <a:rPr sz="3050" b="1" spc="-5" dirty="0">
                <a:latin typeface="Carlito"/>
                <a:cs typeface="Carlito"/>
              </a:rPr>
              <a:t>definition, </a:t>
            </a:r>
            <a:r>
              <a:rPr sz="3050" b="1" dirty="0">
                <a:latin typeface="Carlito"/>
                <a:cs typeface="Carlito"/>
              </a:rPr>
              <a:t>the </a:t>
            </a:r>
            <a:r>
              <a:rPr sz="3050" b="1" spc="5" dirty="0">
                <a:latin typeface="Carlito"/>
                <a:cs typeface="Carlito"/>
              </a:rPr>
              <a:t>security policy </a:t>
            </a:r>
            <a:r>
              <a:rPr sz="3050" b="1" dirty="0">
                <a:latin typeface="Carlito"/>
                <a:cs typeface="Carlito"/>
              </a:rPr>
              <a:t>is the high-level document  that's </a:t>
            </a:r>
            <a:r>
              <a:rPr sz="3050" b="1" spc="5" dirty="0">
                <a:latin typeface="Carlito"/>
                <a:cs typeface="Carlito"/>
              </a:rPr>
              <a:t>used </a:t>
            </a:r>
            <a:r>
              <a:rPr sz="3050" b="1" spc="-10" dirty="0">
                <a:latin typeface="Carlito"/>
                <a:cs typeface="Carlito"/>
              </a:rPr>
              <a:t>to </a:t>
            </a:r>
            <a:r>
              <a:rPr sz="3050" b="1" dirty="0">
                <a:latin typeface="Carlito"/>
                <a:cs typeface="Carlito"/>
              </a:rPr>
              <a:t>guide the </a:t>
            </a:r>
            <a:r>
              <a:rPr sz="3050" b="1" spc="-5" dirty="0">
                <a:latin typeface="Carlito"/>
                <a:cs typeface="Carlito"/>
              </a:rPr>
              <a:t>formulation </a:t>
            </a:r>
            <a:r>
              <a:rPr sz="3050" b="1" spc="5" dirty="0">
                <a:latin typeface="Carlito"/>
                <a:cs typeface="Carlito"/>
              </a:rPr>
              <a:t>of </a:t>
            </a:r>
            <a:r>
              <a:rPr sz="3050" b="1" spc="-5" dirty="0">
                <a:latin typeface="Carlito"/>
                <a:cs typeface="Carlito"/>
              </a:rPr>
              <a:t>procedures </a:t>
            </a:r>
            <a:r>
              <a:rPr sz="3050" b="1" dirty="0">
                <a:latin typeface="Carlito"/>
                <a:cs typeface="Carlito"/>
              </a:rPr>
              <a:t>and  guidelines.</a:t>
            </a:r>
            <a:endParaRPr sz="3050">
              <a:latin typeface="Carlito"/>
              <a:cs typeface="Carlito"/>
            </a:endParaRPr>
          </a:p>
          <a:p>
            <a:pPr marL="91440" marR="5080">
              <a:lnSpc>
                <a:spcPct val="100800"/>
              </a:lnSpc>
              <a:spcBef>
                <a:spcPts val="950"/>
              </a:spcBef>
            </a:pPr>
            <a:r>
              <a:rPr sz="3050" spc="10" dirty="0">
                <a:latin typeface="Carlito"/>
                <a:cs typeface="Carlito"/>
              </a:rPr>
              <a:t>The </a:t>
            </a:r>
            <a:r>
              <a:rPr sz="3050" dirty="0">
                <a:latin typeface="Carlito"/>
                <a:cs typeface="Carlito"/>
              </a:rPr>
              <a:t>security </a:t>
            </a:r>
            <a:r>
              <a:rPr sz="3050" spc="5" dirty="0">
                <a:latin typeface="Carlito"/>
                <a:cs typeface="Carlito"/>
              </a:rPr>
              <a:t>policy </a:t>
            </a:r>
            <a:r>
              <a:rPr sz="3050" spc="-5" dirty="0">
                <a:latin typeface="Carlito"/>
                <a:cs typeface="Carlito"/>
              </a:rPr>
              <a:t>answers </a:t>
            </a:r>
            <a:r>
              <a:rPr sz="3050" spc="5" dirty="0">
                <a:latin typeface="Carlito"/>
                <a:cs typeface="Carlito"/>
              </a:rPr>
              <a:t>the </a:t>
            </a:r>
            <a:r>
              <a:rPr sz="3050" spc="-5" dirty="0">
                <a:latin typeface="Carlito"/>
                <a:cs typeface="Carlito"/>
              </a:rPr>
              <a:t>question </a:t>
            </a:r>
            <a:r>
              <a:rPr sz="3050" spc="5" dirty="0">
                <a:latin typeface="Carlito"/>
                <a:cs typeface="Carlito"/>
              </a:rPr>
              <a:t>of </a:t>
            </a:r>
            <a:r>
              <a:rPr sz="3050" spc="20" dirty="0">
                <a:latin typeface="Carlito"/>
                <a:cs typeface="Carlito"/>
              </a:rPr>
              <a:t>"</a:t>
            </a:r>
            <a:r>
              <a:rPr sz="3050" b="1" spc="20" dirty="0">
                <a:latin typeface="Carlito"/>
                <a:cs typeface="Carlito"/>
              </a:rPr>
              <a:t>What </a:t>
            </a:r>
            <a:r>
              <a:rPr sz="3050" b="1" spc="5" dirty="0">
                <a:latin typeface="Carlito"/>
                <a:cs typeface="Carlito"/>
              </a:rPr>
              <a:t>should be done  </a:t>
            </a:r>
            <a:r>
              <a:rPr sz="3050" b="1" dirty="0">
                <a:latin typeface="Carlito"/>
                <a:cs typeface="Carlito"/>
              </a:rPr>
              <a:t>and by </a:t>
            </a:r>
            <a:r>
              <a:rPr sz="3050" b="1" spc="10" dirty="0">
                <a:latin typeface="Carlito"/>
                <a:cs typeface="Carlito"/>
              </a:rPr>
              <a:t>whom </a:t>
            </a:r>
            <a:r>
              <a:rPr sz="3050" b="1" spc="5" dirty="0">
                <a:latin typeface="Carlito"/>
                <a:cs typeface="Carlito"/>
              </a:rPr>
              <a:t>- </a:t>
            </a:r>
            <a:r>
              <a:rPr sz="3050" b="1" dirty="0">
                <a:latin typeface="Carlito"/>
                <a:cs typeface="Carlito"/>
              </a:rPr>
              <a:t>i.e. </a:t>
            </a:r>
            <a:r>
              <a:rPr sz="3050" b="1" spc="10" dirty="0">
                <a:latin typeface="Carlito"/>
                <a:cs typeface="Carlito"/>
              </a:rPr>
              <a:t>who </a:t>
            </a:r>
            <a:r>
              <a:rPr sz="3050" b="1" spc="5" dirty="0">
                <a:latin typeface="Carlito"/>
                <a:cs typeface="Carlito"/>
              </a:rPr>
              <a:t>is </a:t>
            </a:r>
            <a:r>
              <a:rPr sz="3050" b="1" dirty="0">
                <a:latin typeface="Carlito"/>
                <a:cs typeface="Carlito"/>
              </a:rPr>
              <a:t>responsible </a:t>
            </a:r>
            <a:r>
              <a:rPr sz="3050" b="1" spc="5" dirty="0">
                <a:latin typeface="Carlito"/>
                <a:cs typeface="Carlito"/>
              </a:rPr>
              <a:t>and </a:t>
            </a:r>
            <a:r>
              <a:rPr sz="3050" b="1" spc="-10" dirty="0">
                <a:latin typeface="Carlito"/>
                <a:cs typeface="Carlito"/>
              </a:rPr>
              <a:t>for</a:t>
            </a:r>
            <a:r>
              <a:rPr sz="3050" b="1" spc="-60" dirty="0">
                <a:latin typeface="Carlito"/>
                <a:cs typeface="Carlito"/>
              </a:rPr>
              <a:t> </a:t>
            </a:r>
            <a:r>
              <a:rPr sz="3050" b="1" spc="15" dirty="0">
                <a:latin typeface="Carlito"/>
                <a:cs typeface="Carlito"/>
              </a:rPr>
              <a:t>what</a:t>
            </a:r>
            <a:r>
              <a:rPr sz="3050" spc="15" dirty="0">
                <a:latin typeface="Carlito"/>
                <a:cs typeface="Carlito"/>
              </a:rPr>
              <a:t>?"</a:t>
            </a:r>
            <a:endParaRPr sz="3050">
              <a:latin typeface="Carlito"/>
              <a:cs typeface="Carlito"/>
            </a:endParaRPr>
          </a:p>
          <a:p>
            <a:pPr marL="91440" marR="680720">
              <a:lnSpc>
                <a:spcPct val="100699"/>
              </a:lnSpc>
              <a:spcBef>
                <a:spcPts val="950"/>
              </a:spcBef>
            </a:pPr>
            <a:r>
              <a:rPr sz="3050" spc="10" dirty="0">
                <a:latin typeface="Carlito"/>
                <a:cs typeface="Carlito"/>
              </a:rPr>
              <a:t>The </a:t>
            </a:r>
            <a:r>
              <a:rPr sz="3050" spc="-5" dirty="0">
                <a:latin typeface="Carlito"/>
                <a:cs typeface="Carlito"/>
              </a:rPr>
              <a:t>procedures </a:t>
            </a:r>
            <a:r>
              <a:rPr sz="3050" spc="10" dirty="0">
                <a:latin typeface="Carlito"/>
                <a:cs typeface="Carlito"/>
              </a:rPr>
              <a:t>and </a:t>
            </a:r>
            <a:r>
              <a:rPr sz="3050" spc="5" dirty="0">
                <a:latin typeface="Carlito"/>
                <a:cs typeface="Carlito"/>
              </a:rPr>
              <a:t>guidelines, </a:t>
            </a:r>
            <a:r>
              <a:rPr sz="3050" spc="-5" dirty="0">
                <a:latin typeface="Carlito"/>
                <a:cs typeface="Carlito"/>
              </a:rPr>
              <a:t>that </a:t>
            </a:r>
            <a:r>
              <a:rPr sz="3050" spc="-10" dirty="0">
                <a:latin typeface="Carlito"/>
                <a:cs typeface="Carlito"/>
              </a:rPr>
              <a:t>follows </a:t>
            </a:r>
            <a:r>
              <a:rPr sz="3050" spc="5" dirty="0">
                <a:latin typeface="Carlito"/>
                <a:cs typeface="Carlito"/>
              </a:rPr>
              <a:t>the </a:t>
            </a:r>
            <a:r>
              <a:rPr sz="3050" dirty="0">
                <a:latin typeface="Carlito"/>
                <a:cs typeface="Carlito"/>
              </a:rPr>
              <a:t>security policy  answer </a:t>
            </a:r>
            <a:r>
              <a:rPr sz="3050" spc="10" dirty="0">
                <a:latin typeface="Carlito"/>
                <a:cs typeface="Carlito"/>
              </a:rPr>
              <a:t>the </a:t>
            </a:r>
            <a:r>
              <a:rPr sz="3050" dirty="0">
                <a:latin typeface="Carlito"/>
                <a:cs typeface="Carlito"/>
              </a:rPr>
              <a:t>question </a:t>
            </a:r>
            <a:r>
              <a:rPr sz="3050" spc="10" dirty="0">
                <a:latin typeface="Carlito"/>
                <a:cs typeface="Carlito"/>
              </a:rPr>
              <a:t>of </a:t>
            </a:r>
            <a:r>
              <a:rPr sz="3050" spc="5" dirty="0">
                <a:latin typeface="Carlito"/>
                <a:cs typeface="Carlito"/>
              </a:rPr>
              <a:t>" </a:t>
            </a:r>
            <a:r>
              <a:rPr sz="3050" spc="15" dirty="0">
                <a:latin typeface="Carlito"/>
                <a:cs typeface="Carlito"/>
              </a:rPr>
              <a:t>"</a:t>
            </a:r>
            <a:r>
              <a:rPr sz="3050" b="1" spc="15" dirty="0">
                <a:latin typeface="Carlito"/>
                <a:cs typeface="Carlito"/>
              </a:rPr>
              <a:t>How </a:t>
            </a:r>
            <a:r>
              <a:rPr sz="3050" b="1" spc="5" dirty="0">
                <a:latin typeface="Carlito"/>
                <a:cs typeface="Carlito"/>
              </a:rPr>
              <a:t>should be a security </a:t>
            </a:r>
            <a:r>
              <a:rPr sz="3050" b="1" dirty="0">
                <a:latin typeface="Carlito"/>
                <a:cs typeface="Carlito"/>
              </a:rPr>
              <a:t>policy  implemented </a:t>
            </a:r>
            <a:r>
              <a:rPr sz="3050" b="1" spc="5" dirty="0">
                <a:latin typeface="Carlito"/>
                <a:cs typeface="Carlito"/>
              </a:rPr>
              <a:t>in the IT </a:t>
            </a:r>
            <a:r>
              <a:rPr sz="3050" b="1" spc="-5" dirty="0">
                <a:latin typeface="Carlito"/>
                <a:cs typeface="Carlito"/>
              </a:rPr>
              <a:t>structure </a:t>
            </a:r>
            <a:r>
              <a:rPr sz="3050" b="1" spc="10" dirty="0">
                <a:latin typeface="Carlito"/>
                <a:cs typeface="Carlito"/>
              </a:rPr>
              <a:t>of </a:t>
            </a:r>
            <a:r>
              <a:rPr sz="3050" b="1" spc="5" dirty="0">
                <a:latin typeface="Carlito"/>
                <a:cs typeface="Carlito"/>
              </a:rPr>
              <a:t>an</a:t>
            </a:r>
            <a:r>
              <a:rPr sz="3050" b="1" spc="-40" dirty="0">
                <a:latin typeface="Carlito"/>
                <a:cs typeface="Carlito"/>
              </a:rPr>
              <a:t> </a:t>
            </a:r>
            <a:r>
              <a:rPr sz="3050" b="1" dirty="0">
                <a:latin typeface="Carlito"/>
                <a:cs typeface="Carlito"/>
              </a:rPr>
              <a:t>enterprise?"</a:t>
            </a:r>
            <a:endParaRPr sz="305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81</a:t>
            </a:fld>
            <a:endParaRPr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25095" algn="ctr">
              <a:lnSpc>
                <a:spcPct val="100000"/>
              </a:lnSpc>
              <a:spcBef>
                <a:spcPts val="2245"/>
              </a:spcBef>
            </a:pPr>
            <a:r>
              <a:rPr sz="4400" dirty="0"/>
              <a:t>Human</a:t>
            </a:r>
            <a:r>
              <a:rPr sz="4400" spc="-10" dirty="0"/>
              <a:t> </a:t>
            </a:r>
            <a:r>
              <a:rPr sz="4400" spc="-5" dirty="0"/>
              <a:t>security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88464"/>
            <a:ext cx="19558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010941"/>
            <a:ext cx="19558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4813109"/>
            <a:ext cx="19558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3863" y="1858213"/>
            <a:ext cx="9881870" cy="3970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655" algn="just">
              <a:lnSpc>
                <a:spcPct val="101499"/>
              </a:lnSpc>
              <a:spcBef>
                <a:spcPts val="100"/>
              </a:spcBef>
            </a:pP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Human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security involves </a:t>
            </a:r>
            <a:r>
              <a:rPr sz="2200" spc="2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continuous activity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that begins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with employing </a:t>
            </a: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new 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workers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200" spc="2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job, </a:t>
            </a: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providing continuous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safe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work for them, and </a:t>
            </a: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their 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leaving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(quitting)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2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job.</a:t>
            </a:r>
            <a:endParaRPr sz="2200">
              <a:latin typeface="Arial"/>
              <a:cs typeface="Arial"/>
            </a:endParaRPr>
          </a:p>
          <a:p>
            <a:pPr marL="12700" marR="17145">
              <a:lnSpc>
                <a:spcPct val="101499"/>
              </a:lnSpc>
              <a:spcBef>
                <a:spcPts val="790"/>
              </a:spcBef>
            </a:pP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also means that before admittance the prospective workers are vetted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(if it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is 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necessary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or required for </a:t>
            </a:r>
            <a:r>
              <a:rPr sz="2200" spc="2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particular position), responsibilities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and tasks are  designated to </a:t>
            </a: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them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at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beginning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of their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employment, the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information 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security awareness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continuously increased </a:t>
            </a: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them, and information security 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training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and education are part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2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procedure.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1299"/>
              </a:lnSpc>
              <a:spcBef>
                <a:spcPts val="805"/>
              </a:spcBef>
            </a:pP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When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leaving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their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positions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(quitting their jobs),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the employees </a:t>
            </a: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required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to  return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all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hardware and software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materials they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work with in </a:t>
            </a:r>
            <a:r>
              <a:rPr sz="2200" spc="2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pre-determined 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order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/>
              <a:t>Administrative</a:t>
            </a:r>
            <a:r>
              <a:rPr sz="4400" spc="-5" dirty="0"/>
              <a:t> security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411539"/>
            <a:ext cx="10349865" cy="2954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Administrative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security means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various </a:t>
            </a:r>
            <a:r>
              <a:rPr sz="3200" b="1" spc="-10" dirty="0">
                <a:solidFill>
                  <a:srgbClr val="303030"/>
                </a:solidFill>
                <a:latin typeface="Carlito"/>
                <a:cs typeface="Carlito"/>
              </a:rPr>
              <a:t>actions, 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policies, and  </a:t>
            </a:r>
            <a:r>
              <a:rPr sz="3200" b="1" spc="-15" dirty="0">
                <a:solidFill>
                  <a:srgbClr val="303030"/>
                </a:solidFill>
                <a:latin typeface="Carlito"/>
                <a:cs typeface="Carlito"/>
              </a:rPr>
              <a:t>procedures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manage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selection,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development,  implementation,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maintenance </a:t>
            </a:r>
            <a:r>
              <a:rPr sz="320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security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measures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to  protect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electronic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3200" dirty="0">
                <a:solidFill>
                  <a:srgbClr val="303030"/>
                </a:solidFill>
                <a:latin typeface="Carlito"/>
                <a:cs typeface="Carlito"/>
              </a:rPr>
              <a:t>paper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(and </a:t>
            </a:r>
            <a:r>
              <a:rPr sz="3200" spc="-25" dirty="0">
                <a:solidFill>
                  <a:srgbClr val="303030"/>
                </a:solidFill>
                <a:latin typeface="Carlito"/>
                <a:cs typeface="Carlito"/>
              </a:rPr>
              <a:t>any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other kind) based 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manage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conduct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of the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work </a:t>
            </a:r>
            <a:r>
              <a:rPr sz="3200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relation  to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protecting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the</a:t>
            </a:r>
            <a:r>
              <a:rPr sz="3200" spc="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information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83</a:t>
            </a:fld>
            <a:endParaRPr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85115" rIns="0" bIns="0" rtlCol="0">
            <a:spAutoFit/>
          </a:bodyPr>
          <a:lstStyle/>
          <a:p>
            <a:pPr marR="124460" algn="ctr">
              <a:lnSpc>
                <a:spcPct val="100000"/>
              </a:lnSpc>
              <a:spcBef>
                <a:spcPts val="2245"/>
              </a:spcBef>
            </a:pPr>
            <a:r>
              <a:rPr sz="4400" spc="-25" dirty="0"/>
              <a:t>Physical</a:t>
            </a:r>
            <a:r>
              <a:rPr sz="4400" spc="-10" dirty="0"/>
              <a:t> </a:t>
            </a:r>
            <a:r>
              <a:rPr sz="4400" spc="-5" dirty="0"/>
              <a:t>security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9305"/>
            <a:ext cx="10238105" cy="344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Physical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security </a:t>
            </a:r>
            <a:r>
              <a:rPr sz="3200" spc="-40" dirty="0">
                <a:solidFill>
                  <a:srgbClr val="303030"/>
                </a:solidFill>
                <a:latin typeface="Carlito"/>
                <a:cs typeface="Carlito"/>
              </a:rPr>
              <a:t>refers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3200" b="1" spc="-15" dirty="0">
                <a:solidFill>
                  <a:srgbClr val="303030"/>
                </a:solidFill>
                <a:latin typeface="Carlito"/>
                <a:cs typeface="Carlito"/>
              </a:rPr>
              <a:t>protection 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of buildings and  </a:t>
            </a:r>
            <a:r>
              <a:rPr sz="3200" b="1" spc="-10" dirty="0">
                <a:solidFill>
                  <a:srgbClr val="303030"/>
                </a:solidFill>
                <a:latin typeface="Carlito"/>
                <a:cs typeface="Carlito"/>
              </a:rPr>
              <a:t>equipment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(and all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3200" spc="-25" dirty="0">
                <a:solidFill>
                  <a:srgbClr val="303030"/>
                </a:solidFill>
                <a:latin typeface="Carlito"/>
                <a:cs typeface="Carlito"/>
              </a:rPr>
              <a:t>software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contained 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therein)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from </a:t>
            </a:r>
            <a:r>
              <a:rPr sz="3200" spc="-25" dirty="0">
                <a:solidFill>
                  <a:srgbClr val="303030"/>
                </a:solidFill>
                <a:latin typeface="Carlito"/>
                <a:cs typeface="Carlito"/>
              </a:rPr>
              <a:t>theft,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vandalism,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natural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or manmade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disasters, 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accidental damage.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It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requires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solid building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construction,  suitable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emergency preparedness, </a:t>
            </a:r>
            <a:r>
              <a:rPr sz="3200" spc="-10" dirty="0">
                <a:solidFill>
                  <a:srgbClr val="303030"/>
                </a:solidFill>
                <a:latin typeface="Carlito"/>
                <a:cs typeface="Carlito"/>
              </a:rPr>
              <a:t>reliable power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supplies, 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sufficient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climate control, </a:t>
            </a:r>
            <a:r>
              <a:rPr sz="320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appropriate protection </a:t>
            </a:r>
            <a:r>
              <a:rPr sz="3200" spc="-20" dirty="0">
                <a:solidFill>
                  <a:srgbClr val="303030"/>
                </a:solidFill>
                <a:latin typeface="Carlito"/>
                <a:cs typeface="Carlito"/>
              </a:rPr>
              <a:t>from  </a:t>
            </a:r>
            <a:r>
              <a:rPr sz="3200" spc="-15" dirty="0">
                <a:solidFill>
                  <a:srgbClr val="303030"/>
                </a:solidFill>
                <a:latin typeface="Carlito"/>
                <a:cs typeface="Carlito"/>
              </a:rPr>
              <a:t>intruders.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84</a:t>
            </a:fld>
            <a:endParaRPr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2D74B5"/>
          </a:solidFill>
        </p:spPr>
        <p:txBody>
          <a:bodyPr vert="horz" wrap="square" lIns="0" tIns="353695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2785"/>
              </a:spcBef>
            </a:pPr>
            <a:r>
              <a:rPr spc="-20" dirty="0">
                <a:solidFill>
                  <a:srgbClr val="FFFF00"/>
                </a:solidFill>
              </a:rPr>
              <a:t>Information </a:t>
            </a:r>
            <a:r>
              <a:rPr spc="-5" dirty="0">
                <a:solidFill>
                  <a:srgbClr val="FFFF00"/>
                </a:solidFill>
              </a:rPr>
              <a:t>security </a:t>
            </a:r>
            <a:r>
              <a:rPr dirty="0">
                <a:solidFill>
                  <a:srgbClr val="FFFF00"/>
                </a:solidFill>
              </a:rPr>
              <a:t>and </a:t>
            </a:r>
            <a:r>
              <a:rPr spc="-20" dirty="0">
                <a:solidFill>
                  <a:srgbClr val="FFFF00"/>
                </a:solidFill>
              </a:rPr>
              <a:t>Information</a:t>
            </a:r>
            <a:r>
              <a:rPr spc="20" dirty="0">
                <a:solidFill>
                  <a:srgbClr val="FFFF00"/>
                </a:solidFill>
              </a:rPr>
              <a:t> </a:t>
            </a:r>
            <a:r>
              <a:rPr spc="-15" dirty="0">
                <a:solidFill>
                  <a:srgbClr val="FFFF00"/>
                </a:solidFill>
              </a:rPr>
              <a:t>Assurance</a:t>
            </a: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32066"/>
            <a:ext cx="10127615" cy="11309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8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assurance</a:t>
            </a:r>
            <a:endParaRPr sz="2800">
              <a:latin typeface="Arial"/>
              <a:cs typeface="Arial"/>
            </a:endParaRPr>
          </a:p>
          <a:p>
            <a:pPr marL="2159000">
              <a:lnSpc>
                <a:spcPct val="100000"/>
              </a:lnSpc>
              <a:spcBef>
                <a:spcPts val="990"/>
              </a:spcBef>
            </a:pP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requires 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management processes </a:t>
            </a: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to ensure</a:t>
            </a:r>
            <a:r>
              <a:rPr sz="2800" b="1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002292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3981500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51280" rIns="0" bIns="0" rtlCol="0">
            <a:spAutoFit/>
          </a:bodyPr>
          <a:lstStyle/>
          <a:p>
            <a:pPr marL="62992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systems and networks employed </a:t>
            </a:r>
            <a:r>
              <a:rPr dirty="0"/>
              <a:t>to </a:t>
            </a:r>
            <a:r>
              <a:rPr spc="-5" dirty="0"/>
              <a:t>manage the critical  information used by an organization </a:t>
            </a:r>
            <a:r>
              <a:rPr dirty="0"/>
              <a:t>are </a:t>
            </a:r>
            <a:r>
              <a:rPr spc="-5" dirty="0"/>
              <a:t>reliable and</a:t>
            </a:r>
            <a:r>
              <a:rPr spc="35" dirty="0"/>
              <a:t> </a:t>
            </a:r>
            <a:r>
              <a:rPr spc="-5" dirty="0"/>
              <a:t>secure,</a:t>
            </a:r>
          </a:p>
          <a:p>
            <a:pPr marL="629920" marR="123825">
              <a:lnSpc>
                <a:spcPct val="100000"/>
              </a:lnSpc>
              <a:spcBef>
                <a:spcPts val="980"/>
              </a:spcBef>
            </a:pPr>
            <a:r>
              <a:rPr spc="-5" dirty="0"/>
              <a:t>the procedures are </a:t>
            </a:r>
            <a:r>
              <a:rPr dirty="0"/>
              <a:t>in </a:t>
            </a:r>
            <a:r>
              <a:rPr spc="-5" dirty="0"/>
              <a:t>place </a:t>
            </a:r>
            <a:r>
              <a:rPr dirty="0"/>
              <a:t>to detect </a:t>
            </a:r>
            <a:r>
              <a:rPr spc="-5" dirty="0"/>
              <a:t>and counter malicious  </a:t>
            </a:r>
            <a:r>
              <a:rPr spc="-25" dirty="0"/>
              <a:t>activity.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2785"/>
              </a:spcBef>
            </a:pPr>
            <a:r>
              <a:rPr spc="-20" dirty="0"/>
              <a:t>Information </a:t>
            </a:r>
            <a:r>
              <a:rPr spc="-5" dirty="0"/>
              <a:t>security </a:t>
            </a:r>
            <a:r>
              <a:rPr dirty="0"/>
              <a:t>and </a:t>
            </a:r>
            <a:r>
              <a:rPr spc="-20" dirty="0"/>
              <a:t>Information</a:t>
            </a:r>
            <a:r>
              <a:rPr spc="20" dirty="0"/>
              <a:t> </a:t>
            </a:r>
            <a:r>
              <a:rPr spc="-15" dirty="0"/>
              <a:t>Assurance</a:t>
            </a: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0260965" cy="8616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295"/>
              </a:lnSpc>
              <a:spcBef>
                <a:spcPts val="90"/>
              </a:spcBef>
            </a:pPr>
            <a:r>
              <a:rPr sz="2750" b="1" spc="-1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75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303030"/>
                </a:solidFill>
                <a:latin typeface="Arial"/>
                <a:cs typeface="Arial"/>
              </a:rPr>
              <a:t>assurance</a:t>
            </a:r>
            <a:endParaRPr sz="2750">
              <a:latin typeface="Arial"/>
              <a:cs typeface="Arial"/>
            </a:endParaRPr>
          </a:p>
          <a:p>
            <a:pPr marL="2028825">
              <a:lnSpc>
                <a:spcPts val="3295"/>
              </a:lnSpc>
            </a:pPr>
            <a:r>
              <a:rPr sz="2750" b="1" spc="-15" dirty="0">
                <a:solidFill>
                  <a:srgbClr val="303030"/>
                </a:solidFill>
                <a:latin typeface="Arial"/>
                <a:cs typeface="Arial"/>
              </a:rPr>
              <a:t>includes </a:t>
            </a:r>
            <a:r>
              <a:rPr sz="2750" b="1" spc="-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750" b="1" spc="-10" dirty="0">
                <a:solidFill>
                  <a:srgbClr val="303030"/>
                </a:solidFill>
                <a:latin typeface="Arial"/>
                <a:cs typeface="Arial"/>
              </a:rPr>
              <a:t>range of electronic techniques such</a:t>
            </a:r>
            <a:r>
              <a:rPr sz="2750" b="1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endParaRPr sz="27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2854705"/>
            <a:ext cx="2317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3397224"/>
            <a:ext cx="2317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3938308"/>
            <a:ext cx="2317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41" y="4479023"/>
            <a:ext cx="2317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741" y="5438063"/>
            <a:ext cx="2317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5778" y="2693913"/>
            <a:ext cx="8917305" cy="314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39440">
              <a:lnSpc>
                <a:spcPct val="129200"/>
              </a:lnSpc>
              <a:spcBef>
                <a:spcPts val="95"/>
              </a:spcBef>
            </a:pPr>
            <a:r>
              <a:rPr sz="2750" u="heavy" spc="-10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communications security (COMSEC</a:t>
            </a:r>
            <a:r>
              <a:rPr sz="2750" spc="-10" dirty="0">
                <a:solidFill>
                  <a:srgbClr val="303030"/>
                </a:solidFill>
                <a:latin typeface="Arial"/>
                <a:cs typeface="Arial"/>
              </a:rPr>
              <a:t>),  </a:t>
            </a:r>
            <a:r>
              <a:rPr sz="2750" u="heavy" spc="-10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computer security </a:t>
            </a:r>
            <a:r>
              <a:rPr sz="2750" u="heavy" spc="-15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(COMPUSEC)</a:t>
            </a:r>
            <a:r>
              <a:rPr sz="2750" spc="-15" dirty="0">
                <a:solidFill>
                  <a:srgbClr val="303030"/>
                </a:solidFill>
                <a:latin typeface="Arial"/>
                <a:cs typeface="Arial"/>
              </a:rPr>
              <a:t>,  </a:t>
            </a:r>
            <a:r>
              <a:rPr sz="2750" spc="-10" dirty="0">
                <a:solidFill>
                  <a:srgbClr val="303030"/>
                </a:solidFill>
                <a:latin typeface="Arial"/>
                <a:cs typeface="Arial"/>
              </a:rPr>
              <a:t>transmission</a:t>
            </a:r>
            <a:r>
              <a:rPr sz="275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-30" dirty="0">
                <a:solidFill>
                  <a:srgbClr val="303030"/>
                </a:solidFill>
                <a:latin typeface="Arial"/>
                <a:cs typeface="Arial"/>
              </a:rPr>
              <a:t>security,</a:t>
            </a:r>
            <a:endParaRPr sz="2750">
              <a:latin typeface="Arial"/>
              <a:cs typeface="Arial"/>
            </a:endParaRPr>
          </a:p>
          <a:p>
            <a:pPr marL="12700" marR="5080">
              <a:lnSpc>
                <a:spcPts val="3290"/>
              </a:lnSpc>
              <a:spcBef>
                <a:spcPts val="1080"/>
              </a:spcBef>
            </a:pPr>
            <a:r>
              <a:rPr sz="2750" spc="-10" dirty="0">
                <a:solidFill>
                  <a:srgbClr val="303030"/>
                </a:solidFill>
                <a:latin typeface="Arial"/>
                <a:cs typeface="Arial"/>
              </a:rPr>
              <a:t>defensive monitoring and technical inspection techniques,  counter-eavesdropping,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750" spc="-10" dirty="0">
                <a:solidFill>
                  <a:srgbClr val="303030"/>
                </a:solidFill>
                <a:latin typeface="Arial"/>
                <a:cs typeface="Arial"/>
              </a:rPr>
              <a:t>vulnerability</a:t>
            </a:r>
            <a:r>
              <a:rPr sz="275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303030"/>
                </a:solidFill>
                <a:latin typeface="Arial"/>
                <a:cs typeface="Arial"/>
              </a:rPr>
              <a:t>analysis.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2785"/>
              </a:spcBef>
            </a:pPr>
            <a:r>
              <a:rPr spc="-20" dirty="0"/>
              <a:t>Information </a:t>
            </a:r>
            <a:r>
              <a:rPr spc="-5" dirty="0"/>
              <a:t>security </a:t>
            </a:r>
            <a:r>
              <a:rPr dirty="0"/>
              <a:t>and </a:t>
            </a:r>
            <a:r>
              <a:rPr spc="-20" dirty="0"/>
              <a:t>Information</a:t>
            </a:r>
            <a:r>
              <a:rPr spc="20" dirty="0"/>
              <a:t> </a:t>
            </a:r>
            <a:r>
              <a:rPr spc="-15" dirty="0"/>
              <a:t>Assurance</a:t>
            </a: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9304" y="2884875"/>
            <a:ext cx="204470" cy="74930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39304" y="1857857"/>
            <a:ext cx="10144760" cy="255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985" marR="5080" indent="-375920">
              <a:lnSpc>
                <a:spcPct val="101099"/>
              </a:lnSpc>
              <a:spcBef>
                <a:spcPts val="100"/>
              </a:spcBef>
              <a:buClr>
                <a:srgbClr val="CE1E27"/>
              </a:buClr>
              <a:buSzPct val="74468"/>
              <a:buFont typeface="Wingdings"/>
              <a:buChar char=""/>
              <a:tabLst>
                <a:tab pos="387985" algn="l"/>
                <a:tab pos="388620" algn="l"/>
                <a:tab pos="7497445" algn="l"/>
              </a:tabLst>
            </a:pPr>
            <a:r>
              <a:rPr sz="2350" b="1" spc="15" dirty="0">
                <a:solidFill>
                  <a:srgbClr val="303030"/>
                </a:solidFill>
                <a:latin typeface="Arial"/>
                <a:cs typeface="Arial"/>
              </a:rPr>
              <a:t>COMSEC and COMPUSEC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integral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elements of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all military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CIS  (</a:t>
            </a:r>
            <a:r>
              <a:rPr sz="2350" spc="10" dirty="0">
                <a:solidFill>
                  <a:srgbClr val="FF0000"/>
                </a:solidFill>
                <a:latin typeface="Arial"/>
                <a:cs typeface="Arial"/>
              </a:rPr>
              <a:t>Command and </a:t>
            </a:r>
            <a:r>
              <a:rPr sz="2350" spc="5" dirty="0">
                <a:solidFill>
                  <a:srgbClr val="FF0000"/>
                </a:solidFill>
                <a:latin typeface="Arial"/>
                <a:cs typeface="Arial"/>
              </a:rPr>
              <a:t>Information </a:t>
            </a:r>
            <a:r>
              <a:rPr sz="2350" spc="10" dirty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2350" spc="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operations</a:t>
            </a:r>
            <a:r>
              <a:rPr sz="235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and	must be</a:t>
            </a:r>
            <a:r>
              <a:rPr sz="235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considered  throughout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their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planning and</a:t>
            </a:r>
            <a:r>
              <a:rPr sz="235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execution.</a:t>
            </a:r>
            <a:endParaRPr sz="2350">
              <a:latin typeface="Arial"/>
              <a:cs typeface="Arial"/>
            </a:endParaRPr>
          </a:p>
          <a:p>
            <a:pPr marL="387985">
              <a:lnSpc>
                <a:spcPct val="100000"/>
              </a:lnSpc>
              <a:spcBef>
                <a:spcPts val="25"/>
              </a:spcBef>
            </a:pP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must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be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protected at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correct</a:t>
            </a:r>
            <a:r>
              <a:rPr sz="23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level,</a:t>
            </a:r>
            <a:endParaRPr sz="2350">
              <a:latin typeface="Arial"/>
              <a:cs typeface="Arial"/>
            </a:endParaRPr>
          </a:p>
          <a:p>
            <a:pPr marL="387985" marR="22860">
              <a:lnSpc>
                <a:spcPct val="100899"/>
              </a:lnSpc>
              <a:spcBef>
                <a:spcPts val="10"/>
              </a:spcBef>
              <a:tabLst>
                <a:tab pos="3002915" algn="l"/>
              </a:tabLst>
            </a:pPr>
            <a:r>
              <a:rPr sz="2350" b="1" spc="-20" dirty="0">
                <a:solidFill>
                  <a:srgbClr val="303030"/>
                </a:solidFill>
                <a:latin typeface="Arial"/>
                <a:cs typeface="Arial"/>
              </a:rPr>
              <a:t>Valid</a:t>
            </a:r>
            <a:r>
              <a:rPr sz="2350" b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information	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- must be ensured to be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available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authorized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users  and preventing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valid information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not to be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available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to unauthorized  persons.</a:t>
            </a:r>
            <a:endParaRPr sz="2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8419" y="4333514"/>
            <a:ext cx="204470" cy="14712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4263" y="4390097"/>
            <a:ext cx="7706359" cy="147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00"/>
              </a:spcBef>
            </a:pPr>
            <a:r>
              <a:rPr sz="2350" b="1" spc="1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degree of security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provided must </a:t>
            </a:r>
            <a:r>
              <a:rPr sz="2350" spc="15" dirty="0">
                <a:solidFill>
                  <a:srgbClr val="303030"/>
                </a:solidFill>
                <a:latin typeface="Arial"/>
                <a:cs typeface="Arial"/>
              </a:rPr>
              <a:t>be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consistent</a:t>
            </a:r>
            <a:r>
              <a:rPr sz="2350" spc="-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with 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requirements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of CIS</a:t>
            </a:r>
            <a:r>
              <a:rPr sz="235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users,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vulnerability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of transmission media</a:t>
            </a:r>
            <a:r>
              <a:rPr sz="23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reliability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350" spc="15" dirty="0">
                <a:solidFill>
                  <a:srgbClr val="303030"/>
                </a:solidFill>
                <a:latin typeface="Arial"/>
                <a:cs typeface="Arial"/>
              </a:rPr>
              <a:t>COMSEC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hardware and</a:t>
            </a:r>
            <a:r>
              <a:rPr sz="235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software.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2785"/>
              </a:spcBef>
            </a:pPr>
            <a:r>
              <a:rPr spc="-20" dirty="0"/>
              <a:t>Information </a:t>
            </a:r>
            <a:r>
              <a:rPr spc="-5" dirty="0"/>
              <a:t>security </a:t>
            </a:r>
            <a:r>
              <a:rPr dirty="0"/>
              <a:t>and </a:t>
            </a:r>
            <a:r>
              <a:rPr spc="-20" dirty="0"/>
              <a:t>Information</a:t>
            </a:r>
            <a:r>
              <a:rPr spc="20" dirty="0"/>
              <a:t> </a:t>
            </a:r>
            <a:r>
              <a:rPr spc="-15" dirty="0"/>
              <a:t>Assurance</a:t>
            </a: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857857"/>
            <a:ext cx="10395585" cy="3502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303030"/>
                </a:solidFill>
                <a:latin typeface="Arial"/>
                <a:cs typeface="Arial"/>
              </a:rPr>
              <a:t>C4I</a:t>
            </a:r>
            <a:endParaRPr sz="3600">
              <a:latin typeface="Arial"/>
              <a:cs typeface="Arial"/>
            </a:endParaRPr>
          </a:p>
          <a:p>
            <a:pPr marL="266700" marR="1052195" indent="-228600">
              <a:lnSpc>
                <a:spcPct val="100000"/>
              </a:lnSpc>
              <a:spcBef>
                <a:spcPts val="10"/>
              </a:spcBef>
              <a:buClr>
                <a:srgbClr val="CE1E27"/>
              </a:buClr>
              <a:buSzPct val="75000"/>
              <a:buFont typeface="Wingdings"/>
              <a:buChar char=""/>
              <a:tabLst>
                <a:tab pos="266700" algn="l"/>
              </a:tabLst>
            </a:pPr>
            <a:r>
              <a:rPr sz="2400" b="1" i="1" dirty="0">
                <a:solidFill>
                  <a:srgbClr val="303030"/>
                </a:solidFill>
                <a:latin typeface="Arial"/>
                <a:cs typeface="Arial"/>
              </a:rPr>
              <a:t>COMMAND, CONTROL, </a:t>
            </a:r>
            <a:r>
              <a:rPr sz="2400" b="1" i="1" spc="-10" dirty="0">
                <a:solidFill>
                  <a:srgbClr val="303030"/>
                </a:solidFill>
                <a:latin typeface="Arial"/>
                <a:cs typeface="Arial"/>
              </a:rPr>
              <a:t>COMMUNICATIONS, </a:t>
            </a:r>
            <a:r>
              <a:rPr sz="2400" b="1" i="1" dirty="0">
                <a:solidFill>
                  <a:srgbClr val="303030"/>
                </a:solidFill>
                <a:latin typeface="Arial"/>
                <a:cs typeface="Arial"/>
              </a:rPr>
              <a:t>COMPUTER, AND  INTELLIGENCE (C4I) SYSTEMS</a:t>
            </a:r>
            <a:endParaRPr sz="2400">
              <a:latin typeface="Arial"/>
              <a:cs typeface="Arial"/>
            </a:endParaRPr>
          </a:p>
          <a:p>
            <a:pPr marL="266700" marR="30480" indent="-228600">
              <a:lnSpc>
                <a:spcPct val="100000"/>
              </a:lnSpc>
              <a:buClr>
                <a:srgbClr val="CE1E27"/>
              </a:buClr>
              <a:buSzPct val="75000"/>
              <a:buFont typeface="Wingdings"/>
              <a:buChar char=""/>
              <a:tabLst>
                <a:tab pos="266700" algn="l"/>
                <a:tab pos="4466590" algn="l"/>
              </a:tabLst>
            </a:pP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.Current solutions</a:t>
            </a:r>
            <a:r>
              <a:rPr sz="2400" i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C4I</a:t>
            </a:r>
            <a:r>
              <a:rPr sz="2400" i="1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support	all types of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land combatant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homeland 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security forces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can be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integrated into military and other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types </a:t>
            </a:r>
            <a:r>
              <a:rPr sz="2400" i="1" dirty="0">
                <a:solidFill>
                  <a:srgbClr val="303030"/>
                </a:solidFill>
                <a:latin typeface="Arial"/>
                <a:cs typeface="Arial"/>
              </a:rPr>
              <a:t>of 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vehicles.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Providing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comprehensive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net-centric solutions for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low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intensity 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conflicts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and counter-terror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activities,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our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systems connect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intelligence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data  to combat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and homeland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security forces via C4I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networks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mobile  </a:t>
            </a:r>
            <a:r>
              <a:rPr sz="2400" i="1" spc="-5" dirty="0">
                <a:solidFill>
                  <a:srgbClr val="303030"/>
                </a:solidFill>
                <a:latin typeface="Arial"/>
                <a:cs typeface="Arial"/>
              </a:rPr>
              <a:t>command and control posts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and support “terrain</a:t>
            </a:r>
            <a:r>
              <a:rPr sz="2400" i="1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303030"/>
                </a:solidFill>
                <a:latin typeface="Arial"/>
                <a:cs typeface="Arial"/>
              </a:rPr>
              <a:t>dominance”.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88</a:t>
            </a:fld>
            <a:endParaRPr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2785"/>
              </a:spcBef>
            </a:pPr>
            <a:r>
              <a:rPr spc="-20" dirty="0"/>
              <a:t>Information </a:t>
            </a:r>
            <a:r>
              <a:rPr spc="-5" dirty="0"/>
              <a:t>security </a:t>
            </a:r>
            <a:r>
              <a:rPr dirty="0"/>
              <a:t>and </a:t>
            </a:r>
            <a:r>
              <a:rPr spc="-20" dirty="0"/>
              <a:t>Information</a:t>
            </a:r>
            <a:r>
              <a:rPr spc="20" dirty="0"/>
              <a:t> </a:t>
            </a:r>
            <a:r>
              <a:rPr spc="-15" dirty="0"/>
              <a:t>Assurance</a:t>
            </a: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441" y="1859305"/>
            <a:ext cx="8513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These </a:t>
            </a:r>
            <a:r>
              <a:rPr sz="3200" b="1" spc="-1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3200" b="1" spc="-15" dirty="0">
                <a:solidFill>
                  <a:srgbClr val="303030"/>
                </a:solidFill>
                <a:latin typeface="Carlito"/>
                <a:cs typeface="Carlito"/>
              </a:rPr>
              <a:t>five 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pillars of </a:t>
            </a:r>
            <a:r>
              <a:rPr sz="3200" b="1" spc="-15" dirty="0">
                <a:solidFill>
                  <a:srgbClr val="303030"/>
                </a:solidFill>
                <a:latin typeface="Carlito"/>
                <a:cs typeface="Carlito"/>
              </a:rPr>
              <a:t>information</a:t>
            </a:r>
            <a:r>
              <a:rPr sz="3200" b="1" spc="-5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200" b="1" spc="-15" dirty="0">
                <a:solidFill>
                  <a:srgbClr val="303030"/>
                </a:solidFill>
                <a:latin typeface="Carlito"/>
                <a:cs typeface="Carlito"/>
              </a:rPr>
              <a:t>assurance.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68641" y="2756913"/>
            <a:ext cx="255270" cy="246570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4964" y="2835986"/>
            <a:ext cx="280924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303030"/>
                </a:solidFill>
                <a:latin typeface="Carlito"/>
                <a:cs typeface="Carlito"/>
              </a:rPr>
              <a:t>Availability  Integrity  Authentication  </a:t>
            </a:r>
            <a:r>
              <a:rPr sz="3200" b="1" spc="-10" dirty="0">
                <a:solidFill>
                  <a:srgbClr val="303030"/>
                </a:solidFill>
                <a:latin typeface="Carlito"/>
                <a:cs typeface="Carlito"/>
              </a:rPr>
              <a:t>Confidetiality  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No</a:t>
            </a:r>
            <a:r>
              <a:rPr sz="3200" b="1" dirty="0">
                <a:solidFill>
                  <a:srgbClr val="303030"/>
                </a:solidFill>
                <a:latin typeface="Carlito"/>
                <a:cs typeface="Carlito"/>
              </a:rPr>
              <a:t>n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-</a:t>
            </a:r>
            <a:r>
              <a:rPr sz="3200" b="1" spc="-40" dirty="0">
                <a:solidFill>
                  <a:srgbClr val="303030"/>
                </a:solidFill>
                <a:latin typeface="Carlito"/>
                <a:cs typeface="Carlito"/>
              </a:rPr>
              <a:t>r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e</a:t>
            </a:r>
            <a:r>
              <a:rPr sz="3200" b="1" dirty="0">
                <a:solidFill>
                  <a:srgbClr val="303030"/>
                </a:solidFill>
                <a:latin typeface="Carlito"/>
                <a:cs typeface="Carlito"/>
              </a:rPr>
              <a:t>p</a:t>
            </a:r>
            <a:r>
              <a:rPr sz="3200" b="1" spc="-10" dirty="0">
                <a:solidFill>
                  <a:srgbClr val="303030"/>
                </a:solidFill>
                <a:latin typeface="Carlito"/>
                <a:cs typeface="Carlito"/>
              </a:rPr>
              <a:t>u</a:t>
            </a:r>
            <a:r>
              <a:rPr sz="3200" b="1" dirty="0">
                <a:solidFill>
                  <a:srgbClr val="303030"/>
                </a:solidFill>
                <a:latin typeface="Carlito"/>
                <a:cs typeface="Carlito"/>
              </a:rPr>
              <a:t>di</a:t>
            </a:r>
            <a:r>
              <a:rPr sz="3200" b="1" spc="-35" dirty="0">
                <a:solidFill>
                  <a:srgbClr val="303030"/>
                </a:solidFill>
                <a:latin typeface="Carlito"/>
                <a:cs typeface="Carlito"/>
              </a:rPr>
              <a:t>a</a:t>
            </a:r>
            <a:r>
              <a:rPr sz="3200" b="1" spc="-15" dirty="0">
                <a:solidFill>
                  <a:srgbClr val="303030"/>
                </a:solidFill>
                <a:latin typeface="Carlito"/>
                <a:cs typeface="Carlito"/>
              </a:rPr>
              <a:t>ti</a:t>
            </a:r>
            <a:r>
              <a:rPr sz="3200" b="1" spc="-5" dirty="0">
                <a:solidFill>
                  <a:srgbClr val="303030"/>
                </a:solidFill>
                <a:latin typeface="Carlito"/>
                <a:cs typeface="Carlito"/>
              </a:rPr>
              <a:t>on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366895"/>
          </a:xfrm>
          <a:custGeom>
            <a:avLst/>
            <a:gdLst/>
            <a:ahLst/>
            <a:cxnLst/>
            <a:rect l="l" t="t" r="r" b="b"/>
            <a:pathLst>
              <a:path w="10751820" h="4366895">
                <a:moveTo>
                  <a:pt x="10751756" y="0"/>
                </a:moveTo>
                <a:lnTo>
                  <a:pt x="0" y="0"/>
                </a:lnTo>
                <a:lnTo>
                  <a:pt x="0" y="4366793"/>
                </a:lnTo>
                <a:lnTo>
                  <a:pt x="10751756" y="4366793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FD866"/>
          </a:solidFill>
        </p:spPr>
        <p:txBody>
          <a:bodyPr vert="horz" wrap="square" lIns="0" tIns="285115" rIns="0" bIns="0" rtlCol="0">
            <a:spAutoFit/>
          </a:bodyPr>
          <a:lstStyle/>
          <a:p>
            <a:pPr marL="1182370">
              <a:lnSpc>
                <a:spcPct val="100000"/>
              </a:lnSpc>
              <a:spcBef>
                <a:spcPts val="2245"/>
              </a:spcBef>
            </a:pPr>
            <a:r>
              <a:rPr sz="4400" spc="-15" dirty="0">
                <a:solidFill>
                  <a:srgbClr val="FF0000"/>
                </a:solidFill>
              </a:rPr>
              <a:t>Fundamentals </a:t>
            </a:r>
            <a:r>
              <a:rPr sz="4400" dirty="0">
                <a:solidFill>
                  <a:srgbClr val="FF0000"/>
                </a:solidFill>
              </a:rPr>
              <a:t>of </a:t>
            </a:r>
            <a:r>
              <a:rPr sz="4400" spc="-20" dirty="0">
                <a:solidFill>
                  <a:srgbClr val="FF0000"/>
                </a:solidFill>
              </a:rPr>
              <a:t>Information</a:t>
            </a:r>
            <a:r>
              <a:rPr sz="4400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Society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98741" y="2254224"/>
            <a:ext cx="10561955" cy="3352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sz="1950" spc="7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1950" spc="110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1950" spc="75" dirty="0">
                <a:solidFill>
                  <a:srgbClr val="303030"/>
                </a:solidFill>
                <a:latin typeface="Arial"/>
                <a:cs typeface="Arial"/>
              </a:rPr>
              <a:t>Age, </a:t>
            </a:r>
            <a:r>
              <a:rPr sz="1950" u="heavy" spc="10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replacing the age </a:t>
            </a:r>
            <a:r>
              <a:rPr sz="1950" u="heavy" spc="15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of </a:t>
            </a:r>
            <a:r>
              <a:rPr sz="1950" u="heavy" spc="10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industrial production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, brings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along a new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social  model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1950" spc="-10" dirty="0">
                <a:solidFill>
                  <a:srgbClr val="303030"/>
                </a:solidFill>
                <a:latin typeface="Arial"/>
                <a:cs typeface="Arial"/>
              </a:rPr>
              <a:t>society,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also known as </a:t>
            </a:r>
            <a:r>
              <a:rPr sz="1950" u="heavy" spc="15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knowledge-based </a:t>
            </a:r>
            <a:r>
              <a:rPr sz="1950" u="heavy" spc="10" dirty="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</a:rPr>
              <a:t>society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, </a:t>
            </a:r>
            <a:r>
              <a:rPr sz="1950" spc="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born.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information 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society one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of the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most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significant factors </a:t>
            </a:r>
            <a:r>
              <a:rPr sz="1950" spc="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information. Along with </a:t>
            </a:r>
            <a:r>
              <a:rPr sz="1950" b="1" spc="15" dirty="0">
                <a:solidFill>
                  <a:srgbClr val="303030"/>
                </a:solidFill>
                <a:latin typeface="Arial"/>
                <a:cs typeface="Arial"/>
              </a:rPr>
              <a:t>communication </a:t>
            </a:r>
            <a:r>
              <a:rPr sz="1950" b="1" spc="10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1950" b="1" spc="15" dirty="0">
                <a:solidFill>
                  <a:srgbClr val="303030"/>
                </a:solidFill>
                <a:latin typeface="Arial"/>
                <a:cs typeface="Arial"/>
              </a:rPr>
              <a:t>knowledge, </a:t>
            </a:r>
            <a:r>
              <a:rPr sz="1950" b="1" spc="10" dirty="0">
                <a:solidFill>
                  <a:srgbClr val="303030"/>
                </a:solidFill>
                <a:latin typeface="Arial"/>
                <a:cs typeface="Arial"/>
              </a:rPr>
              <a:t>information is </a:t>
            </a:r>
            <a:r>
              <a:rPr sz="1950" b="1" spc="15" dirty="0">
                <a:solidFill>
                  <a:srgbClr val="303030"/>
                </a:solidFill>
                <a:latin typeface="Arial"/>
                <a:cs typeface="Arial"/>
              </a:rPr>
              <a:t>the fundamental </a:t>
            </a:r>
            <a:r>
              <a:rPr sz="1950" b="1" spc="10" dirty="0">
                <a:solidFill>
                  <a:srgbClr val="303030"/>
                </a:solidFill>
                <a:latin typeface="Arial"/>
                <a:cs typeface="Arial"/>
              </a:rPr>
              <a:t>factor </a:t>
            </a:r>
            <a:r>
              <a:rPr sz="1950" b="1" spc="1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1950" b="1" spc="10" dirty="0">
                <a:solidFill>
                  <a:srgbClr val="303030"/>
                </a:solidFill>
                <a:latin typeface="Arial"/>
                <a:cs typeface="Arial"/>
              </a:rPr>
              <a:t>social value </a:t>
            </a:r>
            <a:r>
              <a:rPr sz="1950" b="1" spc="15" dirty="0">
                <a:solidFill>
                  <a:srgbClr val="303030"/>
                </a:solidFill>
                <a:latin typeface="Arial"/>
                <a:cs typeface="Arial"/>
              </a:rPr>
              <a:t>of such</a:t>
            </a:r>
            <a:r>
              <a:rPr sz="195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303030"/>
                </a:solidFill>
                <a:latin typeface="Arial"/>
                <a:cs typeface="Arial"/>
              </a:rPr>
              <a:t>societies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Nowadays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there </a:t>
            </a:r>
            <a:r>
              <a:rPr sz="1950" spc="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1950" spc="20" dirty="0">
                <a:solidFill>
                  <a:srgbClr val="303030"/>
                </a:solidFill>
                <a:latin typeface="Arial"/>
                <a:cs typeface="Arial"/>
              </a:rPr>
              <a:t>no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generally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accepted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definition to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describe such a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society</a:t>
            </a:r>
            <a:r>
              <a:rPr sz="195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yet.</a:t>
            </a:r>
            <a:endParaRPr sz="1950">
              <a:latin typeface="Arial"/>
              <a:cs typeface="Arial"/>
            </a:endParaRPr>
          </a:p>
          <a:p>
            <a:pPr marL="12700" marR="69850">
              <a:lnSpc>
                <a:spcPct val="101499"/>
              </a:lnSpc>
              <a:spcBef>
                <a:spcPts val="735"/>
              </a:spcBef>
            </a:pP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New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society </a:t>
            </a:r>
            <a:r>
              <a:rPr sz="1950" spc="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described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a network-based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society: information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society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1950" b="1" spc="15" dirty="0">
                <a:solidFill>
                  <a:srgbClr val="303030"/>
                </a:solidFill>
                <a:latin typeface="Arial"/>
                <a:cs typeface="Arial"/>
              </a:rPr>
              <a:t>“a </a:t>
            </a:r>
            <a:r>
              <a:rPr sz="1950" b="1" spc="10" dirty="0">
                <a:solidFill>
                  <a:srgbClr val="303030"/>
                </a:solidFill>
                <a:latin typeface="Arial"/>
                <a:cs typeface="Arial"/>
              </a:rPr>
              <a:t>society where  </a:t>
            </a:r>
            <a:r>
              <a:rPr sz="1950" b="1" spc="15" dirty="0">
                <a:solidFill>
                  <a:srgbClr val="303030"/>
                </a:solidFill>
                <a:latin typeface="Arial"/>
                <a:cs typeface="Arial"/>
              </a:rPr>
              <a:t>the key </a:t>
            </a:r>
            <a:r>
              <a:rPr sz="1950" b="1" spc="10" dirty="0">
                <a:solidFill>
                  <a:srgbClr val="303030"/>
                </a:solidFill>
                <a:latin typeface="Arial"/>
                <a:cs typeface="Arial"/>
              </a:rPr>
              <a:t>social structures </a:t>
            </a:r>
            <a:r>
              <a:rPr sz="1950" b="1" spc="1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1950" b="1" spc="10" dirty="0">
                <a:solidFill>
                  <a:srgbClr val="303030"/>
                </a:solidFill>
                <a:latin typeface="Arial"/>
                <a:cs typeface="Arial"/>
              </a:rPr>
              <a:t>activities are organized </a:t>
            </a:r>
            <a:r>
              <a:rPr sz="1950" b="1" spc="15" dirty="0">
                <a:solidFill>
                  <a:srgbClr val="303030"/>
                </a:solidFill>
                <a:latin typeface="Arial"/>
                <a:cs typeface="Arial"/>
              </a:rPr>
              <a:t>around </a:t>
            </a:r>
            <a:r>
              <a:rPr sz="1950" b="1" spc="10" dirty="0">
                <a:solidFill>
                  <a:srgbClr val="303030"/>
                </a:solidFill>
                <a:latin typeface="Arial"/>
                <a:cs typeface="Arial"/>
              </a:rPr>
              <a:t>electronically processed  information networks”.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By Manuel</a:t>
            </a:r>
            <a:r>
              <a:rPr sz="195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Castells.</a:t>
            </a:r>
            <a:endParaRPr sz="1950">
              <a:latin typeface="Arial"/>
              <a:cs typeface="Arial"/>
            </a:endParaRPr>
          </a:p>
          <a:p>
            <a:pPr marL="12700" marR="198755">
              <a:lnSpc>
                <a:spcPct val="101099"/>
              </a:lnSpc>
              <a:spcBef>
                <a:spcPts val="750"/>
              </a:spcBef>
            </a:pPr>
            <a:r>
              <a:rPr sz="2350" spc="45" dirty="0">
                <a:solidFill>
                  <a:srgbClr val="BF0000"/>
                </a:solidFill>
                <a:latin typeface="Arial"/>
                <a:cs typeface="Arial"/>
              </a:rPr>
              <a:t>Today,</a:t>
            </a:r>
            <a:r>
              <a:rPr sz="235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20" dirty="0">
                <a:solidFill>
                  <a:srgbClr val="BF0000"/>
                </a:solidFill>
                <a:latin typeface="Arial"/>
                <a:cs typeface="Arial"/>
              </a:rPr>
              <a:t>therefore,</a:t>
            </a:r>
            <a:r>
              <a:rPr sz="235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35" dirty="0">
                <a:solidFill>
                  <a:srgbClr val="BF0000"/>
                </a:solidFill>
                <a:latin typeface="Arial"/>
                <a:cs typeface="Arial"/>
              </a:rPr>
              <a:t>information</a:t>
            </a:r>
            <a:r>
              <a:rPr sz="235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30" dirty="0">
                <a:solidFill>
                  <a:srgbClr val="BF0000"/>
                </a:solidFill>
                <a:latin typeface="Arial"/>
                <a:cs typeface="Arial"/>
              </a:rPr>
              <a:t>provides</a:t>
            </a:r>
            <a:r>
              <a:rPr sz="235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40" dirty="0">
                <a:solidFill>
                  <a:srgbClr val="BF0000"/>
                </a:solidFill>
                <a:latin typeface="Arial"/>
                <a:cs typeface="Arial"/>
              </a:rPr>
              <a:t>the</a:t>
            </a:r>
            <a:r>
              <a:rPr sz="235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35" dirty="0">
                <a:solidFill>
                  <a:srgbClr val="BF0000"/>
                </a:solidFill>
                <a:latin typeface="Arial"/>
                <a:cs typeface="Arial"/>
              </a:rPr>
              <a:t>operation</a:t>
            </a:r>
            <a:r>
              <a:rPr sz="235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35" dirty="0">
                <a:solidFill>
                  <a:srgbClr val="BF0000"/>
                </a:solidFill>
                <a:latin typeface="Arial"/>
                <a:cs typeface="Arial"/>
              </a:rPr>
              <a:t>of</a:t>
            </a:r>
            <a:r>
              <a:rPr sz="2350" spc="2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30" dirty="0">
                <a:solidFill>
                  <a:srgbClr val="BF0000"/>
                </a:solidFill>
                <a:latin typeface="Arial"/>
                <a:cs typeface="Arial"/>
              </a:rPr>
              <a:t>social,</a:t>
            </a:r>
            <a:r>
              <a:rPr sz="235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40" dirty="0">
                <a:solidFill>
                  <a:srgbClr val="BF0000"/>
                </a:solidFill>
                <a:latin typeface="Arial"/>
                <a:cs typeface="Arial"/>
              </a:rPr>
              <a:t>political,  </a:t>
            </a:r>
            <a:r>
              <a:rPr sz="2350" spc="135" dirty="0">
                <a:solidFill>
                  <a:srgbClr val="BF0000"/>
                </a:solidFill>
                <a:latin typeface="Arial"/>
                <a:cs typeface="Arial"/>
              </a:rPr>
              <a:t>economic,</a:t>
            </a:r>
            <a:r>
              <a:rPr sz="2350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00" dirty="0">
                <a:solidFill>
                  <a:srgbClr val="BF0000"/>
                </a:solidFill>
                <a:latin typeface="Arial"/>
                <a:cs typeface="Arial"/>
              </a:rPr>
              <a:t>defense,</a:t>
            </a:r>
            <a:r>
              <a:rPr sz="235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35" dirty="0">
                <a:solidFill>
                  <a:srgbClr val="BF0000"/>
                </a:solidFill>
                <a:latin typeface="Arial"/>
                <a:cs typeface="Arial"/>
              </a:rPr>
              <a:t>and</a:t>
            </a:r>
            <a:r>
              <a:rPr sz="2350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150" dirty="0">
                <a:solidFill>
                  <a:srgbClr val="BF0000"/>
                </a:solidFill>
                <a:latin typeface="Arial"/>
                <a:cs typeface="Arial"/>
              </a:rPr>
              <a:t>cultural</a:t>
            </a:r>
            <a:r>
              <a:rPr sz="235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50" spc="85" dirty="0">
                <a:solidFill>
                  <a:srgbClr val="BF0000"/>
                </a:solidFill>
                <a:latin typeface="Arial"/>
                <a:cs typeface="Arial"/>
              </a:rPr>
              <a:t>life.</a:t>
            </a:r>
            <a:endParaRPr sz="2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2785"/>
              </a:spcBef>
            </a:pPr>
            <a:r>
              <a:rPr spc="-20" dirty="0"/>
              <a:t>Information </a:t>
            </a:r>
            <a:r>
              <a:rPr spc="-5" dirty="0"/>
              <a:t>security </a:t>
            </a:r>
            <a:r>
              <a:rPr dirty="0"/>
              <a:t>and </a:t>
            </a:r>
            <a:r>
              <a:rPr spc="-20" dirty="0"/>
              <a:t>Information</a:t>
            </a:r>
            <a:r>
              <a:rPr spc="20" dirty="0"/>
              <a:t> </a:t>
            </a:r>
            <a:r>
              <a:rPr spc="-15" dirty="0"/>
              <a:t>Assurance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800" b="1" spc="-30" dirty="0">
                <a:solidFill>
                  <a:srgbClr val="303030"/>
                </a:solidFill>
                <a:latin typeface="Carlito"/>
                <a:cs typeface="Carlito"/>
              </a:rPr>
              <a:t>Availability.</a:t>
            </a:r>
            <a:endParaRPr sz="2800">
              <a:latin typeface="Carlito"/>
              <a:cs typeface="Carlito"/>
            </a:endParaRPr>
          </a:p>
          <a:p>
            <a:pPr marL="91440" marR="100965">
              <a:lnSpc>
                <a:spcPct val="100000"/>
              </a:lnSpc>
              <a:spcBef>
                <a:spcPts val="100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measure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assurance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system,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system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resource, that ensures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it is accessible and usable upon demand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by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authorized 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system</a:t>
            </a:r>
            <a:r>
              <a:rPr sz="2800" spc="4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60" dirty="0">
                <a:solidFill>
                  <a:srgbClr val="303030"/>
                </a:solidFill>
                <a:latin typeface="Carlito"/>
                <a:cs typeface="Carlito"/>
              </a:rPr>
              <a:t>user.</a:t>
            </a:r>
            <a:endParaRPr sz="2800">
              <a:latin typeface="Carlito"/>
              <a:cs typeface="Carlito"/>
            </a:endParaRPr>
          </a:p>
          <a:p>
            <a:pPr marL="91440" marR="199390">
              <a:lnSpc>
                <a:spcPts val="3360"/>
              </a:lnSpc>
              <a:spcBef>
                <a:spcPts val="95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Included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access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control,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where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particular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user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authorized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access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 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system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for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particular function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or</a:t>
            </a:r>
            <a:r>
              <a:rPr sz="2800" spc="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30" dirty="0">
                <a:solidFill>
                  <a:srgbClr val="303030"/>
                </a:solidFill>
                <a:latin typeface="Carlito"/>
                <a:cs typeface="Carlito"/>
              </a:rPr>
              <a:t>activity.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2785"/>
              </a:spcBef>
            </a:pPr>
            <a:r>
              <a:rPr spc="-20" dirty="0"/>
              <a:t>Information </a:t>
            </a:r>
            <a:r>
              <a:rPr spc="-5" dirty="0"/>
              <a:t>security </a:t>
            </a:r>
            <a:r>
              <a:rPr dirty="0"/>
              <a:t>and </a:t>
            </a:r>
            <a:r>
              <a:rPr spc="-20" dirty="0"/>
              <a:t>Information</a:t>
            </a:r>
            <a:r>
              <a:rPr spc="20" dirty="0"/>
              <a:t> </a:t>
            </a:r>
            <a:r>
              <a:rPr spc="-15" dirty="0"/>
              <a:t>Assurance</a:t>
            </a: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32066"/>
            <a:ext cx="10454640" cy="36861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800" b="1" spc="-30" dirty="0">
                <a:solidFill>
                  <a:srgbClr val="303030"/>
                </a:solidFill>
                <a:latin typeface="Carlito"/>
                <a:cs typeface="Carlito"/>
              </a:rPr>
              <a:t>Integrity.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measure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assurance that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data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including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metadata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format,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has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not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been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altered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destroyed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unauthorized  </a:t>
            </a:r>
            <a:r>
              <a:rPr sz="2800" spc="-50" dirty="0">
                <a:solidFill>
                  <a:srgbClr val="303030"/>
                </a:solidFill>
                <a:latin typeface="Carlito"/>
                <a:cs typeface="Carlito"/>
              </a:rPr>
              <a:t>manner.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requirement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limit 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damage to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organization 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caused by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unauthorized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modification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information.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This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achieved  through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avoidance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corruption,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either malicious or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by 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use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 from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unreliable source.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risk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minimized  by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using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trusted sources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digital</a:t>
            </a:r>
            <a:r>
              <a:rPr sz="2800" spc="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signatures.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91</a:t>
            </a:fld>
            <a:endParaRPr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2785"/>
              </a:spcBef>
            </a:pPr>
            <a:r>
              <a:rPr spc="-20" dirty="0"/>
              <a:t>Information </a:t>
            </a:r>
            <a:r>
              <a:rPr spc="-5" dirty="0"/>
              <a:t>security </a:t>
            </a:r>
            <a:r>
              <a:rPr dirty="0"/>
              <a:t>and </a:t>
            </a:r>
            <a:r>
              <a:rPr spc="-20" dirty="0"/>
              <a:t>Information</a:t>
            </a:r>
            <a:r>
              <a:rPr spc="20" dirty="0"/>
              <a:t> </a:t>
            </a:r>
            <a:r>
              <a:rPr spc="-15" dirty="0"/>
              <a:t>Assurance</a:t>
            </a: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32066"/>
            <a:ext cx="10352405" cy="36861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Authentication.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measure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assurance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designed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to establish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validity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transmission,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message, or </a:t>
            </a:r>
            <a:r>
              <a:rPr sz="2800" spc="-40" dirty="0">
                <a:solidFill>
                  <a:srgbClr val="303030"/>
                </a:solidFill>
                <a:latin typeface="Carlito"/>
                <a:cs typeface="Carlito"/>
              </a:rPr>
              <a:t>originator,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means of verifying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an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individual's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authorization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receive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specific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categories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information.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This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assured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through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use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read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and delivery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receipts,  asymmetrical encryption,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digital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certificates. Authentication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assures  that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sources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 can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be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validated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receipt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or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initial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access.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92</a:t>
            </a:fld>
            <a:endParaRPr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2785"/>
              </a:spcBef>
            </a:pPr>
            <a:r>
              <a:rPr spc="-20" dirty="0"/>
              <a:t>Information </a:t>
            </a:r>
            <a:r>
              <a:rPr spc="-5" dirty="0"/>
              <a:t>security </a:t>
            </a:r>
            <a:r>
              <a:rPr dirty="0"/>
              <a:t>and </a:t>
            </a:r>
            <a:r>
              <a:rPr spc="-20" dirty="0"/>
              <a:t>Information</a:t>
            </a:r>
            <a:r>
              <a:rPr spc="20" dirty="0"/>
              <a:t> </a:t>
            </a:r>
            <a:r>
              <a:rPr spc="-15" dirty="0"/>
              <a:t>Assurance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800" b="1" spc="-25" dirty="0">
                <a:solidFill>
                  <a:srgbClr val="303030"/>
                </a:solidFill>
                <a:latin typeface="Carlito"/>
                <a:cs typeface="Carlito"/>
              </a:rPr>
              <a:t>Confidentiality.</a:t>
            </a:r>
            <a:endParaRPr sz="2800">
              <a:latin typeface="Carlito"/>
              <a:cs typeface="Carlito"/>
            </a:endParaRPr>
          </a:p>
          <a:p>
            <a:pPr marL="91440" marR="409575">
              <a:lnSpc>
                <a:spcPct val="100000"/>
              </a:lnSpc>
              <a:spcBef>
                <a:spcPts val="100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measure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assurance that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information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protected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so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that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content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access is only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granted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to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authorized personnel.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It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achieved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through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security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procedures,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encryption, and 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system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gateways.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2785"/>
              </a:spcBef>
            </a:pPr>
            <a:r>
              <a:rPr spc="-20" dirty="0"/>
              <a:t>Information </a:t>
            </a:r>
            <a:r>
              <a:rPr spc="-5" dirty="0"/>
              <a:t>security </a:t>
            </a:r>
            <a:r>
              <a:rPr dirty="0"/>
              <a:t>and </a:t>
            </a:r>
            <a:r>
              <a:rPr spc="-20" dirty="0"/>
              <a:t>Information</a:t>
            </a:r>
            <a:r>
              <a:rPr spc="20" dirty="0"/>
              <a:t> </a:t>
            </a:r>
            <a:r>
              <a:rPr spc="-15" dirty="0"/>
              <a:t>Assurance</a:t>
            </a: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732066"/>
            <a:ext cx="10367010" cy="326072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800" b="1" spc="-15" dirty="0">
                <a:solidFill>
                  <a:srgbClr val="303030"/>
                </a:solidFill>
                <a:latin typeface="Carlito"/>
                <a:cs typeface="Carlito"/>
              </a:rPr>
              <a:t>Non-repudiation.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measure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assurance by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sender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data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provided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with 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proof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delivery and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recipient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assured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the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sender's </a:t>
            </a:r>
            <a:r>
              <a:rPr sz="2800" spc="-35" dirty="0">
                <a:solidFill>
                  <a:srgbClr val="303030"/>
                </a:solidFill>
                <a:latin typeface="Carlito"/>
                <a:cs typeface="Carlito"/>
              </a:rPr>
              <a:t>identity,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so 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that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neither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can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later deny having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processed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data.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Non-repudiation 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transmission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protection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against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denial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by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 individual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originating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communication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that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stored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as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record;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non-repudiation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receipt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is  </a:t>
            </a:r>
            <a:r>
              <a:rPr sz="2800" spc="-20" dirty="0">
                <a:solidFill>
                  <a:srgbClr val="303030"/>
                </a:solidFill>
                <a:latin typeface="Carlito"/>
                <a:cs typeface="Carlito"/>
              </a:rPr>
              <a:t>protection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against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denial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by </a:t>
            </a:r>
            <a:r>
              <a:rPr sz="2800" spc="-10" dirty="0">
                <a:solidFill>
                  <a:srgbClr val="303030"/>
                </a:solidFill>
                <a:latin typeface="Carlito"/>
                <a:cs typeface="Carlito"/>
              </a:rPr>
              <a:t>an individual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in </a:t>
            </a:r>
            <a:r>
              <a:rPr sz="2800" spc="-15" dirty="0">
                <a:solidFill>
                  <a:srgbClr val="303030"/>
                </a:solidFill>
                <a:latin typeface="Carlito"/>
                <a:cs typeface="Carlito"/>
              </a:rPr>
              <a:t>receipt </a:t>
            </a:r>
            <a:r>
              <a:rPr sz="28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2800" dirty="0">
                <a:solidFill>
                  <a:srgbClr val="303030"/>
                </a:solidFill>
                <a:latin typeface="Carlito"/>
                <a:cs typeface="Carlito"/>
              </a:rPr>
              <a:t>a</a:t>
            </a:r>
            <a:r>
              <a:rPr sz="2800" spc="4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303030"/>
                </a:solidFill>
                <a:latin typeface="Carlito"/>
                <a:cs typeface="Carlito"/>
              </a:rPr>
              <a:t>record.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94</a:t>
            </a:fld>
            <a:endParaRPr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53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85"/>
              </a:spcBef>
            </a:pPr>
            <a:r>
              <a:rPr spc="-15" dirty="0"/>
              <a:t>Questions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marL="605790" marR="694055" indent="-514984">
              <a:lnSpc>
                <a:spcPct val="100000"/>
              </a:lnSpc>
              <a:buClr>
                <a:srgbClr val="CE1E27"/>
              </a:buClr>
              <a:buSzPct val="75000"/>
              <a:buAutoNum type="arabicPeriod"/>
              <a:tabLst>
                <a:tab pos="605790" algn="l"/>
                <a:tab pos="606425" algn="l"/>
              </a:tabLst>
            </a:pPr>
            <a:r>
              <a:rPr sz="3600" spc="-5" dirty="0">
                <a:solidFill>
                  <a:srgbClr val="303030"/>
                </a:solidFill>
                <a:latin typeface="Carlito"/>
                <a:cs typeface="Carlito"/>
              </a:rPr>
              <a:t>Which </a:t>
            </a:r>
            <a:r>
              <a:rPr sz="3600" spc="-25" dirty="0">
                <a:solidFill>
                  <a:srgbClr val="303030"/>
                </a:solidFill>
                <a:latin typeface="Carlito"/>
                <a:cs typeface="Carlito"/>
              </a:rPr>
              <a:t>are </a:t>
            </a:r>
            <a:r>
              <a:rPr sz="3600" spc="-10" dirty="0">
                <a:solidFill>
                  <a:srgbClr val="303030"/>
                </a:solidFill>
                <a:latin typeface="Carlito"/>
                <a:cs typeface="Carlito"/>
              </a:rPr>
              <a:t>the </a:t>
            </a:r>
            <a:r>
              <a:rPr sz="3600" spc="-15" dirty="0">
                <a:solidFill>
                  <a:srgbClr val="303030"/>
                </a:solidFill>
                <a:latin typeface="Carlito"/>
                <a:cs typeface="Carlito"/>
              </a:rPr>
              <a:t>components </a:t>
            </a:r>
            <a:r>
              <a:rPr sz="3600" spc="-5" dirty="0">
                <a:solidFill>
                  <a:srgbClr val="303030"/>
                </a:solidFill>
                <a:latin typeface="Carlito"/>
                <a:cs typeface="Carlito"/>
              </a:rPr>
              <a:t>of </a:t>
            </a:r>
            <a:r>
              <a:rPr sz="3600" spc="-20" dirty="0">
                <a:solidFill>
                  <a:srgbClr val="303030"/>
                </a:solidFill>
                <a:latin typeface="Carlito"/>
                <a:cs typeface="Carlito"/>
              </a:rPr>
              <a:t>complex information  </a:t>
            </a:r>
            <a:r>
              <a:rPr sz="3600" spc="-10" dirty="0">
                <a:solidFill>
                  <a:srgbClr val="303030"/>
                </a:solidFill>
                <a:latin typeface="Carlito"/>
                <a:cs typeface="Carlito"/>
              </a:rPr>
              <a:t>security?</a:t>
            </a:r>
            <a:endParaRPr sz="3600">
              <a:latin typeface="Carlito"/>
              <a:cs typeface="Carlito"/>
            </a:endParaRPr>
          </a:p>
          <a:p>
            <a:pPr marL="605790" indent="-514984">
              <a:lnSpc>
                <a:spcPct val="100000"/>
              </a:lnSpc>
              <a:buClr>
                <a:srgbClr val="CE1E27"/>
              </a:buClr>
              <a:buSzPct val="75000"/>
              <a:buAutoNum type="arabicPeriod"/>
              <a:tabLst>
                <a:tab pos="605790" algn="l"/>
                <a:tab pos="606425" algn="l"/>
              </a:tabLst>
            </a:pPr>
            <a:r>
              <a:rPr sz="3600" spc="-15" dirty="0">
                <a:solidFill>
                  <a:srgbClr val="303030"/>
                </a:solidFill>
                <a:latin typeface="Carlito"/>
                <a:cs typeface="Carlito"/>
              </a:rPr>
              <a:t>What </a:t>
            </a:r>
            <a:r>
              <a:rPr sz="360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3600" spc="-25" dirty="0">
                <a:solidFill>
                  <a:srgbClr val="303030"/>
                </a:solidFill>
                <a:latin typeface="Carlito"/>
                <a:cs typeface="Carlito"/>
              </a:rPr>
              <a:t>physical</a:t>
            </a:r>
            <a:r>
              <a:rPr sz="3600" spc="-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303030"/>
                </a:solidFill>
                <a:latin typeface="Carlito"/>
                <a:cs typeface="Carlito"/>
              </a:rPr>
              <a:t>security?</a:t>
            </a:r>
            <a:endParaRPr sz="3600">
              <a:latin typeface="Carlito"/>
              <a:cs typeface="Carlito"/>
            </a:endParaRPr>
          </a:p>
          <a:p>
            <a:pPr marL="605790" indent="-514984">
              <a:lnSpc>
                <a:spcPct val="100000"/>
              </a:lnSpc>
              <a:buClr>
                <a:srgbClr val="CE1E27"/>
              </a:buClr>
              <a:buSzPct val="75000"/>
              <a:buAutoNum type="arabicPeriod"/>
              <a:tabLst>
                <a:tab pos="605790" algn="l"/>
                <a:tab pos="606425" algn="l"/>
              </a:tabLst>
            </a:pPr>
            <a:r>
              <a:rPr sz="3600" spc="-15" dirty="0">
                <a:solidFill>
                  <a:srgbClr val="303030"/>
                </a:solidFill>
                <a:latin typeface="Carlito"/>
                <a:cs typeface="Carlito"/>
              </a:rPr>
              <a:t>What </a:t>
            </a:r>
            <a:r>
              <a:rPr sz="3600" dirty="0">
                <a:solidFill>
                  <a:srgbClr val="303030"/>
                </a:solidFill>
                <a:latin typeface="Carlito"/>
                <a:cs typeface="Carlito"/>
              </a:rPr>
              <a:t>is </a:t>
            </a:r>
            <a:r>
              <a:rPr sz="3600" spc="-10" dirty="0">
                <a:solidFill>
                  <a:srgbClr val="303030"/>
                </a:solidFill>
                <a:latin typeface="Carlito"/>
                <a:cs typeface="Carlito"/>
              </a:rPr>
              <a:t>human</a:t>
            </a:r>
            <a:r>
              <a:rPr sz="3600" spc="-20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303030"/>
                </a:solidFill>
                <a:latin typeface="Carlito"/>
                <a:cs typeface="Carlito"/>
              </a:rPr>
              <a:t>security?</a:t>
            </a:r>
            <a:endParaRPr sz="3600">
              <a:latin typeface="Carlito"/>
              <a:cs typeface="Carlito"/>
            </a:endParaRPr>
          </a:p>
          <a:p>
            <a:pPr marL="605790" indent="-514984">
              <a:lnSpc>
                <a:spcPct val="100000"/>
              </a:lnSpc>
              <a:buClr>
                <a:srgbClr val="CE1E27"/>
              </a:buClr>
              <a:buSzPct val="75000"/>
              <a:buAutoNum type="arabicPeriod"/>
              <a:tabLst>
                <a:tab pos="605790" algn="l"/>
                <a:tab pos="606425" algn="l"/>
              </a:tabLst>
            </a:pPr>
            <a:r>
              <a:rPr sz="3600" spc="-15" dirty="0">
                <a:solidFill>
                  <a:srgbClr val="303030"/>
                </a:solidFill>
                <a:latin typeface="Carlito"/>
                <a:cs typeface="Carlito"/>
              </a:rPr>
              <a:t>What </a:t>
            </a:r>
            <a:r>
              <a:rPr sz="3600" spc="-5" dirty="0">
                <a:solidFill>
                  <a:srgbClr val="303030"/>
                </a:solidFill>
                <a:latin typeface="Carlito"/>
                <a:cs typeface="Carlito"/>
              </a:rPr>
              <a:t>does </a:t>
            </a:r>
            <a:r>
              <a:rPr sz="3600" spc="-25" dirty="0">
                <a:solidFill>
                  <a:srgbClr val="303030"/>
                </a:solidFill>
                <a:latin typeface="Carlito"/>
                <a:cs typeface="Carlito"/>
              </a:rPr>
              <a:t>administrative </a:t>
            </a:r>
            <a:r>
              <a:rPr sz="3600" spc="-10" dirty="0">
                <a:solidFill>
                  <a:srgbClr val="303030"/>
                </a:solidFill>
                <a:latin typeface="Carlito"/>
                <a:cs typeface="Carlito"/>
              </a:rPr>
              <a:t>security</a:t>
            </a:r>
            <a:r>
              <a:rPr sz="3600" spc="15" dirty="0">
                <a:solidFill>
                  <a:srgbClr val="303030"/>
                </a:solidFill>
                <a:latin typeface="Carlito"/>
                <a:cs typeface="Carlito"/>
              </a:rPr>
              <a:t> </a:t>
            </a:r>
            <a:r>
              <a:rPr sz="3600" spc="-25" dirty="0">
                <a:solidFill>
                  <a:srgbClr val="303030"/>
                </a:solidFill>
                <a:latin typeface="Carlito"/>
                <a:cs typeface="Carlito"/>
              </a:rPr>
              <a:t>involve?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7074</Words>
  <Application>Microsoft Office PowerPoint</Application>
  <PresentationFormat>Širokoúhlá obrazovka</PresentationFormat>
  <Paragraphs>716</Paragraphs>
  <Slides>95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95</vt:i4>
      </vt:variant>
    </vt:vector>
  </HeadingPairs>
  <TitlesOfParts>
    <vt:vector size="102" baseType="lpstr">
      <vt:lpstr>Arial</vt:lpstr>
      <vt:lpstr>Arial Black</vt:lpstr>
      <vt:lpstr>Calibri</vt:lpstr>
      <vt:lpstr>Carlito</vt:lpstr>
      <vt:lpstr>Times New Roman</vt:lpstr>
      <vt:lpstr>Wingdings</vt:lpstr>
      <vt:lpstr>Office Theme</vt:lpstr>
      <vt:lpstr>Prezentace aplikace PowerPoint</vt:lpstr>
      <vt:lpstr>Block I - Contents</vt:lpstr>
      <vt:lpstr>Military System - Information Security</vt:lpstr>
      <vt:lpstr>Military System - Information Security</vt:lpstr>
      <vt:lpstr>Threats and Challenges to Information Societies</vt:lpstr>
      <vt:lpstr>Fundamentals of information society</vt:lpstr>
      <vt:lpstr>Information society v.s. Information world</vt:lpstr>
      <vt:lpstr>Information society v.s. Information world</vt:lpstr>
      <vt:lpstr>Fundamentals of Information Society</vt:lpstr>
      <vt:lpstr>Information infrastructures</vt:lpstr>
      <vt:lpstr>Information infrastructures</vt:lpstr>
      <vt:lpstr>Information infrastructures</vt:lpstr>
      <vt:lpstr>Information infrastructures</vt:lpstr>
      <vt:lpstr>Information infrastructures</vt:lpstr>
      <vt:lpstr>Prezentace aplikace PowerPoint</vt:lpstr>
      <vt:lpstr>Information infrastructures</vt:lpstr>
      <vt:lpstr>Threats of Information Systems</vt:lpstr>
      <vt:lpstr>Threats of Information Systems</vt:lpstr>
      <vt:lpstr>Threats of Information Systems</vt:lpstr>
      <vt:lpstr>Threats of Information Systems</vt:lpstr>
      <vt:lpstr>Human threats of information society</vt:lpstr>
      <vt:lpstr>Technical threats of information society</vt:lpstr>
      <vt:lpstr>Environmental threats of information society</vt:lpstr>
      <vt:lpstr>Complex of cyber security</vt:lpstr>
      <vt:lpstr>Complex of cyber security</vt:lpstr>
      <vt:lpstr>Complex of cyber security</vt:lpstr>
      <vt:lpstr>Cyber Attacks</vt:lpstr>
      <vt:lpstr>Cyber Attacks</vt:lpstr>
      <vt:lpstr>Cyber Attacks – who is who</vt:lpstr>
      <vt:lpstr>Categorization of attacts</vt:lpstr>
      <vt:lpstr>Categorization of attacts</vt:lpstr>
      <vt:lpstr>Known and unknown vulnerabilities</vt:lpstr>
      <vt:lpstr>Known and unknown vulnerabilities</vt:lpstr>
      <vt:lpstr>Known and unknown vulnerabilities</vt:lpstr>
      <vt:lpstr>Known and unknown vulnerabilities</vt:lpstr>
      <vt:lpstr>Known and unknown vulnerabilities</vt:lpstr>
      <vt:lpstr>Known and unknown vulnerabilities</vt:lpstr>
      <vt:lpstr>Known and unknown vulnerabilities</vt:lpstr>
      <vt:lpstr>Known and unknown vulnerabilities</vt:lpstr>
      <vt:lpstr>Known and unknown vulnerabilities</vt:lpstr>
      <vt:lpstr>Known and unknown vulnerabilities</vt:lpstr>
      <vt:lpstr>Targets of attacks in information systems</vt:lpstr>
      <vt:lpstr>Targets of attacks in information systems</vt:lpstr>
      <vt:lpstr>Targets of attacks in information systems</vt:lpstr>
      <vt:lpstr>Targets of attacks in information systems</vt:lpstr>
      <vt:lpstr>Targets of attacks in information systems</vt:lpstr>
      <vt:lpstr>Targets of attacks in information systems</vt:lpstr>
      <vt:lpstr>Methods of attacks</vt:lpstr>
      <vt:lpstr>System or network exploitation</vt:lpstr>
      <vt:lpstr>System or network exploitation -  countermeasures</vt:lpstr>
      <vt:lpstr>Cyber kill chain</vt:lpstr>
      <vt:lpstr>Malware</vt:lpstr>
      <vt:lpstr>Malware</vt:lpstr>
      <vt:lpstr>Types of Malware</vt:lpstr>
      <vt:lpstr>Targets of Malware</vt:lpstr>
      <vt:lpstr>Targets of malware</vt:lpstr>
      <vt:lpstr>Targets of malware</vt:lpstr>
      <vt:lpstr>Targets of malware</vt:lpstr>
      <vt:lpstr>Malicious software</vt:lpstr>
      <vt:lpstr>Malicious software</vt:lpstr>
      <vt:lpstr>Malicious software</vt:lpstr>
      <vt:lpstr>Malicious methods</vt:lpstr>
      <vt:lpstr>Malicious methods</vt:lpstr>
      <vt:lpstr>Malicious methods</vt:lpstr>
      <vt:lpstr>Prezentace aplikace PowerPoint</vt:lpstr>
      <vt:lpstr>Malicious methods</vt:lpstr>
      <vt:lpstr>Prezentace aplikace PowerPoint</vt:lpstr>
      <vt:lpstr>Malicious methods</vt:lpstr>
      <vt:lpstr>Spamming, Phishing</vt:lpstr>
      <vt:lpstr>Hoax</vt:lpstr>
      <vt:lpstr>DoS &amp; DDoS Attacks</vt:lpstr>
      <vt:lpstr>DoS &amp; DDoS attacks</vt:lpstr>
      <vt:lpstr>Social engineering attacks</vt:lpstr>
      <vt:lpstr>Identifying malware and other attacks</vt:lpstr>
      <vt:lpstr>What to do</vt:lpstr>
      <vt:lpstr>Questions</vt:lpstr>
      <vt:lpstr>Complex cyber security</vt:lpstr>
      <vt:lpstr>Complex of cyber security</vt:lpstr>
      <vt:lpstr>Complex of cyber security</vt:lpstr>
      <vt:lpstr>Aspects of Cyber Security</vt:lpstr>
      <vt:lpstr>Security policy</vt:lpstr>
      <vt:lpstr>Human security</vt:lpstr>
      <vt:lpstr>Administrative security</vt:lpstr>
      <vt:lpstr>Physical security</vt:lpstr>
      <vt:lpstr>Information security and Information Assurance</vt:lpstr>
      <vt:lpstr>Information security and Information Assurance</vt:lpstr>
      <vt:lpstr>Information security and Information Assurance</vt:lpstr>
      <vt:lpstr>Information security and Information Assurance</vt:lpstr>
      <vt:lpstr>Information security and Information Assurance</vt:lpstr>
      <vt:lpstr>Information security and Information Assurance</vt:lpstr>
      <vt:lpstr>Information security and Information Assurance</vt:lpstr>
      <vt:lpstr>Information security and Information Assurance</vt:lpstr>
      <vt:lpstr>Information security and Information Assurance</vt:lpstr>
      <vt:lpstr>Information security and Information Assurance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Strategic Partnership Project - Cyber security  Theresianische Militarakademie Moravian University College Olomouc</dc:title>
  <dc:creator>Jindrich Kodl</dc:creator>
  <cp:lastModifiedBy>PavlikL</cp:lastModifiedBy>
  <cp:revision>11</cp:revision>
  <dcterms:created xsi:type="dcterms:W3CDTF">2021-02-09T12:28:40Z</dcterms:created>
  <dcterms:modified xsi:type="dcterms:W3CDTF">2022-03-15T08:22:22Z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2020-03-13T00:00:00Z</vt:filetime>
  </property>
  <property fmtid="{D5CDD505-2E9C-101B-9397-08002B2CF9AE}" pid="3" name="Creator">
    <vt:lpwstr>Impress</vt:lpwstr>
  </property>
  <property fmtid="{D5CDD505-2E9C-101B-9397-08002B2CF9AE}" pid="4" name="LastSaved">
    <vt:filetime>2021-02-09T00:00:00Z</vt:filetime>
  </property>
</Properties>
</file>