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</p:sldIdLst>
  <p:sldSz cx="12192000" cy="6858000"/>
  <p:notesSz cx="12192000" cy="6858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342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686725" y="672020"/>
            <a:ext cx="8824899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CE1E27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873500" y="3567506"/>
            <a:ext cx="4451350" cy="848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CE1E27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30303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CE1E27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123825"/>
          </a:xfrm>
          <a:custGeom>
            <a:avLst/>
            <a:gdLst/>
            <a:ahLst/>
            <a:cxnLst/>
            <a:rect l="l" t="t" r="r" b="b"/>
            <a:pathLst>
              <a:path w="12192000" h="123825">
                <a:moveTo>
                  <a:pt x="12191758" y="0"/>
                </a:moveTo>
                <a:lnTo>
                  <a:pt x="0" y="0"/>
                </a:lnTo>
                <a:lnTo>
                  <a:pt x="0" y="123469"/>
                </a:lnTo>
                <a:lnTo>
                  <a:pt x="12191758" y="123469"/>
                </a:lnTo>
                <a:close/>
              </a:path>
            </a:pathLst>
          </a:custGeom>
          <a:solidFill>
            <a:srgbClr val="CE1E2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963279" y="6308636"/>
            <a:ext cx="101879" cy="1375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096121" y="6308636"/>
            <a:ext cx="110883" cy="1375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243365" y="6306477"/>
            <a:ext cx="101879" cy="14147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9370441" y="6308636"/>
            <a:ext cx="183959" cy="1375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583204" y="6308089"/>
            <a:ext cx="80645" cy="138430"/>
          </a:xfrm>
          <a:custGeom>
            <a:avLst/>
            <a:gdLst/>
            <a:ahLst/>
            <a:cxnLst/>
            <a:rect l="l" t="t" r="r" b="b"/>
            <a:pathLst>
              <a:path w="80645" h="138429">
                <a:moveTo>
                  <a:pt x="80276" y="115570"/>
                </a:moveTo>
                <a:lnTo>
                  <a:pt x="25552" y="115570"/>
                </a:lnTo>
                <a:lnTo>
                  <a:pt x="25552" y="0"/>
                </a:lnTo>
                <a:lnTo>
                  <a:pt x="0" y="0"/>
                </a:lnTo>
                <a:lnTo>
                  <a:pt x="0" y="115570"/>
                </a:lnTo>
                <a:lnTo>
                  <a:pt x="0" y="138430"/>
                </a:lnTo>
                <a:lnTo>
                  <a:pt x="80276" y="138430"/>
                </a:lnTo>
                <a:lnTo>
                  <a:pt x="80276" y="115570"/>
                </a:lnTo>
                <a:close/>
              </a:path>
            </a:pathLst>
          </a:custGeom>
          <a:solidFill>
            <a:srgbClr val="2F31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9694443" y="6308636"/>
            <a:ext cx="83515" cy="13752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9814318" y="6308636"/>
            <a:ext cx="94322" cy="13752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9943198" y="6306477"/>
            <a:ext cx="92887" cy="14147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0074237" y="6308636"/>
            <a:ext cx="81724" cy="13752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0246677" y="6308636"/>
            <a:ext cx="80276" cy="13752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0357916" y="6306477"/>
            <a:ext cx="97917" cy="14147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0497959" y="6308636"/>
            <a:ext cx="103682" cy="13752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0676166" y="6308090"/>
            <a:ext cx="221615" cy="139065"/>
          </a:xfrm>
          <a:custGeom>
            <a:avLst/>
            <a:gdLst/>
            <a:ahLst/>
            <a:cxnLst/>
            <a:rect l="l" t="t" r="r" b="b"/>
            <a:pathLst>
              <a:path w="221615" h="139064">
                <a:moveTo>
                  <a:pt x="96113" y="0"/>
                </a:moveTo>
                <a:lnTo>
                  <a:pt x="0" y="0"/>
                </a:lnTo>
                <a:lnTo>
                  <a:pt x="0" y="16510"/>
                </a:lnTo>
                <a:lnTo>
                  <a:pt x="39954" y="16510"/>
                </a:lnTo>
                <a:lnTo>
                  <a:pt x="39954" y="138430"/>
                </a:lnTo>
                <a:lnTo>
                  <a:pt x="56159" y="138430"/>
                </a:lnTo>
                <a:lnTo>
                  <a:pt x="56159" y="16510"/>
                </a:lnTo>
                <a:lnTo>
                  <a:pt x="96113" y="16510"/>
                </a:lnTo>
                <a:lnTo>
                  <a:pt x="96113" y="0"/>
                </a:lnTo>
                <a:close/>
              </a:path>
              <a:path w="221615" h="139064">
                <a:moveTo>
                  <a:pt x="221399" y="0"/>
                </a:moveTo>
                <a:lnTo>
                  <a:pt x="205193" y="0"/>
                </a:lnTo>
                <a:lnTo>
                  <a:pt x="205193" y="59690"/>
                </a:lnTo>
                <a:lnTo>
                  <a:pt x="145072" y="59690"/>
                </a:lnTo>
                <a:lnTo>
                  <a:pt x="145072" y="0"/>
                </a:lnTo>
                <a:lnTo>
                  <a:pt x="128866" y="0"/>
                </a:lnTo>
                <a:lnTo>
                  <a:pt x="128866" y="138442"/>
                </a:lnTo>
                <a:lnTo>
                  <a:pt x="145072" y="138442"/>
                </a:lnTo>
                <a:lnTo>
                  <a:pt x="145072" y="77470"/>
                </a:lnTo>
                <a:lnTo>
                  <a:pt x="205193" y="77470"/>
                </a:lnTo>
                <a:lnTo>
                  <a:pt x="205193" y="138442"/>
                </a:lnTo>
                <a:lnTo>
                  <a:pt x="221399" y="138442"/>
                </a:lnTo>
                <a:lnTo>
                  <a:pt x="221399" y="77470"/>
                </a:lnTo>
                <a:lnTo>
                  <a:pt x="221399" y="59690"/>
                </a:lnTo>
                <a:lnTo>
                  <a:pt x="221399" y="0"/>
                </a:lnTo>
                <a:close/>
              </a:path>
            </a:pathLst>
          </a:custGeom>
          <a:solidFill>
            <a:srgbClr val="2F31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0943285" y="6308636"/>
            <a:ext cx="79921" cy="13752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11115726" y="6308636"/>
            <a:ext cx="80276" cy="137528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1230559" y="6308636"/>
            <a:ext cx="94322" cy="139319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1355845" y="6308090"/>
            <a:ext cx="98425" cy="138430"/>
          </a:xfrm>
          <a:custGeom>
            <a:avLst/>
            <a:gdLst/>
            <a:ahLst/>
            <a:cxnLst/>
            <a:rect l="l" t="t" r="r" b="b"/>
            <a:pathLst>
              <a:path w="98425" h="138429">
                <a:moveTo>
                  <a:pt x="98272" y="0"/>
                </a:moveTo>
                <a:lnTo>
                  <a:pt x="0" y="0"/>
                </a:lnTo>
                <a:lnTo>
                  <a:pt x="0" y="16510"/>
                </a:lnTo>
                <a:lnTo>
                  <a:pt x="39954" y="16510"/>
                </a:lnTo>
                <a:lnTo>
                  <a:pt x="39954" y="138430"/>
                </a:lnTo>
                <a:lnTo>
                  <a:pt x="56159" y="138430"/>
                </a:lnTo>
                <a:lnTo>
                  <a:pt x="56159" y="16510"/>
                </a:lnTo>
                <a:lnTo>
                  <a:pt x="98272" y="16510"/>
                </a:lnTo>
                <a:lnTo>
                  <a:pt x="98272" y="0"/>
                </a:lnTo>
                <a:close/>
              </a:path>
            </a:pathLst>
          </a:custGeom>
          <a:solidFill>
            <a:srgbClr val="2F31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11483276" y="6308636"/>
            <a:ext cx="96126" cy="139319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11622963" y="6308636"/>
            <a:ext cx="103670" cy="137528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11759400" y="6308636"/>
            <a:ext cx="79921" cy="137528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7994522" y="6289916"/>
            <a:ext cx="165595" cy="163804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8183524" y="6289916"/>
            <a:ext cx="118071" cy="165608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8327161" y="6288125"/>
            <a:ext cx="240118" cy="167398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8678164" y="6269405"/>
            <a:ext cx="181432" cy="210235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CE1E27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26" Type="http://schemas.openxmlformats.org/officeDocument/2006/relationships/image" Target="../media/image20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Relationship Id="rId27" Type="http://schemas.openxmlformats.org/officeDocument/2006/relationships/image" Target="../media/image2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123825"/>
          </a:xfrm>
          <a:custGeom>
            <a:avLst/>
            <a:gdLst/>
            <a:ahLst/>
            <a:cxnLst/>
            <a:rect l="l" t="t" r="r" b="b"/>
            <a:pathLst>
              <a:path w="12192000" h="123825">
                <a:moveTo>
                  <a:pt x="12191758" y="0"/>
                </a:moveTo>
                <a:lnTo>
                  <a:pt x="0" y="0"/>
                </a:lnTo>
                <a:lnTo>
                  <a:pt x="0" y="123469"/>
                </a:lnTo>
                <a:lnTo>
                  <a:pt x="12191758" y="123469"/>
                </a:lnTo>
                <a:close/>
              </a:path>
            </a:pathLst>
          </a:custGeom>
          <a:solidFill>
            <a:srgbClr val="CE1E2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963279" y="6308636"/>
            <a:ext cx="101879" cy="13752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096121" y="6308636"/>
            <a:ext cx="110883" cy="13752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243365" y="6306477"/>
            <a:ext cx="101879" cy="14147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9370441" y="6308636"/>
            <a:ext cx="183959" cy="13752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583204" y="6308089"/>
            <a:ext cx="80645" cy="138430"/>
          </a:xfrm>
          <a:custGeom>
            <a:avLst/>
            <a:gdLst/>
            <a:ahLst/>
            <a:cxnLst/>
            <a:rect l="l" t="t" r="r" b="b"/>
            <a:pathLst>
              <a:path w="80645" h="138429">
                <a:moveTo>
                  <a:pt x="80276" y="115570"/>
                </a:moveTo>
                <a:lnTo>
                  <a:pt x="25552" y="115570"/>
                </a:lnTo>
                <a:lnTo>
                  <a:pt x="25552" y="0"/>
                </a:lnTo>
                <a:lnTo>
                  <a:pt x="0" y="0"/>
                </a:lnTo>
                <a:lnTo>
                  <a:pt x="0" y="115570"/>
                </a:lnTo>
                <a:lnTo>
                  <a:pt x="0" y="138430"/>
                </a:lnTo>
                <a:lnTo>
                  <a:pt x="80276" y="138430"/>
                </a:lnTo>
                <a:lnTo>
                  <a:pt x="80276" y="115570"/>
                </a:lnTo>
                <a:close/>
              </a:path>
            </a:pathLst>
          </a:custGeom>
          <a:solidFill>
            <a:srgbClr val="2F31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9694443" y="6308636"/>
            <a:ext cx="83515" cy="13752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9814318" y="6308636"/>
            <a:ext cx="94322" cy="13752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9943198" y="6306477"/>
            <a:ext cx="92887" cy="14147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0074237" y="6308636"/>
            <a:ext cx="81724" cy="137528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0246677" y="6308636"/>
            <a:ext cx="80276" cy="137528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0357916" y="6306477"/>
            <a:ext cx="97917" cy="141478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0497959" y="6308636"/>
            <a:ext cx="103682" cy="137528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0676166" y="6308090"/>
            <a:ext cx="221615" cy="139065"/>
          </a:xfrm>
          <a:custGeom>
            <a:avLst/>
            <a:gdLst/>
            <a:ahLst/>
            <a:cxnLst/>
            <a:rect l="l" t="t" r="r" b="b"/>
            <a:pathLst>
              <a:path w="221615" h="139064">
                <a:moveTo>
                  <a:pt x="96113" y="0"/>
                </a:moveTo>
                <a:lnTo>
                  <a:pt x="0" y="0"/>
                </a:lnTo>
                <a:lnTo>
                  <a:pt x="0" y="16510"/>
                </a:lnTo>
                <a:lnTo>
                  <a:pt x="39954" y="16510"/>
                </a:lnTo>
                <a:lnTo>
                  <a:pt x="39954" y="138430"/>
                </a:lnTo>
                <a:lnTo>
                  <a:pt x="56159" y="138430"/>
                </a:lnTo>
                <a:lnTo>
                  <a:pt x="56159" y="16510"/>
                </a:lnTo>
                <a:lnTo>
                  <a:pt x="96113" y="16510"/>
                </a:lnTo>
                <a:lnTo>
                  <a:pt x="96113" y="0"/>
                </a:lnTo>
                <a:close/>
              </a:path>
              <a:path w="221615" h="139064">
                <a:moveTo>
                  <a:pt x="221399" y="0"/>
                </a:moveTo>
                <a:lnTo>
                  <a:pt x="205193" y="0"/>
                </a:lnTo>
                <a:lnTo>
                  <a:pt x="205193" y="59690"/>
                </a:lnTo>
                <a:lnTo>
                  <a:pt x="145072" y="59690"/>
                </a:lnTo>
                <a:lnTo>
                  <a:pt x="145072" y="0"/>
                </a:lnTo>
                <a:lnTo>
                  <a:pt x="128866" y="0"/>
                </a:lnTo>
                <a:lnTo>
                  <a:pt x="128866" y="138442"/>
                </a:lnTo>
                <a:lnTo>
                  <a:pt x="145072" y="138442"/>
                </a:lnTo>
                <a:lnTo>
                  <a:pt x="145072" y="77470"/>
                </a:lnTo>
                <a:lnTo>
                  <a:pt x="205193" y="77470"/>
                </a:lnTo>
                <a:lnTo>
                  <a:pt x="205193" y="138442"/>
                </a:lnTo>
                <a:lnTo>
                  <a:pt x="221399" y="138442"/>
                </a:lnTo>
                <a:lnTo>
                  <a:pt x="221399" y="77470"/>
                </a:lnTo>
                <a:lnTo>
                  <a:pt x="221399" y="59690"/>
                </a:lnTo>
                <a:lnTo>
                  <a:pt x="221399" y="0"/>
                </a:lnTo>
                <a:close/>
              </a:path>
            </a:pathLst>
          </a:custGeom>
          <a:solidFill>
            <a:srgbClr val="2F31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0943285" y="6308636"/>
            <a:ext cx="79921" cy="137528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11115726" y="6308636"/>
            <a:ext cx="80276" cy="137528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1230559" y="6308636"/>
            <a:ext cx="94322" cy="139319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1355845" y="6308090"/>
            <a:ext cx="98425" cy="138430"/>
          </a:xfrm>
          <a:custGeom>
            <a:avLst/>
            <a:gdLst/>
            <a:ahLst/>
            <a:cxnLst/>
            <a:rect l="l" t="t" r="r" b="b"/>
            <a:pathLst>
              <a:path w="98425" h="138429">
                <a:moveTo>
                  <a:pt x="98272" y="0"/>
                </a:moveTo>
                <a:lnTo>
                  <a:pt x="0" y="0"/>
                </a:lnTo>
                <a:lnTo>
                  <a:pt x="0" y="16510"/>
                </a:lnTo>
                <a:lnTo>
                  <a:pt x="39954" y="16510"/>
                </a:lnTo>
                <a:lnTo>
                  <a:pt x="39954" y="138430"/>
                </a:lnTo>
                <a:lnTo>
                  <a:pt x="56159" y="138430"/>
                </a:lnTo>
                <a:lnTo>
                  <a:pt x="56159" y="16510"/>
                </a:lnTo>
                <a:lnTo>
                  <a:pt x="98272" y="16510"/>
                </a:lnTo>
                <a:lnTo>
                  <a:pt x="98272" y="0"/>
                </a:lnTo>
                <a:close/>
              </a:path>
            </a:pathLst>
          </a:custGeom>
          <a:solidFill>
            <a:srgbClr val="2F31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11483276" y="6308636"/>
            <a:ext cx="96126" cy="139319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11622963" y="6308636"/>
            <a:ext cx="103670" cy="137528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11759400" y="6308636"/>
            <a:ext cx="79921" cy="137528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7994522" y="6289916"/>
            <a:ext cx="165595" cy="163804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8183524" y="6289916"/>
            <a:ext cx="118071" cy="165608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8327161" y="6288125"/>
            <a:ext cx="240118" cy="167398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8678164" y="6269405"/>
            <a:ext cx="181432" cy="210235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04780" y="672020"/>
            <a:ext cx="5388788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CE1E27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60641" y="1596286"/>
            <a:ext cx="10489565" cy="46843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30303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66343" y="6212687"/>
            <a:ext cx="307975" cy="254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3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113" cy="68576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243222" y="4416600"/>
            <a:ext cx="3773170" cy="1177925"/>
          </a:xfrm>
          <a:prstGeom prst="rect">
            <a:avLst/>
          </a:prstGeom>
        </p:spPr>
        <p:txBody>
          <a:bodyPr vert="horz" wrap="square" lIns="0" tIns="123825" rIns="0" bIns="0" rtlCol="0">
            <a:spAutoFit/>
          </a:bodyPr>
          <a:lstStyle/>
          <a:p>
            <a:pPr marR="60960" algn="ctr">
              <a:lnSpc>
                <a:spcPct val="100000"/>
              </a:lnSpc>
              <a:spcBef>
                <a:spcPts val="975"/>
              </a:spcBef>
            </a:pPr>
            <a:r>
              <a:rPr sz="2800" b="1" spc="-10" dirty="0">
                <a:latin typeface="Carlito"/>
                <a:cs typeface="Carlito"/>
              </a:rPr>
              <a:t>Lecture</a:t>
            </a:r>
            <a:r>
              <a:rPr sz="2800" b="1" spc="-5" dirty="0">
                <a:latin typeface="Carlito"/>
                <a:cs typeface="Carlito"/>
              </a:rPr>
              <a:t> </a:t>
            </a:r>
            <a:r>
              <a:rPr sz="2800" b="1" spc="-10" dirty="0">
                <a:latin typeface="Carlito"/>
                <a:cs typeface="Carlito"/>
              </a:rPr>
              <a:t>III</a:t>
            </a:r>
            <a:endParaRPr sz="2800" dirty="0">
              <a:latin typeface="Carlito"/>
              <a:cs typeface="Carlito"/>
            </a:endParaRPr>
          </a:p>
          <a:p>
            <a:pPr algn="ctr">
              <a:lnSpc>
                <a:spcPct val="100000"/>
              </a:lnSpc>
              <a:spcBef>
                <a:spcPts val="1000"/>
              </a:spcBef>
            </a:pPr>
            <a:r>
              <a:rPr lang="cs-CZ" sz="3200" b="1" u="heavy" spc="-5" dirty="0">
                <a:solidFill>
                  <a:srgbClr val="6B0B01"/>
                </a:solidFill>
                <a:uFill>
                  <a:solidFill>
                    <a:srgbClr val="6B0B01"/>
                  </a:solidFill>
                </a:uFill>
                <a:latin typeface="Arial"/>
                <a:cs typeface="Arial"/>
              </a:rPr>
              <a:t>Lukáš Pavlík</a:t>
            </a:r>
            <a:r>
              <a:rPr sz="3200" b="1" u="heavy" spc="-5" dirty="0">
                <a:solidFill>
                  <a:srgbClr val="6B0B01"/>
                </a:solidFill>
                <a:uFill>
                  <a:solidFill>
                    <a:srgbClr val="6B0B01"/>
                  </a:solidFill>
                </a:uFill>
                <a:latin typeface="Arial"/>
                <a:cs typeface="Arial"/>
              </a:rPr>
              <a:t>,</a:t>
            </a:r>
            <a:r>
              <a:rPr sz="3200" b="1" u="heavy" spc="-60" dirty="0">
                <a:solidFill>
                  <a:srgbClr val="6B0B01"/>
                </a:solidFill>
                <a:uFill>
                  <a:solidFill>
                    <a:srgbClr val="6B0B01"/>
                  </a:solidFill>
                </a:uFill>
                <a:latin typeface="Arial"/>
                <a:cs typeface="Arial"/>
              </a:rPr>
              <a:t> </a:t>
            </a:r>
            <a:r>
              <a:rPr sz="3200" b="1" u="heavy" spc="-5" dirty="0">
                <a:solidFill>
                  <a:srgbClr val="6B0B01"/>
                </a:solidFill>
                <a:uFill>
                  <a:solidFill>
                    <a:srgbClr val="6B0B01"/>
                  </a:solidFill>
                </a:uFill>
                <a:latin typeface="Arial"/>
                <a:cs typeface="Arial"/>
              </a:rPr>
              <a:t>Ph</a:t>
            </a:r>
            <a:r>
              <a:rPr lang="cs-CZ" sz="3200" b="1" u="heavy" spc="-5" dirty="0">
                <a:solidFill>
                  <a:srgbClr val="6B0B01"/>
                </a:solidFill>
                <a:uFill>
                  <a:solidFill>
                    <a:srgbClr val="6B0B01"/>
                  </a:solidFill>
                </a:uFill>
                <a:latin typeface="Arial"/>
                <a:cs typeface="Arial"/>
              </a:rPr>
              <a:t>.</a:t>
            </a:r>
            <a:r>
              <a:rPr sz="3200" b="1" u="heavy" spc="-5" dirty="0">
                <a:solidFill>
                  <a:srgbClr val="6B0B01"/>
                </a:solidFill>
                <a:uFill>
                  <a:solidFill>
                    <a:srgbClr val="6B0B01"/>
                  </a:solidFill>
                </a:uFill>
                <a:latin typeface="Arial"/>
                <a:cs typeface="Arial"/>
              </a:rPr>
              <a:t>D.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29436" y="1666443"/>
            <a:ext cx="5094605" cy="365125"/>
          </a:xfrm>
          <a:custGeom>
            <a:avLst/>
            <a:gdLst/>
            <a:ahLst/>
            <a:cxnLst/>
            <a:rect l="l" t="t" r="r" b="b"/>
            <a:pathLst>
              <a:path w="5094605" h="365125">
                <a:moveTo>
                  <a:pt x="5094363" y="0"/>
                </a:moveTo>
                <a:lnTo>
                  <a:pt x="0" y="0"/>
                </a:lnTo>
                <a:lnTo>
                  <a:pt x="0" y="364680"/>
                </a:lnTo>
                <a:lnTo>
                  <a:pt x="5094363" y="3646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29436" y="1666443"/>
            <a:ext cx="5094605" cy="36512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55"/>
              </a:spcBef>
            </a:pPr>
            <a:r>
              <a:rPr sz="1800" spc="210" dirty="0">
                <a:latin typeface="Arial"/>
                <a:cs typeface="Arial"/>
              </a:rPr>
              <a:t>Moravian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spc="170" dirty="0">
                <a:latin typeface="Arial"/>
                <a:cs typeface="Arial"/>
              </a:rPr>
              <a:t>Business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spc="305" dirty="0">
                <a:latin typeface="Arial"/>
                <a:cs typeface="Arial"/>
              </a:rPr>
              <a:t>College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spc="280" dirty="0">
                <a:latin typeface="Arial"/>
                <a:cs typeface="Arial"/>
              </a:rPr>
              <a:t>Olomouc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61923" y="2123643"/>
            <a:ext cx="10277475" cy="2413635"/>
          </a:xfrm>
          <a:custGeom>
            <a:avLst/>
            <a:gdLst/>
            <a:ahLst/>
            <a:cxnLst/>
            <a:rect l="l" t="t" r="r" b="b"/>
            <a:pathLst>
              <a:path w="10277475" h="2413635">
                <a:moveTo>
                  <a:pt x="10277271" y="0"/>
                </a:moveTo>
                <a:lnTo>
                  <a:pt x="0" y="0"/>
                </a:lnTo>
                <a:lnTo>
                  <a:pt x="0" y="2413431"/>
                </a:lnTo>
                <a:lnTo>
                  <a:pt x="10277271" y="2413431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961923" y="2123643"/>
            <a:ext cx="10277475" cy="2101729"/>
          </a:xfrm>
          <a:prstGeom prst="rect">
            <a:avLst/>
          </a:prstGeom>
          <a:ln w="47519">
            <a:solidFill>
              <a:srgbClr val="FF0000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2728595" marR="2733040" algn="ctr">
              <a:lnSpc>
                <a:spcPct val="101299"/>
              </a:lnSpc>
            </a:pPr>
            <a:r>
              <a:rPr sz="2650" b="1" spc="10" dirty="0">
                <a:solidFill>
                  <a:srgbClr val="BF0000"/>
                </a:solidFill>
                <a:latin typeface="Carlito"/>
                <a:cs typeface="Carlito"/>
              </a:rPr>
              <a:t>The </a:t>
            </a:r>
            <a:r>
              <a:rPr sz="2650" b="1" dirty="0">
                <a:solidFill>
                  <a:srgbClr val="BF0000"/>
                </a:solidFill>
                <a:latin typeface="Carlito"/>
                <a:cs typeface="Carlito"/>
              </a:rPr>
              <a:t>Strategic Partnership </a:t>
            </a:r>
            <a:r>
              <a:rPr sz="2650" b="1" spc="5" dirty="0">
                <a:solidFill>
                  <a:srgbClr val="BF0000"/>
                </a:solidFill>
                <a:latin typeface="Carlito"/>
                <a:cs typeface="Carlito"/>
              </a:rPr>
              <a:t>Project -  </a:t>
            </a:r>
            <a:r>
              <a:rPr sz="2650" b="1" spc="10" dirty="0">
                <a:solidFill>
                  <a:srgbClr val="BF0000"/>
                </a:solidFill>
                <a:latin typeface="Carlito"/>
                <a:cs typeface="Carlito"/>
              </a:rPr>
              <a:t>Cyber security</a:t>
            </a:r>
            <a:r>
              <a:rPr sz="2650" b="1" spc="-5" dirty="0">
                <a:solidFill>
                  <a:srgbClr val="BF0000"/>
                </a:solidFill>
                <a:latin typeface="Carlito"/>
                <a:cs typeface="Carlito"/>
              </a:rPr>
              <a:t> </a:t>
            </a:r>
            <a:r>
              <a:rPr sz="2650" b="1" spc="15" dirty="0">
                <a:solidFill>
                  <a:srgbClr val="BF0000"/>
                </a:solidFill>
                <a:latin typeface="Carlito"/>
                <a:cs typeface="Carlito"/>
              </a:rPr>
              <a:t>202</a:t>
            </a:r>
            <a:r>
              <a:rPr lang="cs-CZ" sz="2650" b="1" spc="15" dirty="0">
                <a:solidFill>
                  <a:srgbClr val="BF0000"/>
                </a:solidFill>
                <a:latin typeface="Carlito"/>
                <a:cs typeface="Carlito"/>
              </a:rPr>
              <a:t>2</a:t>
            </a:r>
            <a:endParaRPr sz="2650" dirty="0">
              <a:latin typeface="Carlito"/>
              <a:cs typeface="Carlito"/>
            </a:endParaRPr>
          </a:p>
          <a:p>
            <a:pPr marL="3245485" marR="3298190" indent="57150" algn="ctr">
              <a:lnSpc>
                <a:spcPct val="100000"/>
              </a:lnSpc>
              <a:spcBef>
                <a:spcPts val="2350"/>
              </a:spcBef>
            </a:pPr>
            <a:r>
              <a:rPr sz="1950" b="1" spc="-5" dirty="0">
                <a:solidFill>
                  <a:srgbClr val="BF0000"/>
                </a:solidFill>
                <a:latin typeface="Carlito"/>
                <a:cs typeface="Carlito"/>
              </a:rPr>
              <a:t>Theresianische </a:t>
            </a:r>
            <a:r>
              <a:rPr sz="1950" b="1" spc="-10" dirty="0">
                <a:solidFill>
                  <a:srgbClr val="BF0000"/>
                </a:solidFill>
                <a:latin typeface="Carlito"/>
                <a:cs typeface="Carlito"/>
              </a:rPr>
              <a:t>Militarakademie  </a:t>
            </a:r>
            <a:r>
              <a:rPr sz="1950" b="1" spc="-15" dirty="0">
                <a:solidFill>
                  <a:srgbClr val="BF0000"/>
                </a:solidFill>
                <a:latin typeface="Carlito"/>
                <a:cs typeface="Carlito"/>
              </a:rPr>
              <a:t>Moravian </a:t>
            </a:r>
            <a:r>
              <a:rPr sz="1950" b="1" spc="-5" dirty="0">
                <a:solidFill>
                  <a:srgbClr val="BF0000"/>
                </a:solidFill>
                <a:latin typeface="Carlito"/>
                <a:cs typeface="Carlito"/>
              </a:rPr>
              <a:t>Business College</a:t>
            </a:r>
            <a:r>
              <a:rPr sz="1950" b="1" spc="-10" dirty="0">
                <a:solidFill>
                  <a:srgbClr val="BF0000"/>
                </a:solidFill>
                <a:latin typeface="Carlito"/>
                <a:cs typeface="Carlito"/>
              </a:rPr>
              <a:t> </a:t>
            </a:r>
            <a:r>
              <a:rPr sz="1950" b="1" dirty="0">
                <a:solidFill>
                  <a:srgbClr val="BF0000"/>
                </a:solidFill>
                <a:latin typeface="Carlito"/>
                <a:cs typeface="Carlito"/>
              </a:rPr>
              <a:t>Olomouc</a:t>
            </a:r>
            <a:endParaRPr sz="195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20001" y="365036"/>
            <a:ext cx="10751820" cy="1325245"/>
          </a:xfrm>
          <a:prstGeom prst="rect">
            <a:avLst/>
          </a:prstGeom>
          <a:solidFill>
            <a:srgbClr val="F7E07F"/>
          </a:solidFill>
        </p:spPr>
        <p:txBody>
          <a:bodyPr vert="horz" wrap="square" lIns="0" tIns="3194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15"/>
              </a:spcBef>
            </a:pPr>
            <a:r>
              <a:rPr b="1" spc="-15" dirty="0">
                <a:latin typeface="Carlito"/>
                <a:cs typeface="Carlito"/>
              </a:rPr>
              <a:t>Definition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825561"/>
            <a:ext cx="10751820" cy="4297680"/>
          </a:xfrm>
          <a:custGeom>
            <a:avLst/>
            <a:gdLst/>
            <a:ahLst/>
            <a:cxnLst/>
            <a:rect l="l" t="t" r="r" b="b"/>
            <a:pathLst>
              <a:path w="10751820" h="4297680">
                <a:moveTo>
                  <a:pt x="10751756" y="0"/>
                </a:moveTo>
                <a:lnTo>
                  <a:pt x="0" y="0"/>
                </a:lnTo>
                <a:lnTo>
                  <a:pt x="0" y="4297680"/>
                </a:lnTo>
                <a:lnTo>
                  <a:pt x="10751756" y="4297680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72985" y="1736988"/>
            <a:ext cx="10107295" cy="4279265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marL="84455">
              <a:lnSpc>
                <a:spcPct val="100000"/>
              </a:lnSpc>
              <a:spcBef>
                <a:spcPts val="1060"/>
              </a:spcBef>
            </a:pPr>
            <a:r>
              <a:rPr sz="2300" spc="105" dirty="0">
                <a:latin typeface="Arial"/>
                <a:cs typeface="Arial"/>
              </a:rPr>
              <a:t>Vulnerability</a:t>
            </a:r>
            <a:endParaRPr sz="2300">
              <a:latin typeface="Arial"/>
              <a:cs typeface="Arial"/>
            </a:endParaRPr>
          </a:p>
          <a:p>
            <a:pPr marL="779145" indent="-329565">
              <a:lnSpc>
                <a:spcPct val="100000"/>
              </a:lnSpc>
              <a:spcBef>
                <a:spcPts val="960"/>
              </a:spcBef>
              <a:buFont typeface="Wingdings"/>
              <a:buChar char=""/>
              <a:tabLst>
                <a:tab pos="779780" algn="l"/>
              </a:tabLst>
            </a:pPr>
            <a:r>
              <a:rPr sz="2300" spc="110" dirty="0">
                <a:latin typeface="Arial"/>
                <a:cs typeface="Arial"/>
              </a:rPr>
              <a:t>weakness</a:t>
            </a:r>
            <a:r>
              <a:rPr sz="2300" spc="-70" dirty="0">
                <a:latin typeface="Arial"/>
                <a:cs typeface="Arial"/>
              </a:rPr>
              <a:t> </a:t>
            </a:r>
            <a:r>
              <a:rPr sz="2300" spc="114" dirty="0">
                <a:latin typeface="Arial"/>
                <a:cs typeface="Arial"/>
              </a:rPr>
              <a:t>of</a:t>
            </a:r>
            <a:r>
              <a:rPr sz="2300" spc="204" dirty="0">
                <a:latin typeface="Arial"/>
                <a:cs typeface="Arial"/>
              </a:rPr>
              <a:t> </a:t>
            </a:r>
            <a:r>
              <a:rPr sz="2300" spc="95" dirty="0">
                <a:latin typeface="Arial"/>
                <a:cs typeface="Arial"/>
              </a:rPr>
              <a:t>an</a:t>
            </a:r>
            <a:r>
              <a:rPr sz="2300" spc="-65" dirty="0">
                <a:latin typeface="Arial"/>
                <a:cs typeface="Arial"/>
              </a:rPr>
              <a:t> </a:t>
            </a:r>
            <a:r>
              <a:rPr sz="2300" spc="105" dirty="0">
                <a:latin typeface="Arial"/>
                <a:cs typeface="Arial"/>
              </a:rPr>
              <a:t>asset</a:t>
            </a:r>
            <a:r>
              <a:rPr sz="2300" spc="-65" dirty="0">
                <a:latin typeface="Arial"/>
                <a:cs typeface="Arial"/>
              </a:rPr>
              <a:t> </a:t>
            </a:r>
            <a:r>
              <a:rPr sz="2300" spc="130" dirty="0">
                <a:latin typeface="Arial"/>
                <a:cs typeface="Arial"/>
              </a:rPr>
              <a:t>(or</a:t>
            </a:r>
            <a:r>
              <a:rPr sz="2300" spc="-65" dirty="0">
                <a:latin typeface="Arial"/>
                <a:cs typeface="Arial"/>
              </a:rPr>
              <a:t> </a:t>
            </a:r>
            <a:r>
              <a:rPr sz="2300" spc="125" dirty="0">
                <a:latin typeface="Arial"/>
                <a:cs typeface="Arial"/>
              </a:rPr>
              <a:t>control)</a:t>
            </a:r>
            <a:r>
              <a:rPr sz="2300" spc="-70" dirty="0">
                <a:latin typeface="Arial"/>
                <a:cs typeface="Arial"/>
              </a:rPr>
              <a:t> </a:t>
            </a:r>
            <a:r>
              <a:rPr sz="2300" spc="120" dirty="0">
                <a:latin typeface="Arial"/>
                <a:cs typeface="Arial"/>
              </a:rPr>
              <a:t>that</a:t>
            </a:r>
            <a:r>
              <a:rPr sz="2300" spc="-55" dirty="0">
                <a:latin typeface="Arial"/>
                <a:cs typeface="Arial"/>
              </a:rPr>
              <a:t> </a:t>
            </a:r>
            <a:r>
              <a:rPr sz="2300" spc="135" dirty="0">
                <a:latin typeface="Arial"/>
                <a:cs typeface="Arial"/>
              </a:rPr>
              <a:t>can</a:t>
            </a:r>
            <a:r>
              <a:rPr sz="2300" spc="-65" dirty="0">
                <a:latin typeface="Arial"/>
                <a:cs typeface="Arial"/>
              </a:rPr>
              <a:t> </a:t>
            </a:r>
            <a:r>
              <a:rPr sz="2300" spc="120" dirty="0">
                <a:latin typeface="Arial"/>
                <a:cs typeface="Arial"/>
              </a:rPr>
              <a:t>be</a:t>
            </a:r>
            <a:r>
              <a:rPr sz="2300" spc="-65" dirty="0">
                <a:latin typeface="Arial"/>
                <a:cs typeface="Arial"/>
              </a:rPr>
              <a:t> </a:t>
            </a:r>
            <a:r>
              <a:rPr sz="2300" spc="110" dirty="0">
                <a:latin typeface="Arial"/>
                <a:cs typeface="Arial"/>
              </a:rPr>
              <a:t>exploited</a:t>
            </a:r>
            <a:r>
              <a:rPr sz="2300" spc="-65" dirty="0">
                <a:latin typeface="Arial"/>
                <a:cs typeface="Arial"/>
              </a:rPr>
              <a:t> </a:t>
            </a:r>
            <a:r>
              <a:rPr sz="2300" spc="114" dirty="0">
                <a:latin typeface="Arial"/>
                <a:cs typeface="Arial"/>
              </a:rPr>
              <a:t>by</a:t>
            </a:r>
            <a:r>
              <a:rPr sz="2300" spc="-70" dirty="0">
                <a:latin typeface="Arial"/>
                <a:cs typeface="Arial"/>
              </a:rPr>
              <a:t> </a:t>
            </a:r>
            <a:r>
              <a:rPr sz="2300" spc="85" dirty="0">
                <a:latin typeface="Arial"/>
                <a:cs typeface="Arial"/>
              </a:rPr>
              <a:t>a</a:t>
            </a:r>
            <a:r>
              <a:rPr sz="2300" spc="-60" dirty="0">
                <a:latin typeface="Arial"/>
                <a:cs typeface="Arial"/>
              </a:rPr>
              <a:t> </a:t>
            </a:r>
            <a:r>
              <a:rPr sz="2300" spc="125" dirty="0">
                <a:latin typeface="Arial"/>
                <a:cs typeface="Arial"/>
              </a:rPr>
              <a:t>threat</a:t>
            </a:r>
            <a:endParaRPr sz="2300">
              <a:latin typeface="Arial"/>
              <a:cs typeface="Arial"/>
            </a:endParaRPr>
          </a:p>
          <a:p>
            <a:pPr marL="340995" indent="-328930">
              <a:lnSpc>
                <a:spcPct val="100000"/>
              </a:lnSpc>
              <a:spcBef>
                <a:spcPts val="960"/>
              </a:spcBef>
              <a:buFont typeface="Wingdings"/>
              <a:buChar char=""/>
              <a:tabLst>
                <a:tab pos="341630" algn="l"/>
              </a:tabLst>
            </a:pPr>
            <a:r>
              <a:rPr sz="2300" spc="135" dirty="0">
                <a:latin typeface="Arial"/>
                <a:cs typeface="Arial"/>
              </a:rPr>
              <a:t>Impact</a:t>
            </a:r>
            <a:endParaRPr sz="2300">
              <a:latin typeface="Arial"/>
              <a:cs typeface="Arial"/>
            </a:endParaRPr>
          </a:p>
          <a:p>
            <a:pPr marL="779145" lvl="1" indent="-329565">
              <a:lnSpc>
                <a:spcPct val="100000"/>
              </a:lnSpc>
              <a:spcBef>
                <a:spcPts val="960"/>
              </a:spcBef>
              <a:buFont typeface="Wingdings"/>
              <a:buChar char=""/>
              <a:tabLst>
                <a:tab pos="779780" algn="l"/>
              </a:tabLst>
            </a:pPr>
            <a:r>
              <a:rPr sz="2300" spc="105" dirty="0">
                <a:latin typeface="Arial"/>
                <a:cs typeface="Arial"/>
              </a:rPr>
              <a:t>adverse</a:t>
            </a:r>
            <a:r>
              <a:rPr sz="2300" spc="-70" dirty="0">
                <a:latin typeface="Arial"/>
                <a:cs typeface="Arial"/>
              </a:rPr>
              <a:t> </a:t>
            </a:r>
            <a:r>
              <a:rPr sz="2300" spc="110" dirty="0">
                <a:latin typeface="Arial"/>
                <a:cs typeface="Arial"/>
              </a:rPr>
              <a:t>change</a:t>
            </a:r>
            <a:r>
              <a:rPr sz="2300" spc="-65" dirty="0">
                <a:latin typeface="Arial"/>
                <a:cs typeface="Arial"/>
              </a:rPr>
              <a:t> </a:t>
            </a:r>
            <a:r>
              <a:rPr sz="2300" spc="140" dirty="0">
                <a:latin typeface="Arial"/>
                <a:cs typeface="Arial"/>
              </a:rPr>
              <a:t>to</a:t>
            </a:r>
            <a:r>
              <a:rPr sz="2300" spc="-65" dirty="0">
                <a:latin typeface="Arial"/>
                <a:cs typeface="Arial"/>
              </a:rPr>
              <a:t> </a:t>
            </a:r>
            <a:r>
              <a:rPr sz="2300" spc="120" dirty="0">
                <a:latin typeface="Arial"/>
                <a:cs typeface="Arial"/>
              </a:rPr>
              <a:t>the</a:t>
            </a:r>
            <a:r>
              <a:rPr sz="2300" spc="-60" dirty="0">
                <a:latin typeface="Arial"/>
                <a:cs typeface="Arial"/>
              </a:rPr>
              <a:t> </a:t>
            </a:r>
            <a:r>
              <a:rPr sz="2300" spc="75" dirty="0">
                <a:latin typeface="Arial"/>
                <a:cs typeface="Arial"/>
              </a:rPr>
              <a:t>level</a:t>
            </a:r>
            <a:r>
              <a:rPr sz="2300" spc="-65" dirty="0">
                <a:latin typeface="Arial"/>
                <a:cs typeface="Arial"/>
              </a:rPr>
              <a:t> </a:t>
            </a:r>
            <a:r>
              <a:rPr sz="2300" spc="114" dirty="0">
                <a:latin typeface="Arial"/>
                <a:cs typeface="Arial"/>
              </a:rPr>
              <a:t>of</a:t>
            </a:r>
            <a:r>
              <a:rPr sz="2300" spc="200" dirty="0">
                <a:latin typeface="Arial"/>
                <a:cs typeface="Arial"/>
              </a:rPr>
              <a:t> </a:t>
            </a:r>
            <a:r>
              <a:rPr sz="2300" spc="100" dirty="0">
                <a:latin typeface="Arial"/>
                <a:cs typeface="Arial"/>
              </a:rPr>
              <a:t>business</a:t>
            </a:r>
            <a:r>
              <a:rPr sz="2300" spc="-70" dirty="0">
                <a:latin typeface="Arial"/>
                <a:cs typeface="Arial"/>
              </a:rPr>
              <a:t> </a:t>
            </a:r>
            <a:r>
              <a:rPr sz="2300" spc="120" dirty="0">
                <a:latin typeface="Arial"/>
                <a:cs typeface="Arial"/>
              </a:rPr>
              <a:t>objectives</a:t>
            </a:r>
            <a:r>
              <a:rPr sz="2300" spc="-70" dirty="0">
                <a:latin typeface="Arial"/>
                <a:cs typeface="Arial"/>
              </a:rPr>
              <a:t> </a:t>
            </a:r>
            <a:r>
              <a:rPr sz="2300" spc="100" dirty="0">
                <a:latin typeface="Arial"/>
                <a:cs typeface="Arial"/>
              </a:rPr>
              <a:t>achieved</a:t>
            </a:r>
            <a:endParaRPr sz="2300">
              <a:latin typeface="Arial"/>
              <a:cs typeface="Arial"/>
            </a:endParaRPr>
          </a:p>
          <a:p>
            <a:pPr marL="779145" lvl="1" indent="-329565">
              <a:lnSpc>
                <a:spcPct val="100000"/>
              </a:lnSpc>
              <a:spcBef>
                <a:spcPts val="969"/>
              </a:spcBef>
              <a:buFont typeface="Wingdings"/>
              <a:buChar char=""/>
              <a:tabLst>
                <a:tab pos="779780" algn="l"/>
              </a:tabLst>
            </a:pPr>
            <a:r>
              <a:rPr sz="2300" spc="105" dirty="0">
                <a:latin typeface="Arial"/>
                <a:cs typeface="Arial"/>
              </a:rPr>
              <a:t>Consequence</a:t>
            </a:r>
            <a:r>
              <a:rPr sz="2300" spc="-70" dirty="0">
                <a:latin typeface="Arial"/>
                <a:cs typeface="Arial"/>
              </a:rPr>
              <a:t> </a:t>
            </a:r>
            <a:r>
              <a:rPr sz="2300" spc="114" dirty="0">
                <a:latin typeface="Arial"/>
                <a:cs typeface="Arial"/>
              </a:rPr>
              <a:t>of</a:t>
            </a:r>
            <a:r>
              <a:rPr sz="2300" spc="200" dirty="0">
                <a:latin typeface="Arial"/>
                <a:cs typeface="Arial"/>
              </a:rPr>
              <a:t> </a:t>
            </a:r>
            <a:r>
              <a:rPr sz="2300" spc="120" dirty="0">
                <a:latin typeface="Arial"/>
                <a:cs typeface="Arial"/>
              </a:rPr>
              <a:t>the</a:t>
            </a:r>
            <a:r>
              <a:rPr sz="2300" spc="-70" dirty="0">
                <a:latin typeface="Arial"/>
                <a:cs typeface="Arial"/>
              </a:rPr>
              <a:t> </a:t>
            </a:r>
            <a:r>
              <a:rPr sz="2300" spc="150" dirty="0">
                <a:latin typeface="Arial"/>
                <a:cs typeface="Arial"/>
              </a:rPr>
              <a:t>risk</a:t>
            </a:r>
            <a:r>
              <a:rPr sz="2300" spc="-60" dirty="0">
                <a:latin typeface="Arial"/>
                <a:cs typeface="Arial"/>
              </a:rPr>
              <a:t> </a:t>
            </a:r>
            <a:r>
              <a:rPr sz="2300" spc="105" dirty="0">
                <a:latin typeface="Arial"/>
                <a:cs typeface="Arial"/>
              </a:rPr>
              <a:t>on</a:t>
            </a:r>
            <a:r>
              <a:rPr sz="2300" spc="-65" dirty="0">
                <a:latin typeface="Arial"/>
                <a:cs typeface="Arial"/>
              </a:rPr>
              <a:t> </a:t>
            </a:r>
            <a:r>
              <a:rPr sz="2300" spc="120" dirty="0">
                <a:latin typeface="Arial"/>
                <a:cs typeface="Arial"/>
              </a:rPr>
              <a:t>the</a:t>
            </a:r>
            <a:r>
              <a:rPr sz="2300" spc="-70" dirty="0">
                <a:latin typeface="Arial"/>
                <a:cs typeface="Arial"/>
              </a:rPr>
              <a:t> </a:t>
            </a:r>
            <a:r>
              <a:rPr sz="2300" spc="105" dirty="0">
                <a:latin typeface="Arial"/>
                <a:cs typeface="Arial"/>
              </a:rPr>
              <a:t>system</a:t>
            </a:r>
            <a:r>
              <a:rPr sz="2300" spc="-65" dirty="0">
                <a:latin typeface="Arial"/>
                <a:cs typeface="Arial"/>
              </a:rPr>
              <a:t> </a:t>
            </a:r>
            <a:r>
              <a:rPr sz="2300" spc="175" dirty="0">
                <a:latin typeface="Arial"/>
                <a:cs typeface="Arial"/>
              </a:rPr>
              <a:t>or</a:t>
            </a:r>
            <a:r>
              <a:rPr sz="2300" spc="-60" dirty="0">
                <a:latin typeface="Arial"/>
                <a:cs typeface="Arial"/>
              </a:rPr>
              <a:t> </a:t>
            </a:r>
            <a:r>
              <a:rPr sz="2300" spc="105" dirty="0">
                <a:latin typeface="Arial"/>
                <a:cs typeface="Arial"/>
              </a:rPr>
              <a:t>organization</a:t>
            </a:r>
            <a:endParaRPr sz="2300">
              <a:latin typeface="Arial"/>
              <a:cs typeface="Arial"/>
            </a:endParaRPr>
          </a:p>
          <a:p>
            <a:pPr marL="779145" lvl="1" indent="-329565">
              <a:lnSpc>
                <a:spcPct val="100000"/>
              </a:lnSpc>
              <a:spcBef>
                <a:spcPts val="965"/>
              </a:spcBef>
              <a:buFont typeface="Wingdings"/>
              <a:buChar char=""/>
              <a:tabLst>
                <a:tab pos="779780" algn="l"/>
              </a:tabLst>
            </a:pPr>
            <a:r>
              <a:rPr sz="2300" spc="100" dirty="0">
                <a:latin typeface="Arial"/>
                <a:cs typeface="Arial"/>
              </a:rPr>
              <a:t>Generally</a:t>
            </a:r>
            <a:r>
              <a:rPr sz="2300" spc="-70" dirty="0">
                <a:latin typeface="Arial"/>
                <a:cs typeface="Arial"/>
              </a:rPr>
              <a:t> </a:t>
            </a:r>
            <a:r>
              <a:rPr sz="2300" spc="105" dirty="0">
                <a:latin typeface="Arial"/>
                <a:cs typeface="Arial"/>
              </a:rPr>
              <a:t>expressed</a:t>
            </a:r>
            <a:r>
              <a:rPr sz="2300" spc="-65" dirty="0">
                <a:latin typeface="Arial"/>
                <a:cs typeface="Arial"/>
              </a:rPr>
              <a:t> </a:t>
            </a:r>
            <a:r>
              <a:rPr sz="2300" spc="105" dirty="0">
                <a:latin typeface="Arial"/>
                <a:cs typeface="Arial"/>
              </a:rPr>
              <a:t>in</a:t>
            </a:r>
            <a:r>
              <a:rPr sz="2300" spc="-70" dirty="0">
                <a:latin typeface="Arial"/>
                <a:cs typeface="Arial"/>
              </a:rPr>
              <a:t> </a:t>
            </a:r>
            <a:r>
              <a:rPr sz="2300" spc="140" dirty="0">
                <a:latin typeface="Arial"/>
                <a:cs typeface="Arial"/>
              </a:rPr>
              <a:t>terms</a:t>
            </a:r>
            <a:r>
              <a:rPr sz="2300" spc="-65" dirty="0">
                <a:latin typeface="Arial"/>
                <a:cs typeface="Arial"/>
              </a:rPr>
              <a:t> </a:t>
            </a:r>
            <a:r>
              <a:rPr sz="2300" spc="105" dirty="0">
                <a:latin typeface="Arial"/>
                <a:cs typeface="Arial"/>
              </a:rPr>
              <a:t>of:</a:t>
            </a:r>
            <a:endParaRPr sz="2300">
              <a:latin typeface="Arial"/>
              <a:cs typeface="Arial"/>
            </a:endParaRPr>
          </a:p>
          <a:p>
            <a:pPr marL="1218565" lvl="2" indent="-329565">
              <a:lnSpc>
                <a:spcPct val="100000"/>
              </a:lnSpc>
              <a:spcBef>
                <a:spcPts val="955"/>
              </a:spcBef>
              <a:buFont typeface="Wingdings"/>
              <a:buChar char=""/>
              <a:tabLst>
                <a:tab pos="1219200" algn="l"/>
              </a:tabLst>
            </a:pPr>
            <a:r>
              <a:rPr sz="2300" spc="110" dirty="0">
                <a:latin typeface="Arial"/>
                <a:cs typeface="Arial"/>
              </a:rPr>
              <a:t>Confidentiality</a:t>
            </a:r>
            <a:endParaRPr sz="2300">
              <a:latin typeface="Arial"/>
              <a:cs typeface="Arial"/>
            </a:endParaRPr>
          </a:p>
          <a:p>
            <a:pPr marL="1218565" lvl="2" indent="-329565">
              <a:lnSpc>
                <a:spcPct val="100000"/>
              </a:lnSpc>
              <a:spcBef>
                <a:spcPts val="960"/>
              </a:spcBef>
              <a:buFont typeface="Wingdings"/>
              <a:buChar char=""/>
              <a:tabLst>
                <a:tab pos="1219200" algn="l"/>
              </a:tabLst>
            </a:pPr>
            <a:r>
              <a:rPr sz="2300" spc="125" dirty="0">
                <a:latin typeface="Arial"/>
                <a:cs typeface="Arial"/>
              </a:rPr>
              <a:t>Integrity</a:t>
            </a:r>
            <a:endParaRPr sz="2300">
              <a:latin typeface="Arial"/>
              <a:cs typeface="Arial"/>
            </a:endParaRPr>
          </a:p>
          <a:p>
            <a:pPr marL="1218565" lvl="2" indent="-329565">
              <a:lnSpc>
                <a:spcPct val="100000"/>
              </a:lnSpc>
              <a:spcBef>
                <a:spcPts val="965"/>
              </a:spcBef>
              <a:buFont typeface="Wingdings"/>
              <a:buChar char=""/>
              <a:tabLst>
                <a:tab pos="1219200" algn="l"/>
              </a:tabLst>
            </a:pPr>
            <a:r>
              <a:rPr sz="2300" spc="100" dirty="0">
                <a:latin typeface="Arial"/>
                <a:cs typeface="Arial"/>
              </a:rPr>
              <a:t>Availability</a:t>
            </a:r>
            <a:endParaRPr sz="23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20001" y="365036"/>
            <a:ext cx="10751820" cy="1325245"/>
          </a:xfrm>
          <a:prstGeom prst="rect">
            <a:avLst/>
          </a:prstGeom>
          <a:solidFill>
            <a:srgbClr val="F7E07F"/>
          </a:solidFill>
        </p:spPr>
        <p:txBody>
          <a:bodyPr vert="horz" wrap="square" lIns="0" tIns="3194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15"/>
              </a:spcBef>
            </a:pPr>
            <a:r>
              <a:rPr b="1" spc="-15" dirty="0">
                <a:latin typeface="Carlito"/>
                <a:cs typeface="Carlito"/>
              </a:rPr>
              <a:t>Definition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825561"/>
            <a:ext cx="10751820" cy="4297680"/>
          </a:xfrm>
          <a:custGeom>
            <a:avLst/>
            <a:gdLst/>
            <a:ahLst/>
            <a:cxnLst/>
            <a:rect l="l" t="t" r="r" b="b"/>
            <a:pathLst>
              <a:path w="10751820" h="4297680">
                <a:moveTo>
                  <a:pt x="10751756" y="0"/>
                </a:moveTo>
                <a:lnTo>
                  <a:pt x="0" y="0"/>
                </a:lnTo>
                <a:lnTo>
                  <a:pt x="0" y="4297680"/>
                </a:lnTo>
                <a:lnTo>
                  <a:pt x="10751756" y="4297680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03135" y="1785561"/>
            <a:ext cx="10461625" cy="4045585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76835">
              <a:lnSpc>
                <a:spcPct val="100000"/>
              </a:lnSpc>
              <a:spcBef>
                <a:spcPts val="680"/>
              </a:spcBef>
            </a:pPr>
            <a:r>
              <a:rPr sz="2200" b="1" spc="-10" dirty="0">
                <a:latin typeface="Carlito"/>
                <a:cs typeface="Carlito"/>
              </a:rPr>
              <a:t>Confidentiality</a:t>
            </a:r>
            <a:endParaRPr sz="2200">
              <a:latin typeface="Carlito"/>
              <a:cs typeface="Carlito"/>
            </a:endParaRPr>
          </a:p>
          <a:p>
            <a:pPr marL="542925" marR="1214755" indent="-265430">
              <a:lnSpc>
                <a:spcPct val="100400"/>
              </a:lnSpc>
              <a:spcBef>
                <a:spcPts val="570"/>
              </a:spcBef>
              <a:buFont typeface="Wingdings"/>
              <a:buChar char=""/>
              <a:tabLst>
                <a:tab pos="543560" algn="l"/>
              </a:tabLst>
            </a:pP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property that </a:t>
            </a: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information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is not made </a:t>
            </a: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available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or disclosed </a:t>
            </a: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to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unauthorized  individuals, entities or</a:t>
            </a:r>
            <a:r>
              <a:rPr sz="2200" u="heavy" spc="1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processes</a:t>
            </a:r>
            <a:endParaRPr sz="2200">
              <a:latin typeface="Carlito"/>
              <a:cs typeface="Carlito"/>
            </a:endParaRPr>
          </a:p>
          <a:p>
            <a:pPr marL="808355" lvl="1" indent="-266065">
              <a:lnSpc>
                <a:spcPct val="100000"/>
              </a:lnSpc>
              <a:spcBef>
                <a:spcPts val="580"/>
              </a:spcBef>
              <a:buFont typeface="Wingdings"/>
              <a:buChar char=""/>
              <a:tabLst>
                <a:tab pos="808990" algn="l"/>
              </a:tabLst>
            </a:pPr>
            <a:r>
              <a:rPr sz="2200" spc="-5" dirty="0">
                <a:latin typeface="Carlito"/>
                <a:cs typeface="Carlito"/>
              </a:rPr>
              <a:t>internal disclosure, </a:t>
            </a:r>
            <a:r>
              <a:rPr sz="2200" spc="-10" dirty="0">
                <a:latin typeface="Carlito"/>
                <a:cs typeface="Carlito"/>
              </a:rPr>
              <a:t>external</a:t>
            </a:r>
            <a:r>
              <a:rPr sz="2200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disclosure...</a:t>
            </a:r>
            <a:endParaRPr sz="2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200" b="1" spc="-5" dirty="0">
                <a:latin typeface="Carlito"/>
                <a:cs typeface="Carlito"/>
              </a:rPr>
              <a:t>Integrity</a:t>
            </a:r>
            <a:endParaRPr sz="2200">
              <a:latin typeface="Carlito"/>
              <a:cs typeface="Carlito"/>
            </a:endParaRPr>
          </a:p>
          <a:p>
            <a:pPr marL="542925" indent="-266065">
              <a:lnSpc>
                <a:spcPct val="100000"/>
              </a:lnSpc>
              <a:spcBef>
                <a:spcPts val="585"/>
              </a:spcBef>
              <a:buFont typeface="Wingdings"/>
              <a:buChar char=""/>
              <a:tabLst>
                <a:tab pos="543560" algn="l"/>
              </a:tabLst>
            </a:pP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property of </a:t>
            </a:r>
            <a:r>
              <a:rPr sz="2200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protecting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the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accuracy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and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completeness of</a:t>
            </a:r>
            <a:r>
              <a:rPr sz="2200" u="heavy" spc="7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assets</a:t>
            </a:r>
            <a:endParaRPr sz="2200">
              <a:latin typeface="Carlito"/>
              <a:cs typeface="Carlito"/>
            </a:endParaRPr>
          </a:p>
          <a:p>
            <a:pPr marL="808355" lvl="1" indent="-266065">
              <a:lnSpc>
                <a:spcPct val="100000"/>
              </a:lnSpc>
              <a:spcBef>
                <a:spcPts val="580"/>
              </a:spcBef>
              <a:buFont typeface="Wingdings"/>
              <a:buChar char=""/>
              <a:tabLst>
                <a:tab pos="808990" algn="l"/>
              </a:tabLst>
            </a:pPr>
            <a:r>
              <a:rPr sz="2200" spc="-10" dirty="0">
                <a:latin typeface="Carlito"/>
                <a:cs typeface="Carlito"/>
              </a:rPr>
              <a:t>accidental </a:t>
            </a:r>
            <a:r>
              <a:rPr sz="2200" spc="-5" dirty="0">
                <a:latin typeface="Carlito"/>
                <a:cs typeface="Carlito"/>
              </a:rPr>
              <a:t>modification, </a:t>
            </a:r>
            <a:r>
              <a:rPr sz="2200" spc="-10" dirty="0">
                <a:latin typeface="Carlito"/>
                <a:cs typeface="Carlito"/>
              </a:rPr>
              <a:t>deliberate </a:t>
            </a:r>
            <a:r>
              <a:rPr sz="2200" spc="-5" dirty="0">
                <a:latin typeface="Carlito"/>
                <a:cs typeface="Carlito"/>
              </a:rPr>
              <a:t>modification, incorrect results, incomplete</a:t>
            </a:r>
            <a:r>
              <a:rPr sz="2200" spc="55" dirty="0">
                <a:latin typeface="Carlito"/>
                <a:cs typeface="Carlito"/>
              </a:rPr>
              <a:t> </a:t>
            </a:r>
            <a:r>
              <a:rPr sz="2200" spc="-5" dirty="0">
                <a:latin typeface="Carlito"/>
                <a:cs typeface="Carlito"/>
              </a:rPr>
              <a:t>results</a:t>
            </a:r>
            <a:endParaRPr sz="2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2200" b="1" spc="-10" dirty="0">
                <a:latin typeface="Carlito"/>
                <a:cs typeface="Carlito"/>
              </a:rPr>
              <a:t>Availability</a:t>
            </a:r>
            <a:endParaRPr sz="2200">
              <a:latin typeface="Carlito"/>
              <a:cs typeface="Carlito"/>
            </a:endParaRPr>
          </a:p>
          <a:p>
            <a:pPr marL="542925" indent="-266065">
              <a:lnSpc>
                <a:spcPct val="100000"/>
              </a:lnSpc>
              <a:spcBef>
                <a:spcPts val="590"/>
              </a:spcBef>
              <a:buFont typeface="Wingdings"/>
              <a:buChar char=""/>
              <a:tabLst>
                <a:tab pos="543560" algn="l"/>
              </a:tabLst>
            </a:pP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property of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being accessible and usable upon demand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by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an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authorized</a:t>
            </a:r>
            <a:r>
              <a:rPr sz="2200" u="heavy" spc="7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entity</a:t>
            </a:r>
            <a:endParaRPr sz="2200">
              <a:latin typeface="Carlito"/>
              <a:cs typeface="Carlito"/>
            </a:endParaRPr>
          </a:p>
          <a:p>
            <a:pPr marL="808355" lvl="1" indent="-266065">
              <a:lnSpc>
                <a:spcPct val="100000"/>
              </a:lnSpc>
              <a:spcBef>
                <a:spcPts val="580"/>
              </a:spcBef>
              <a:buFont typeface="Wingdings"/>
              <a:buChar char=""/>
              <a:tabLst>
                <a:tab pos="808990" algn="l"/>
              </a:tabLst>
            </a:pPr>
            <a:r>
              <a:rPr sz="2200" spc="-5" dirty="0">
                <a:latin typeface="Carlito"/>
                <a:cs typeface="Carlito"/>
              </a:rPr>
              <a:t>performance </a:t>
            </a:r>
            <a:r>
              <a:rPr sz="2200" spc="-10" dirty="0">
                <a:latin typeface="Carlito"/>
                <a:cs typeface="Carlito"/>
              </a:rPr>
              <a:t>degradation, short-term/long-term </a:t>
            </a:r>
            <a:r>
              <a:rPr sz="2200" spc="-5" dirty="0">
                <a:latin typeface="Carlito"/>
                <a:cs typeface="Carlito"/>
              </a:rPr>
              <a:t>interruption, </a:t>
            </a:r>
            <a:r>
              <a:rPr sz="2200" spc="-15" dirty="0">
                <a:latin typeface="Carlito"/>
                <a:cs typeface="Carlito"/>
              </a:rPr>
              <a:t>total </a:t>
            </a:r>
            <a:r>
              <a:rPr sz="2200" spc="-5" dirty="0">
                <a:latin typeface="Carlito"/>
                <a:cs typeface="Carlito"/>
              </a:rPr>
              <a:t>loss</a:t>
            </a:r>
            <a:r>
              <a:rPr sz="2200" spc="195" dirty="0">
                <a:latin typeface="Carlito"/>
                <a:cs typeface="Carlito"/>
              </a:rPr>
              <a:t> </a:t>
            </a:r>
            <a:r>
              <a:rPr sz="2200" spc="5" dirty="0">
                <a:latin typeface="Carlito"/>
                <a:cs typeface="Carlito"/>
              </a:rPr>
              <a:t>(destruction</a:t>
            </a:r>
            <a:r>
              <a:rPr sz="1150" spc="5" dirty="0">
                <a:latin typeface="Carlito"/>
                <a:cs typeface="Carlito"/>
              </a:rPr>
              <a:t>)</a:t>
            </a:r>
            <a:endParaRPr sz="1150">
              <a:latin typeface="Carlito"/>
              <a:cs typeface="Carlito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20001" y="365036"/>
            <a:ext cx="10751820" cy="1325245"/>
          </a:xfrm>
          <a:prstGeom prst="rect">
            <a:avLst/>
          </a:prstGeom>
          <a:solidFill>
            <a:srgbClr val="F7E07F"/>
          </a:solidFill>
        </p:spPr>
        <p:txBody>
          <a:bodyPr vert="horz" wrap="square" lIns="0" tIns="3194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15"/>
              </a:spcBef>
            </a:pPr>
            <a:r>
              <a:rPr spc="-15" dirty="0"/>
              <a:t>Definition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825561"/>
            <a:ext cx="10751820" cy="4081145"/>
          </a:xfrm>
          <a:custGeom>
            <a:avLst/>
            <a:gdLst/>
            <a:ahLst/>
            <a:cxnLst/>
            <a:rect l="l" t="t" r="r" b="b"/>
            <a:pathLst>
              <a:path w="10751820" h="4081145">
                <a:moveTo>
                  <a:pt x="10751756" y="0"/>
                </a:moveTo>
                <a:lnTo>
                  <a:pt x="0" y="0"/>
                </a:lnTo>
                <a:lnTo>
                  <a:pt x="0" y="4080954"/>
                </a:lnTo>
                <a:lnTo>
                  <a:pt x="10751756" y="408095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73341" y="1743891"/>
            <a:ext cx="10321925" cy="4130040"/>
          </a:xfrm>
          <a:prstGeom prst="rect">
            <a:avLst/>
          </a:prstGeom>
        </p:spPr>
        <p:txBody>
          <a:bodyPr vert="horz" wrap="square" lIns="0" tIns="128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15"/>
              </a:spcBef>
            </a:pPr>
            <a:r>
              <a:rPr sz="2500" spc="110" dirty="0">
                <a:solidFill>
                  <a:srgbClr val="6F2F9F"/>
                </a:solidFill>
                <a:latin typeface="Arial"/>
                <a:cs typeface="Arial"/>
              </a:rPr>
              <a:t>Risk</a:t>
            </a:r>
            <a:r>
              <a:rPr sz="2500" spc="-6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500" spc="5" dirty="0">
                <a:solidFill>
                  <a:srgbClr val="6F2F9F"/>
                </a:solidFill>
                <a:latin typeface="Arial"/>
                <a:cs typeface="Arial"/>
              </a:rPr>
              <a:t>=</a:t>
            </a:r>
            <a:r>
              <a:rPr sz="2500" spc="-7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500" spc="140" dirty="0">
                <a:solidFill>
                  <a:srgbClr val="6F2F9F"/>
                </a:solidFill>
                <a:latin typeface="Arial"/>
                <a:cs typeface="Arial"/>
              </a:rPr>
              <a:t>combination</a:t>
            </a:r>
            <a:r>
              <a:rPr sz="2500" spc="-6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500" spc="140" dirty="0">
                <a:solidFill>
                  <a:srgbClr val="6F2F9F"/>
                </a:solidFill>
                <a:latin typeface="Arial"/>
                <a:cs typeface="Arial"/>
              </a:rPr>
              <a:t>of</a:t>
            </a:r>
            <a:r>
              <a:rPr sz="2500" spc="21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500" spc="105" dirty="0">
                <a:solidFill>
                  <a:srgbClr val="6F2F9F"/>
                </a:solidFill>
                <a:latin typeface="Arial"/>
                <a:cs typeface="Arial"/>
              </a:rPr>
              <a:t>(Threat</a:t>
            </a:r>
            <a:r>
              <a:rPr sz="2500" spc="-6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500" spc="130" dirty="0">
                <a:solidFill>
                  <a:srgbClr val="6F2F9F"/>
                </a:solidFill>
                <a:latin typeface="Arial"/>
                <a:cs typeface="Arial"/>
              </a:rPr>
              <a:t>*</a:t>
            </a:r>
            <a:r>
              <a:rPr sz="2500" spc="-6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500" spc="120" dirty="0">
                <a:solidFill>
                  <a:srgbClr val="6F2F9F"/>
                </a:solidFill>
                <a:latin typeface="Arial"/>
                <a:cs typeface="Arial"/>
              </a:rPr>
              <a:t>Vulnerability</a:t>
            </a:r>
            <a:r>
              <a:rPr sz="2500" spc="-6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500" spc="130" dirty="0">
                <a:solidFill>
                  <a:srgbClr val="6F2F9F"/>
                </a:solidFill>
                <a:latin typeface="Arial"/>
                <a:cs typeface="Arial"/>
              </a:rPr>
              <a:t>*</a:t>
            </a:r>
            <a:r>
              <a:rPr sz="2500" spc="-6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500" spc="140" dirty="0">
                <a:solidFill>
                  <a:srgbClr val="6F2F9F"/>
                </a:solidFill>
                <a:latin typeface="Arial"/>
                <a:cs typeface="Arial"/>
              </a:rPr>
              <a:t>Impact)</a:t>
            </a:r>
            <a:endParaRPr sz="2500">
              <a:latin typeface="Arial"/>
              <a:cs typeface="Arial"/>
            </a:endParaRPr>
          </a:p>
          <a:p>
            <a:pPr marL="335280" indent="-297815">
              <a:lnSpc>
                <a:spcPct val="100000"/>
              </a:lnSpc>
              <a:spcBef>
                <a:spcPts val="840"/>
              </a:spcBef>
              <a:buClr>
                <a:srgbClr val="CE1E27"/>
              </a:buClr>
              <a:buSzPct val="74468"/>
              <a:buFont typeface="Wingdings"/>
              <a:buChar char=""/>
              <a:tabLst>
                <a:tab pos="335915" algn="l"/>
              </a:tabLst>
            </a:pPr>
            <a:r>
              <a:rPr sz="2350" spc="100" dirty="0">
                <a:solidFill>
                  <a:srgbClr val="303030"/>
                </a:solidFill>
                <a:latin typeface="Arial"/>
                <a:cs typeface="Arial"/>
              </a:rPr>
              <a:t>Vulnerability:</a:t>
            </a:r>
            <a:r>
              <a:rPr sz="2350" spc="-7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350" spc="140" dirty="0">
                <a:solidFill>
                  <a:srgbClr val="303030"/>
                </a:solidFill>
                <a:latin typeface="Arial"/>
                <a:cs typeface="Arial"/>
              </a:rPr>
              <a:t>intrinsic</a:t>
            </a:r>
            <a:r>
              <a:rPr sz="2350" spc="-7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350" spc="140" dirty="0">
                <a:solidFill>
                  <a:srgbClr val="303030"/>
                </a:solidFill>
                <a:latin typeface="Arial"/>
                <a:cs typeface="Arial"/>
              </a:rPr>
              <a:t>to</a:t>
            </a:r>
            <a:r>
              <a:rPr sz="2350" spc="-7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350" spc="120" dirty="0">
                <a:solidFill>
                  <a:srgbClr val="303030"/>
                </a:solidFill>
                <a:latin typeface="Arial"/>
                <a:cs typeface="Arial"/>
              </a:rPr>
              <a:t>the</a:t>
            </a:r>
            <a:r>
              <a:rPr sz="2350" spc="-7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350" spc="140" dirty="0">
                <a:solidFill>
                  <a:srgbClr val="303030"/>
                </a:solidFill>
                <a:latin typeface="Arial"/>
                <a:cs typeface="Arial"/>
              </a:rPr>
              <a:t>object</a:t>
            </a:r>
            <a:r>
              <a:rPr sz="2350" spc="-70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350" spc="175" dirty="0">
                <a:solidFill>
                  <a:srgbClr val="303030"/>
                </a:solidFill>
                <a:latin typeface="Arial"/>
                <a:cs typeface="Arial"/>
              </a:rPr>
              <a:t>or</a:t>
            </a:r>
            <a:r>
              <a:rPr sz="2350" spc="-70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350" spc="110" dirty="0">
                <a:solidFill>
                  <a:srgbClr val="303030"/>
                </a:solidFill>
                <a:latin typeface="Arial"/>
                <a:cs typeface="Arial"/>
              </a:rPr>
              <a:t>situation</a:t>
            </a:r>
            <a:endParaRPr sz="2350">
              <a:latin typeface="Arial"/>
              <a:cs typeface="Arial"/>
            </a:endParaRPr>
          </a:p>
          <a:p>
            <a:pPr marL="335280" marR="30480" indent="-297815">
              <a:lnSpc>
                <a:spcPct val="100000"/>
              </a:lnSpc>
              <a:spcBef>
                <a:spcPts val="835"/>
              </a:spcBef>
              <a:buClr>
                <a:srgbClr val="CE1E27"/>
              </a:buClr>
              <a:buSzPct val="74468"/>
              <a:buFont typeface="Wingdings"/>
              <a:buChar char=""/>
              <a:tabLst>
                <a:tab pos="335915" algn="l"/>
              </a:tabLst>
            </a:pPr>
            <a:r>
              <a:rPr sz="2350" spc="95" dirty="0">
                <a:solidFill>
                  <a:srgbClr val="303030"/>
                </a:solidFill>
                <a:latin typeface="Arial"/>
                <a:cs typeface="Arial"/>
              </a:rPr>
              <a:t>Threat:</a:t>
            </a:r>
            <a:r>
              <a:rPr sz="2350" spc="-7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350" spc="125" dirty="0">
                <a:solidFill>
                  <a:srgbClr val="303030"/>
                </a:solidFill>
                <a:latin typeface="Arial"/>
                <a:cs typeface="Arial"/>
              </a:rPr>
              <a:t>probability</a:t>
            </a:r>
            <a:r>
              <a:rPr sz="2350" spc="-70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350" spc="120" dirty="0">
                <a:solidFill>
                  <a:srgbClr val="303030"/>
                </a:solidFill>
                <a:latin typeface="Arial"/>
                <a:cs typeface="Arial"/>
              </a:rPr>
              <a:t>of</a:t>
            </a:r>
            <a:r>
              <a:rPr sz="2350" spc="19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350" spc="155" dirty="0">
                <a:solidFill>
                  <a:srgbClr val="303030"/>
                </a:solidFill>
                <a:latin typeface="Arial"/>
                <a:cs typeface="Arial"/>
              </a:rPr>
              <a:t>occurrence</a:t>
            </a:r>
            <a:r>
              <a:rPr sz="2350" spc="-7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350" spc="114" dirty="0">
                <a:solidFill>
                  <a:srgbClr val="303030"/>
                </a:solidFill>
                <a:latin typeface="Arial"/>
                <a:cs typeface="Arial"/>
              </a:rPr>
              <a:t>of</a:t>
            </a:r>
            <a:r>
              <a:rPr sz="2350" spc="204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350" spc="95" dirty="0">
                <a:solidFill>
                  <a:srgbClr val="303030"/>
                </a:solidFill>
                <a:latin typeface="Arial"/>
                <a:cs typeface="Arial"/>
              </a:rPr>
              <a:t>an</a:t>
            </a:r>
            <a:r>
              <a:rPr sz="2350" spc="-7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350" spc="95" dirty="0">
                <a:solidFill>
                  <a:srgbClr val="303030"/>
                </a:solidFill>
                <a:latin typeface="Arial"/>
                <a:cs typeface="Arial"/>
              </a:rPr>
              <a:t>(external)</a:t>
            </a:r>
            <a:r>
              <a:rPr sz="2350" spc="-7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350" spc="90" dirty="0">
                <a:solidFill>
                  <a:srgbClr val="303030"/>
                </a:solidFill>
                <a:latin typeface="Arial"/>
                <a:cs typeface="Arial"/>
              </a:rPr>
              <a:t>event</a:t>
            </a:r>
            <a:r>
              <a:rPr sz="2350" spc="-70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350" spc="114" dirty="0">
                <a:solidFill>
                  <a:srgbClr val="303030"/>
                </a:solidFill>
                <a:latin typeface="Arial"/>
                <a:cs typeface="Arial"/>
              </a:rPr>
              <a:t>exploiting</a:t>
            </a:r>
            <a:r>
              <a:rPr sz="2350" spc="-70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350" spc="120" dirty="0">
                <a:solidFill>
                  <a:srgbClr val="303030"/>
                </a:solidFill>
                <a:latin typeface="Arial"/>
                <a:cs typeface="Arial"/>
              </a:rPr>
              <a:t>the  </a:t>
            </a:r>
            <a:r>
              <a:rPr sz="2350" spc="114" dirty="0">
                <a:solidFill>
                  <a:srgbClr val="303030"/>
                </a:solidFill>
                <a:latin typeface="Arial"/>
                <a:cs typeface="Arial"/>
              </a:rPr>
              <a:t>vulnerability</a:t>
            </a:r>
            <a:endParaRPr sz="2350">
              <a:latin typeface="Arial"/>
              <a:cs typeface="Arial"/>
            </a:endParaRPr>
          </a:p>
          <a:p>
            <a:pPr marL="38100" marR="6164580">
              <a:lnSpc>
                <a:spcPts val="3660"/>
              </a:lnSpc>
              <a:spcBef>
                <a:spcPts val="250"/>
              </a:spcBef>
              <a:buClr>
                <a:srgbClr val="CE1E27"/>
              </a:buClr>
              <a:buSzPct val="74468"/>
              <a:buFont typeface="Wingdings"/>
              <a:buChar char=""/>
              <a:tabLst>
                <a:tab pos="335915" algn="l"/>
              </a:tabLst>
            </a:pPr>
            <a:r>
              <a:rPr sz="2350" spc="125" dirty="0">
                <a:solidFill>
                  <a:srgbClr val="303030"/>
                </a:solidFill>
                <a:latin typeface="Arial"/>
                <a:cs typeface="Arial"/>
              </a:rPr>
              <a:t>Impact: </a:t>
            </a:r>
            <a:r>
              <a:rPr sz="2350" spc="120" dirty="0">
                <a:solidFill>
                  <a:srgbClr val="303030"/>
                </a:solidFill>
                <a:latin typeface="Arial"/>
                <a:cs typeface="Arial"/>
              </a:rPr>
              <a:t>consequence  </a:t>
            </a:r>
            <a:r>
              <a:rPr sz="2350" spc="85" dirty="0">
                <a:solidFill>
                  <a:srgbClr val="303030"/>
                </a:solidFill>
                <a:latin typeface="Arial"/>
                <a:cs typeface="Arial"/>
              </a:rPr>
              <a:t>Example: </a:t>
            </a:r>
            <a:r>
              <a:rPr sz="2350" spc="100" dirty="0">
                <a:solidFill>
                  <a:srgbClr val="303030"/>
                </a:solidFill>
                <a:latin typeface="Arial"/>
                <a:cs typeface="Arial"/>
              </a:rPr>
              <a:t>damage </a:t>
            </a:r>
            <a:r>
              <a:rPr sz="2350" spc="120" dirty="0">
                <a:solidFill>
                  <a:srgbClr val="303030"/>
                </a:solidFill>
                <a:latin typeface="Arial"/>
                <a:cs typeface="Arial"/>
              </a:rPr>
              <a:t>of</a:t>
            </a:r>
            <a:r>
              <a:rPr sz="2350" spc="-19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350" spc="114" dirty="0">
                <a:solidFill>
                  <a:srgbClr val="303030"/>
                </a:solidFill>
                <a:latin typeface="Arial"/>
                <a:cs typeface="Arial"/>
              </a:rPr>
              <a:t>servers</a:t>
            </a:r>
            <a:endParaRPr sz="2350">
              <a:latin typeface="Arial"/>
              <a:cs typeface="Arial"/>
            </a:endParaRPr>
          </a:p>
          <a:p>
            <a:pPr marL="335280" indent="-297815">
              <a:lnSpc>
                <a:spcPct val="100000"/>
              </a:lnSpc>
              <a:spcBef>
                <a:spcPts val="565"/>
              </a:spcBef>
              <a:buClr>
                <a:srgbClr val="CE1E27"/>
              </a:buClr>
              <a:buSzPct val="74468"/>
              <a:buFont typeface="Wingdings"/>
              <a:buChar char=""/>
              <a:tabLst>
                <a:tab pos="335915" algn="l"/>
              </a:tabLst>
            </a:pPr>
            <a:r>
              <a:rPr sz="2350" spc="-15" dirty="0">
                <a:solidFill>
                  <a:srgbClr val="303030"/>
                </a:solidFill>
                <a:latin typeface="Carlito"/>
                <a:cs typeface="Carlito"/>
              </a:rPr>
              <a:t>Vulnerability: </a:t>
            </a:r>
            <a:r>
              <a:rPr sz="2350" spc="-5" dirty="0">
                <a:solidFill>
                  <a:srgbClr val="303030"/>
                </a:solidFill>
                <a:latin typeface="Carlito"/>
                <a:cs typeface="Carlito"/>
              </a:rPr>
              <a:t>server </a:t>
            </a:r>
            <a:r>
              <a:rPr sz="2350" spc="-15" dirty="0">
                <a:solidFill>
                  <a:srgbClr val="303030"/>
                </a:solidFill>
                <a:latin typeface="Carlito"/>
                <a:cs typeface="Carlito"/>
              </a:rPr>
              <a:t>room </a:t>
            </a:r>
            <a:r>
              <a:rPr sz="2350" spc="-5" dirty="0">
                <a:solidFill>
                  <a:srgbClr val="303030"/>
                </a:solidFill>
                <a:latin typeface="Carlito"/>
                <a:cs typeface="Carlito"/>
              </a:rPr>
              <a:t>is open without </a:t>
            </a:r>
            <a:r>
              <a:rPr sz="2350" spc="-15" dirty="0">
                <a:solidFill>
                  <a:srgbClr val="303030"/>
                </a:solidFill>
                <a:latin typeface="Carlito"/>
                <a:cs typeface="Carlito"/>
              </a:rPr>
              <a:t>authorization </a:t>
            </a:r>
            <a:r>
              <a:rPr sz="2350" spc="-10" dirty="0">
                <a:solidFill>
                  <a:srgbClr val="303030"/>
                </a:solidFill>
                <a:latin typeface="Carlito"/>
                <a:cs typeface="Carlito"/>
              </a:rPr>
              <a:t>of</a:t>
            </a:r>
            <a:r>
              <a:rPr sz="2350" spc="45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350" spc="-5" dirty="0">
                <a:solidFill>
                  <a:srgbClr val="303030"/>
                </a:solidFill>
                <a:latin typeface="Carlito"/>
                <a:cs typeface="Carlito"/>
              </a:rPr>
              <a:t>access</a:t>
            </a:r>
            <a:endParaRPr sz="2350">
              <a:latin typeface="Carlito"/>
              <a:cs typeface="Carlito"/>
            </a:endParaRPr>
          </a:p>
          <a:p>
            <a:pPr marL="335280" indent="-297815">
              <a:lnSpc>
                <a:spcPct val="100000"/>
              </a:lnSpc>
              <a:spcBef>
                <a:spcPts val="835"/>
              </a:spcBef>
              <a:buClr>
                <a:srgbClr val="CE1E27"/>
              </a:buClr>
              <a:buSzPct val="74468"/>
              <a:buFont typeface="Wingdings"/>
              <a:buChar char=""/>
              <a:tabLst>
                <a:tab pos="335915" algn="l"/>
              </a:tabLst>
            </a:pPr>
            <a:r>
              <a:rPr sz="2350" spc="-10" dirty="0">
                <a:solidFill>
                  <a:srgbClr val="303030"/>
                </a:solidFill>
                <a:latin typeface="Carlito"/>
                <a:cs typeface="Carlito"/>
              </a:rPr>
              <a:t>Threat: </a:t>
            </a:r>
            <a:r>
              <a:rPr sz="2350" dirty="0">
                <a:solidFill>
                  <a:srgbClr val="303030"/>
                </a:solidFill>
                <a:latin typeface="Carlito"/>
                <a:cs typeface="Carlito"/>
              </a:rPr>
              <a:t>a </a:t>
            </a:r>
            <a:r>
              <a:rPr sz="2350" spc="-15" dirty="0">
                <a:solidFill>
                  <a:srgbClr val="303030"/>
                </a:solidFill>
                <a:latin typeface="Carlito"/>
                <a:cs typeface="Carlito"/>
              </a:rPr>
              <a:t>gangster </a:t>
            </a:r>
            <a:r>
              <a:rPr sz="2350" spc="-5" dirty="0">
                <a:solidFill>
                  <a:srgbClr val="303030"/>
                </a:solidFill>
                <a:latin typeface="Carlito"/>
                <a:cs typeface="Carlito"/>
              </a:rPr>
              <a:t>comes in </a:t>
            </a:r>
            <a:r>
              <a:rPr sz="2350" dirty="0">
                <a:solidFill>
                  <a:srgbClr val="303030"/>
                </a:solidFill>
                <a:latin typeface="Carlito"/>
                <a:cs typeface="Carlito"/>
              </a:rPr>
              <a:t>and</a:t>
            </a:r>
            <a:r>
              <a:rPr sz="2350" spc="-10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350" dirty="0">
                <a:solidFill>
                  <a:srgbClr val="303030"/>
                </a:solidFill>
                <a:latin typeface="Carlito"/>
                <a:cs typeface="Carlito"/>
              </a:rPr>
              <a:t>…</a:t>
            </a:r>
            <a:endParaRPr sz="2350">
              <a:latin typeface="Carlito"/>
              <a:cs typeface="Carlito"/>
            </a:endParaRPr>
          </a:p>
          <a:p>
            <a:pPr marL="335280" indent="-297815">
              <a:lnSpc>
                <a:spcPct val="100000"/>
              </a:lnSpc>
              <a:spcBef>
                <a:spcPts val="835"/>
              </a:spcBef>
              <a:buClr>
                <a:srgbClr val="CE1E27"/>
              </a:buClr>
              <a:buSzPct val="74468"/>
              <a:buFont typeface="Wingdings"/>
              <a:buChar char=""/>
              <a:tabLst>
                <a:tab pos="335915" algn="l"/>
              </a:tabLst>
            </a:pPr>
            <a:r>
              <a:rPr sz="2350" spc="-5" dirty="0">
                <a:solidFill>
                  <a:srgbClr val="303030"/>
                </a:solidFill>
                <a:latin typeface="Carlito"/>
                <a:cs typeface="Carlito"/>
              </a:rPr>
              <a:t>Impact: loss </a:t>
            </a:r>
            <a:r>
              <a:rPr sz="2350" spc="-10" dirty="0">
                <a:solidFill>
                  <a:srgbClr val="303030"/>
                </a:solidFill>
                <a:latin typeface="Carlito"/>
                <a:cs typeface="Carlito"/>
              </a:rPr>
              <a:t>of </a:t>
            </a:r>
            <a:r>
              <a:rPr sz="2350" spc="-5" dirty="0">
                <a:solidFill>
                  <a:srgbClr val="303030"/>
                </a:solidFill>
                <a:latin typeface="Carlito"/>
                <a:cs typeface="Carlito"/>
              </a:rPr>
              <a:t>business </a:t>
            </a:r>
            <a:r>
              <a:rPr sz="2350" spc="-25" dirty="0">
                <a:solidFill>
                  <a:srgbClr val="303030"/>
                </a:solidFill>
                <a:latin typeface="Carlito"/>
                <a:cs typeface="Carlito"/>
              </a:rPr>
              <a:t>continuity,</a:t>
            </a:r>
            <a:r>
              <a:rPr sz="2350" spc="-10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350" spc="-15" dirty="0">
                <a:solidFill>
                  <a:srgbClr val="303030"/>
                </a:solidFill>
                <a:latin typeface="Carlito"/>
                <a:cs typeface="Carlito"/>
              </a:rPr>
              <a:t>etc.</a:t>
            </a:r>
            <a:endParaRPr sz="2350">
              <a:latin typeface="Carlito"/>
              <a:cs typeface="Carlito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20001" y="365036"/>
            <a:ext cx="10751820" cy="1325245"/>
          </a:xfrm>
          <a:prstGeom prst="rect">
            <a:avLst/>
          </a:prstGeom>
          <a:solidFill>
            <a:srgbClr val="91CF4F"/>
          </a:solidFill>
        </p:spPr>
        <p:txBody>
          <a:bodyPr vert="horz" wrap="square" lIns="0" tIns="3194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15"/>
              </a:spcBef>
              <a:tabLst>
                <a:tab pos="2919730" algn="l"/>
              </a:tabLst>
            </a:pPr>
            <a:r>
              <a:rPr b="1" spc="-5" dirty="0">
                <a:latin typeface="Carlito"/>
                <a:cs typeface="Carlito"/>
              </a:rPr>
              <a:t>Risk</a:t>
            </a:r>
            <a:r>
              <a:rPr b="1" dirty="0">
                <a:latin typeface="Carlito"/>
                <a:cs typeface="Carlito"/>
              </a:rPr>
              <a:t> </a:t>
            </a:r>
            <a:r>
              <a:rPr b="1" spc="-10" dirty="0">
                <a:latin typeface="Carlito"/>
                <a:cs typeface="Carlito"/>
              </a:rPr>
              <a:t>Analysis	</a:t>
            </a:r>
            <a:r>
              <a:rPr b="1" dirty="0">
                <a:latin typeface="Carlito"/>
                <a:cs typeface="Carlito"/>
              </a:rPr>
              <a:t>- </a:t>
            </a:r>
            <a:r>
              <a:rPr b="1" spc="-10" dirty="0">
                <a:latin typeface="Carlito"/>
                <a:cs typeface="Carlito"/>
              </a:rPr>
              <a:t>Identify</a:t>
            </a:r>
            <a:r>
              <a:rPr b="1" spc="-35" dirty="0">
                <a:latin typeface="Carlito"/>
                <a:cs typeface="Carlito"/>
              </a:rPr>
              <a:t> </a:t>
            </a:r>
            <a:r>
              <a:rPr b="1" spc="-10" dirty="0">
                <a:latin typeface="Carlito"/>
                <a:cs typeface="Carlito"/>
              </a:rPr>
              <a:t>Assets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825561"/>
            <a:ext cx="10751820" cy="4297680"/>
          </a:xfrm>
          <a:custGeom>
            <a:avLst/>
            <a:gdLst/>
            <a:ahLst/>
            <a:cxnLst/>
            <a:rect l="l" t="t" r="r" b="b"/>
            <a:pathLst>
              <a:path w="10751820" h="4297680">
                <a:moveTo>
                  <a:pt x="10751756" y="0"/>
                </a:moveTo>
                <a:lnTo>
                  <a:pt x="0" y="0"/>
                </a:lnTo>
                <a:lnTo>
                  <a:pt x="0" y="4297680"/>
                </a:lnTo>
                <a:lnTo>
                  <a:pt x="10751756" y="4297680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73341" y="2082644"/>
            <a:ext cx="10619740" cy="394970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20"/>
              </a:spcBef>
            </a:pPr>
            <a:r>
              <a:rPr sz="1950" b="1" spc="5" dirty="0">
                <a:solidFill>
                  <a:srgbClr val="303030"/>
                </a:solidFill>
                <a:latin typeface="Carlito"/>
                <a:cs typeface="Carlito"/>
              </a:rPr>
              <a:t>All assets </a:t>
            </a:r>
            <a:r>
              <a:rPr sz="1950" b="1" spc="10" dirty="0">
                <a:solidFill>
                  <a:srgbClr val="303030"/>
                </a:solidFill>
                <a:latin typeface="Carlito"/>
                <a:cs typeface="Carlito"/>
              </a:rPr>
              <a:t>should </a:t>
            </a:r>
            <a:r>
              <a:rPr sz="1950" b="1" spc="15" dirty="0">
                <a:solidFill>
                  <a:srgbClr val="303030"/>
                </a:solidFill>
                <a:latin typeface="Carlito"/>
                <a:cs typeface="Carlito"/>
              </a:rPr>
              <a:t>be </a:t>
            </a:r>
            <a:r>
              <a:rPr sz="1950" b="1" spc="10" dirty="0">
                <a:solidFill>
                  <a:srgbClr val="303030"/>
                </a:solidFill>
                <a:latin typeface="Carlito"/>
                <a:cs typeface="Carlito"/>
              </a:rPr>
              <a:t>clearly </a:t>
            </a:r>
            <a:r>
              <a:rPr sz="1950" b="1" spc="5" dirty="0">
                <a:solidFill>
                  <a:srgbClr val="303030"/>
                </a:solidFill>
                <a:latin typeface="Carlito"/>
                <a:cs typeface="Carlito"/>
              </a:rPr>
              <a:t>identified </a:t>
            </a:r>
            <a:r>
              <a:rPr sz="1950" b="1" spc="10" dirty="0">
                <a:solidFill>
                  <a:srgbClr val="303030"/>
                </a:solidFill>
                <a:latin typeface="Carlito"/>
                <a:cs typeface="Carlito"/>
              </a:rPr>
              <a:t>and an </a:t>
            </a:r>
            <a:r>
              <a:rPr sz="1950" b="1" dirty="0">
                <a:solidFill>
                  <a:srgbClr val="303030"/>
                </a:solidFill>
                <a:latin typeface="Carlito"/>
                <a:cs typeface="Carlito"/>
              </a:rPr>
              <a:t>inventory </a:t>
            </a:r>
            <a:r>
              <a:rPr sz="1950" b="1" spc="10" dirty="0">
                <a:solidFill>
                  <a:srgbClr val="303030"/>
                </a:solidFill>
                <a:latin typeface="Carlito"/>
                <a:cs typeface="Carlito"/>
              </a:rPr>
              <a:t>of </a:t>
            </a:r>
            <a:r>
              <a:rPr sz="1950" b="1" spc="5" dirty="0">
                <a:solidFill>
                  <a:srgbClr val="303030"/>
                </a:solidFill>
                <a:latin typeface="Carlito"/>
                <a:cs typeface="Carlito"/>
              </a:rPr>
              <a:t>all important</a:t>
            </a:r>
            <a:r>
              <a:rPr sz="1950" b="1" spc="-75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1950" b="1" spc="5" dirty="0">
                <a:solidFill>
                  <a:srgbClr val="303030"/>
                </a:solidFill>
                <a:latin typeface="Carlito"/>
                <a:cs typeface="Carlito"/>
              </a:rPr>
              <a:t>assets</a:t>
            </a:r>
            <a:endParaRPr sz="1950">
              <a:latin typeface="Carlito"/>
              <a:cs typeface="Carlito"/>
            </a:endParaRPr>
          </a:p>
          <a:p>
            <a:pPr marL="222250" marR="30480" indent="-184785">
              <a:lnSpc>
                <a:spcPct val="101200"/>
              </a:lnSpc>
              <a:spcBef>
                <a:spcPts val="520"/>
              </a:spcBef>
              <a:buClr>
                <a:srgbClr val="CE1E27"/>
              </a:buClr>
              <a:buSzPct val="75609"/>
              <a:buFont typeface="Wingdings"/>
              <a:buChar char=""/>
              <a:tabLst>
                <a:tab pos="222885" algn="l"/>
              </a:tabLst>
            </a:pPr>
            <a:r>
              <a:rPr sz="2050" dirty="0">
                <a:solidFill>
                  <a:srgbClr val="303030"/>
                </a:solidFill>
                <a:latin typeface="Carlito"/>
                <a:cs typeface="Carlito"/>
              </a:rPr>
              <a:t>information: </a:t>
            </a:r>
            <a:r>
              <a:rPr sz="2050" spc="5" dirty="0">
                <a:solidFill>
                  <a:srgbClr val="303030"/>
                </a:solidFill>
                <a:latin typeface="Carlito"/>
                <a:cs typeface="Carlito"/>
              </a:rPr>
              <a:t>databases </a:t>
            </a:r>
            <a:r>
              <a:rPr sz="2050" spc="10" dirty="0">
                <a:solidFill>
                  <a:srgbClr val="303030"/>
                </a:solidFill>
                <a:latin typeface="Carlito"/>
                <a:cs typeface="Carlito"/>
              </a:rPr>
              <a:t>and </a:t>
            </a:r>
            <a:r>
              <a:rPr sz="2050" dirty="0">
                <a:solidFill>
                  <a:srgbClr val="303030"/>
                </a:solidFill>
                <a:latin typeface="Carlito"/>
                <a:cs typeface="Carlito"/>
              </a:rPr>
              <a:t>data </a:t>
            </a:r>
            <a:r>
              <a:rPr sz="2050" spc="5" dirty="0">
                <a:solidFill>
                  <a:srgbClr val="303030"/>
                </a:solidFill>
                <a:latin typeface="Carlito"/>
                <a:cs typeface="Carlito"/>
              </a:rPr>
              <a:t>files, </a:t>
            </a:r>
            <a:r>
              <a:rPr sz="2050" spc="-5" dirty="0">
                <a:solidFill>
                  <a:srgbClr val="303030"/>
                </a:solidFill>
                <a:latin typeface="Carlito"/>
                <a:cs typeface="Carlito"/>
              </a:rPr>
              <a:t>system </a:t>
            </a:r>
            <a:r>
              <a:rPr sz="2050" dirty="0">
                <a:solidFill>
                  <a:srgbClr val="303030"/>
                </a:solidFill>
                <a:latin typeface="Carlito"/>
                <a:cs typeface="Carlito"/>
              </a:rPr>
              <a:t>documentation, research information, </a:t>
            </a:r>
            <a:r>
              <a:rPr sz="2050" spc="10" dirty="0">
                <a:solidFill>
                  <a:srgbClr val="303030"/>
                </a:solidFill>
                <a:latin typeface="Carlito"/>
                <a:cs typeface="Carlito"/>
              </a:rPr>
              <a:t>user  manuals, </a:t>
            </a:r>
            <a:r>
              <a:rPr sz="2050" spc="5" dirty="0">
                <a:solidFill>
                  <a:srgbClr val="303030"/>
                </a:solidFill>
                <a:latin typeface="Carlito"/>
                <a:cs typeface="Carlito"/>
              </a:rPr>
              <a:t>training </a:t>
            </a:r>
            <a:r>
              <a:rPr sz="2050" dirty="0">
                <a:solidFill>
                  <a:srgbClr val="303030"/>
                </a:solidFill>
                <a:latin typeface="Carlito"/>
                <a:cs typeface="Carlito"/>
              </a:rPr>
              <a:t>material, operational </a:t>
            </a:r>
            <a:r>
              <a:rPr sz="2050" spc="10" dirty="0">
                <a:solidFill>
                  <a:srgbClr val="303030"/>
                </a:solidFill>
                <a:latin typeface="Carlito"/>
                <a:cs typeface="Carlito"/>
              </a:rPr>
              <a:t>or support </a:t>
            </a:r>
            <a:r>
              <a:rPr sz="2050" dirty="0">
                <a:solidFill>
                  <a:srgbClr val="303030"/>
                </a:solidFill>
                <a:latin typeface="Carlito"/>
                <a:cs typeface="Carlito"/>
              </a:rPr>
              <a:t>procedures, </a:t>
            </a:r>
            <a:r>
              <a:rPr sz="2050" spc="10" dirty="0">
                <a:solidFill>
                  <a:srgbClr val="303030"/>
                </a:solidFill>
                <a:latin typeface="Carlito"/>
                <a:cs typeface="Carlito"/>
              </a:rPr>
              <a:t>business </a:t>
            </a:r>
            <a:r>
              <a:rPr sz="2050" dirty="0">
                <a:solidFill>
                  <a:srgbClr val="303030"/>
                </a:solidFill>
                <a:latin typeface="Carlito"/>
                <a:cs typeface="Carlito"/>
              </a:rPr>
              <a:t>continuity </a:t>
            </a:r>
            <a:r>
              <a:rPr sz="2050" spc="10" dirty="0">
                <a:solidFill>
                  <a:srgbClr val="303030"/>
                </a:solidFill>
                <a:latin typeface="Carlito"/>
                <a:cs typeface="Carlito"/>
              </a:rPr>
              <a:t>plans, </a:t>
            </a:r>
            <a:r>
              <a:rPr sz="2050" dirty="0">
                <a:solidFill>
                  <a:srgbClr val="303030"/>
                </a:solidFill>
                <a:latin typeface="Carlito"/>
                <a:cs typeface="Carlito"/>
              </a:rPr>
              <a:t>fallback  arrangements, </a:t>
            </a:r>
            <a:r>
              <a:rPr sz="2050" spc="10" dirty="0">
                <a:solidFill>
                  <a:srgbClr val="303030"/>
                </a:solidFill>
                <a:latin typeface="Carlito"/>
                <a:cs typeface="Carlito"/>
              </a:rPr>
              <a:t>audit </a:t>
            </a:r>
            <a:r>
              <a:rPr sz="2050" dirty="0">
                <a:solidFill>
                  <a:srgbClr val="303030"/>
                </a:solidFill>
                <a:latin typeface="Carlito"/>
                <a:cs typeface="Carlito"/>
              </a:rPr>
              <a:t>trails, </a:t>
            </a:r>
            <a:r>
              <a:rPr sz="2050" spc="10" dirty="0">
                <a:solidFill>
                  <a:srgbClr val="303030"/>
                </a:solidFill>
                <a:latin typeface="Carlito"/>
                <a:cs typeface="Carlito"/>
              </a:rPr>
              <a:t>and </a:t>
            </a:r>
            <a:r>
              <a:rPr sz="2050" dirty="0">
                <a:solidFill>
                  <a:srgbClr val="303030"/>
                </a:solidFill>
                <a:latin typeface="Carlito"/>
                <a:cs typeface="Carlito"/>
              </a:rPr>
              <a:t>archived</a:t>
            </a:r>
            <a:r>
              <a:rPr sz="2050" spc="-30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050" dirty="0">
                <a:solidFill>
                  <a:srgbClr val="303030"/>
                </a:solidFill>
                <a:latin typeface="Carlito"/>
                <a:cs typeface="Carlito"/>
              </a:rPr>
              <a:t>information;</a:t>
            </a:r>
            <a:endParaRPr sz="2050">
              <a:latin typeface="Carlito"/>
              <a:cs typeface="Carlito"/>
            </a:endParaRPr>
          </a:p>
          <a:p>
            <a:pPr marL="222250" indent="-184785">
              <a:lnSpc>
                <a:spcPct val="100000"/>
              </a:lnSpc>
              <a:spcBef>
                <a:spcPts val="550"/>
              </a:spcBef>
              <a:buClr>
                <a:srgbClr val="CE1E27"/>
              </a:buClr>
              <a:buSzPct val="75609"/>
              <a:buFont typeface="Wingdings"/>
              <a:buChar char=""/>
              <a:tabLst>
                <a:tab pos="222885" algn="l"/>
              </a:tabLst>
            </a:pPr>
            <a:r>
              <a:rPr sz="2050" spc="-5" dirty="0">
                <a:solidFill>
                  <a:srgbClr val="303030"/>
                </a:solidFill>
                <a:latin typeface="Carlito"/>
                <a:cs typeface="Carlito"/>
              </a:rPr>
              <a:t>software </a:t>
            </a:r>
            <a:r>
              <a:rPr sz="2050" spc="5" dirty="0">
                <a:solidFill>
                  <a:srgbClr val="303030"/>
                </a:solidFill>
                <a:latin typeface="Carlito"/>
                <a:cs typeface="Carlito"/>
              </a:rPr>
              <a:t>assets: </a:t>
            </a:r>
            <a:r>
              <a:rPr sz="2050" dirty="0">
                <a:solidFill>
                  <a:srgbClr val="303030"/>
                </a:solidFill>
                <a:latin typeface="Carlito"/>
                <a:cs typeface="Carlito"/>
              </a:rPr>
              <a:t>application </a:t>
            </a:r>
            <a:r>
              <a:rPr sz="2050" spc="-5" dirty="0">
                <a:solidFill>
                  <a:srgbClr val="303030"/>
                </a:solidFill>
                <a:latin typeface="Carlito"/>
                <a:cs typeface="Carlito"/>
              </a:rPr>
              <a:t>software, system software, </a:t>
            </a:r>
            <a:r>
              <a:rPr sz="2050" dirty="0">
                <a:solidFill>
                  <a:srgbClr val="303030"/>
                </a:solidFill>
                <a:latin typeface="Carlito"/>
                <a:cs typeface="Carlito"/>
              </a:rPr>
              <a:t>development tools, </a:t>
            </a:r>
            <a:r>
              <a:rPr sz="2050" spc="10" dirty="0">
                <a:solidFill>
                  <a:srgbClr val="303030"/>
                </a:solidFill>
                <a:latin typeface="Carlito"/>
                <a:cs typeface="Carlito"/>
              </a:rPr>
              <a:t>and</a:t>
            </a:r>
            <a:r>
              <a:rPr sz="2050" spc="60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050" dirty="0">
                <a:solidFill>
                  <a:srgbClr val="303030"/>
                </a:solidFill>
                <a:latin typeface="Carlito"/>
                <a:cs typeface="Carlito"/>
              </a:rPr>
              <a:t>utilities;</a:t>
            </a:r>
            <a:endParaRPr sz="2050">
              <a:latin typeface="Carlito"/>
              <a:cs typeface="Carlito"/>
            </a:endParaRPr>
          </a:p>
          <a:p>
            <a:pPr marL="222250" marR="96520" indent="-184785">
              <a:lnSpc>
                <a:spcPct val="101600"/>
              </a:lnSpc>
              <a:spcBef>
                <a:spcPts val="509"/>
              </a:spcBef>
              <a:buClr>
                <a:srgbClr val="CE1E27"/>
              </a:buClr>
              <a:buSzPct val="75609"/>
              <a:buFont typeface="Wingdings"/>
              <a:buChar char=""/>
              <a:tabLst>
                <a:tab pos="222885" algn="l"/>
              </a:tabLst>
            </a:pPr>
            <a:r>
              <a:rPr sz="2050" dirty="0">
                <a:solidFill>
                  <a:srgbClr val="303030"/>
                </a:solidFill>
                <a:latin typeface="Carlito"/>
                <a:cs typeface="Carlito"/>
              </a:rPr>
              <a:t>physical </a:t>
            </a:r>
            <a:r>
              <a:rPr sz="2050" spc="5" dirty="0">
                <a:solidFill>
                  <a:srgbClr val="303030"/>
                </a:solidFill>
                <a:latin typeface="Carlito"/>
                <a:cs typeface="Carlito"/>
              </a:rPr>
              <a:t>assets: computer equipment, Communications equipment, </a:t>
            </a:r>
            <a:r>
              <a:rPr sz="2050" dirty="0">
                <a:solidFill>
                  <a:srgbClr val="303030"/>
                </a:solidFill>
                <a:latin typeface="Carlito"/>
                <a:cs typeface="Carlito"/>
              </a:rPr>
              <a:t>removable </a:t>
            </a:r>
            <a:r>
              <a:rPr sz="2050" spc="10" dirty="0">
                <a:solidFill>
                  <a:srgbClr val="303030"/>
                </a:solidFill>
                <a:latin typeface="Carlito"/>
                <a:cs typeface="Carlito"/>
              </a:rPr>
              <a:t>media, and </a:t>
            </a:r>
            <a:r>
              <a:rPr sz="2050" spc="5" dirty="0">
                <a:solidFill>
                  <a:srgbClr val="303030"/>
                </a:solidFill>
                <a:latin typeface="Carlito"/>
                <a:cs typeface="Carlito"/>
              </a:rPr>
              <a:t>other  equipment,</a:t>
            </a:r>
            <a:r>
              <a:rPr sz="2050" spc="-10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050" spc="10" dirty="0">
                <a:solidFill>
                  <a:srgbClr val="303030"/>
                </a:solidFill>
                <a:latin typeface="Carlito"/>
                <a:cs typeface="Carlito"/>
              </a:rPr>
              <a:t>buildings;</a:t>
            </a:r>
            <a:endParaRPr sz="2050">
              <a:latin typeface="Carlito"/>
              <a:cs typeface="Carlito"/>
            </a:endParaRPr>
          </a:p>
          <a:p>
            <a:pPr marL="222250" marR="78740" indent="-184785">
              <a:lnSpc>
                <a:spcPct val="101299"/>
              </a:lnSpc>
              <a:spcBef>
                <a:spcPts val="515"/>
              </a:spcBef>
              <a:buClr>
                <a:srgbClr val="CE1E27"/>
              </a:buClr>
              <a:buSzPct val="75609"/>
              <a:buFont typeface="Wingdings"/>
              <a:buChar char=""/>
              <a:tabLst>
                <a:tab pos="222885" algn="l"/>
              </a:tabLst>
            </a:pPr>
            <a:r>
              <a:rPr sz="2050" spc="5" dirty="0">
                <a:solidFill>
                  <a:srgbClr val="303030"/>
                </a:solidFill>
                <a:latin typeface="Carlito"/>
                <a:cs typeface="Carlito"/>
              </a:rPr>
              <a:t>services: computing </a:t>
            </a:r>
            <a:r>
              <a:rPr sz="2050" spc="10" dirty="0">
                <a:solidFill>
                  <a:srgbClr val="303030"/>
                </a:solidFill>
                <a:latin typeface="Carlito"/>
                <a:cs typeface="Carlito"/>
              </a:rPr>
              <a:t>and </a:t>
            </a:r>
            <a:r>
              <a:rPr sz="2050" spc="5" dirty="0">
                <a:solidFill>
                  <a:srgbClr val="303030"/>
                </a:solidFill>
                <a:latin typeface="Carlito"/>
                <a:cs typeface="Carlito"/>
              </a:rPr>
              <a:t>Communications </a:t>
            </a:r>
            <a:r>
              <a:rPr sz="2050" spc="10" dirty="0">
                <a:solidFill>
                  <a:srgbClr val="303030"/>
                </a:solidFill>
                <a:latin typeface="Carlito"/>
                <a:cs typeface="Carlito"/>
              </a:rPr>
              <a:t>services, </a:t>
            </a:r>
            <a:r>
              <a:rPr sz="2050" dirty="0">
                <a:solidFill>
                  <a:srgbClr val="303030"/>
                </a:solidFill>
                <a:latin typeface="Carlito"/>
                <a:cs typeface="Carlito"/>
              </a:rPr>
              <a:t>general Utilities, </a:t>
            </a:r>
            <a:r>
              <a:rPr sz="2050" spc="10" dirty="0">
                <a:solidFill>
                  <a:srgbClr val="303030"/>
                </a:solidFill>
                <a:latin typeface="Carlito"/>
                <a:cs typeface="Carlito"/>
              </a:rPr>
              <a:t>e.g. </a:t>
            </a:r>
            <a:r>
              <a:rPr sz="2050" spc="5" dirty="0">
                <a:solidFill>
                  <a:srgbClr val="303030"/>
                </a:solidFill>
                <a:latin typeface="Carlito"/>
                <a:cs typeface="Carlito"/>
              </a:rPr>
              <a:t>heating, lighting, </a:t>
            </a:r>
            <a:r>
              <a:rPr sz="2050" spc="-25" dirty="0">
                <a:solidFill>
                  <a:srgbClr val="303030"/>
                </a:solidFill>
                <a:latin typeface="Carlito"/>
                <a:cs typeface="Carlito"/>
              </a:rPr>
              <a:t>power,  </a:t>
            </a:r>
            <a:r>
              <a:rPr sz="2050" spc="10" dirty="0">
                <a:solidFill>
                  <a:srgbClr val="303030"/>
                </a:solidFill>
                <a:latin typeface="Carlito"/>
                <a:cs typeface="Carlito"/>
              </a:rPr>
              <a:t>and</a:t>
            </a:r>
            <a:r>
              <a:rPr sz="2050" spc="-5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050" dirty="0">
                <a:solidFill>
                  <a:srgbClr val="303030"/>
                </a:solidFill>
                <a:latin typeface="Carlito"/>
                <a:cs typeface="Carlito"/>
              </a:rPr>
              <a:t>air-conditioning;</a:t>
            </a:r>
            <a:endParaRPr sz="2050">
              <a:latin typeface="Carlito"/>
              <a:cs typeface="Carlito"/>
            </a:endParaRPr>
          </a:p>
          <a:p>
            <a:pPr marL="222250" indent="-184785">
              <a:lnSpc>
                <a:spcPct val="100000"/>
              </a:lnSpc>
              <a:spcBef>
                <a:spcPts val="555"/>
              </a:spcBef>
              <a:buClr>
                <a:srgbClr val="CE1E27"/>
              </a:buClr>
              <a:buSzPct val="75609"/>
              <a:buFont typeface="Wingdings"/>
              <a:buChar char=""/>
              <a:tabLst>
                <a:tab pos="222885" algn="l"/>
              </a:tabLst>
            </a:pPr>
            <a:r>
              <a:rPr sz="2050" b="1" spc="5" dirty="0">
                <a:solidFill>
                  <a:srgbClr val="303030"/>
                </a:solidFill>
                <a:latin typeface="Carlito"/>
                <a:cs typeface="Carlito"/>
              </a:rPr>
              <a:t>people, and their </a:t>
            </a:r>
            <a:r>
              <a:rPr sz="2050" b="1" dirty="0">
                <a:solidFill>
                  <a:srgbClr val="303030"/>
                </a:solidFill>
                <a:latin typeface="Carlito"/>
                <a:cs typeface="Carlito"/>
              </a:rPr>
              <a:t>qualifications</a:t>
            </a:r>
            <a:r>
              <a:rPr sz="2050" dirty="0">
                <a:solidFill>
                  <a:srgbClr val="303030"/>
                </a:solidFill>
                <a:latin typeface="Carlito"/>
                <a:cs typeface="Carlito"/>
              </a:rPr>
              <a:t>, </a:t>
            </a:r>
            <a:r>
              <a:rPr sz="2050" spc="5" dirty="0">
                <a:solidFill>
                  <a:srgbClr val="303030"/>
                </a:solidFill>
                <a:latin typeface="Carlito"/>
                <a:cs typeface="Carlito"/>
              </a:rPr>
              <a:t>skills, </a:t>
            </a:r>
            <a:r>
              <a:rPr sz="2050" spc="10" dirty="0">
                <a:solidFill>
                  <a:srgbClr val="303030"/>
                </a:solidFill>
                <a:latin typeface="Carlito"/>
                <a:cs typeface="Carlito"/>
              </a:rPr>
              <a:t>and</a:t>
            </a:r>
            <a:r>
              <a:rPr sz="2050" spc="-25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050" dirty="0">
                <a:solidFill>
                  <a:srgbClr val="303030"/>
                </a:solidFill>
                <a:latin typeface="Carlito"/>
                <a:cs typeface="Carlito"/>
              </a:rPr>
              <a:t>experience;</a:t>
            </a:r>
            <a:endParaRPr sz="2050">
              <a:latin typeface="Carlito"/>
              <a:cs typeface="Carlito"/>
            </a:endParaRPr>
          </a:p>
          <a:p>
            <a:pPr marL="222250" indent="-184785">
              <a:lnSpc>
                <a:spcPct val="100000"/>
              </a:lnSpc>
              <a:spcBef>
                <a:spcPts val="550"/>
              </a:spcBef>
              <a:buClr>
                <a:srgbClr val="CE1E27"/>
              </a:buClr>
              <a:buSzPct val="75609"/>
              <a:buFont typeface="Wingdings"/>
              <a:buChar char=""/>
              <a:tabLst>
                <a:tab pos="222885" algn="l"/>
              </a:tabLst>
            </a:pPr>
            <a:r>
              <a:rPr sz="2050" dirty="0">
                <a:solidFill>
                  <a:srgbClr val="303030"/>
                </a:solidFill>
                <a:latin typeface="Carlito"/>
                <a:cs typeface="Carlito"/>
              </a:rPr>
              <a:t>reputation </a:t>
            </a:r>
            <a:r>
              <a:rPr sz="2050" spc="10" dirty="0">
                <a:solidFill>
                  <a:srgbClr val="303030"/>
                </a:solidFill>
                <a:latin typeface="Carlito"/>
                <a:cs typeface="Carlito"/>
              </a:rPr>
              <a:t>and </a:t>
            </a:r>
            <a:r>
              <a:rPr sz="2050" spc="5" dirty="0">
                <a:solidFill>
                  <a:srgbClr val="303030"/>
                </a:solidFill>
                <a:latin typeface="Carlito"/>
                <a:cs typeface="Carlito"/>
              </a:rPr>
              <a:t>image of </a:t>
            </a:r>
            <a:r>
              <a:rPr sz="2050" spc="10" dirty="0">
                <a:solidFill>
                  <a:srgbClr val="303030"/>
                </a:solidFill>
                <a:latin typeface="Carlito"/>
                <a:cs typeface="Carlito"/>
              </a:rPr>
              <a:t>the</a:t>
            </a:r>
            <a:r>
              <a:rPr sz="2050" spc="-25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050" spc="-5" dirty="0">
                <a:solidFill>
                  <a:srgbClr val="303030"/>
                </a:solidFill>
                <a:latin typeface="Carlito"/>
                <a:cs typeface="Carlito"/>
              </a:rPr>
              <a:t>organization.</a:t>
            </a:r>
            <a:endParaRPr sz="2050">
              <a:latin typeface="Carlito"/>
              <a:cs typeface="Carlito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20001" y="365036"/>
            <a:ext cx="10751820" cy="1325245"/>
          </a:xfrm>
          <a:prstGeom prst="rect">
            <a:avLst/>
          </a:prstGeom>
          <a:solidFill>
            <a:srgbClr val="F7E07F"/>
          </a:solidFill>
        </p:spPr>
        <p:txBody>
          <a:bodyPr vert="horz" wrap="square" lIns="0" tIns="3194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15"/>
              </a:spcBef>
            </a:pPr>
            <a:r>
              <a:rPr b="1" spc="-35" dirty="0">
                <a:latin typeface="Carlito"/>
                <a:cs typeface="Carlito"/>
              </a:rPr>
              <a:t>Types </a:t>
            </a:r>
            <a:r>
              <a:rPr b="1" spc="-5" dirty="0">
                <a:latin typeface="Carlito"/>
                <a:cs typeface="Carlito"/>
              </a:rPr>
              <a:t>of</a:t>
            </a:r>
            <a:r>
              <a:rPr b="1" spc="10" dirty="0">
                <a:latin typeface="Carlito"/>
                <a:cs typeface="Carlito"/>
              </a:rPr>
              <a:t> </a:t>
            </a:r>
            <a:r>
              <a:rPr b="1" spc="-15" dirty="0">
                <a:latin typeface="Carlito"/>
                <a:cs typeface="Carlito"/>
              </a:rPr>
              <a:t>assets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825561"/>
            <a:ext cx="10751820" cy="4297680"/>
          </a:xfrm>
          <a:custGeom>
            <a:avLst/>
            <a:gdLst/>
            <a:ahLst/>
            <a:cxnLst/>
            <a:rect l="l" t="t" r="r" b="b"/>
            <a:pathLst>
              <a:path w="10751820" h="4297680">
                <a:moveTo>
                  <a:pt x="10751756" y="0"/>
                </a:moveTo>
                <a:lnTo>
                  <a:pt x="0" y="0"/>
                </a:lnTo>
                <a:lnTo>
                  <a:pt x="0" y="4297680"/>
                </a:lnTo>
                <a:lnTo>
                  <a:pt x="10751756" y="4297680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98741" y="1729333"/>
            <a:ext cx="10484485" cy="4336415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10"/>
              </a:spcBef>
            </a:pPr>
            <a:r>
              <a:rPr sz="1800" b="1" spc="-5" dirty="0">
                <a:solidFill>
                  <a:srgbClr val="303030"/>
                </a:solidFill>
                <a:latin typeface="Carlito"/>
                <a:cs typeface="Carlito"/>
              </a:rPr>
              <a:t>Asset: digital</a:t>
            </a:r>
            <a:r>
              <a:rPr sz="1800" b="1" spc="-15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1800" b="1" spc="-5" dirty="0">
                <a:solidFill>
                  <a:srgbClr val="303030"/>
                </a:solidFill>
                <a:latin typeface="Carlito"/>
                <a:cs typeface="Carlito"/>
              </a:rPr>
              <a:t>document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:</a:t>
            </a:r>
            <a:endParaRPr sz="1800">
              <a:latin typeface="Carlito"/>
              <a:cs typeface="Carlito"/>
            </a:endParaRPr>
          </a:p>
          <a:p>
            <a:pPr marL="698500" indent="-228600">
              <a:lnSpc>
                <a:spcPct val="100000"/>
              </a:lnSpc>
              <a:spcBef>
                <a:spcPts val="1015"/>
              </a:spcBef>
              <a:buClr>
                <a:srgbClr val="000000"/>
              </a:buClr>
              <a:buFont typeface="Wingdings"/>
              <a:buChar char=""/>
              <a:tabLst>
                <a:tab pos="698500" algn="l"/>
              </a:tabLst>
            </a:pPr>
            <a:r>
              <a:rPr sz="1800" i="1" spc="-5" dirty="0">
                <a:solidFill>
                  <a:srgbClr val="303030"/>
                </a:solidFill>
                <a:latin typeface="Carlito"/>
                <a:cs typeface="Carlito"/>
              </a:rPr>
              <a:t>threat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: disk </a:t>
            </a:r>
            <a:r>
              <a:rPr sz="1800" spc="-15" dirty="0">
                <a:solidFill>
                  <a:srgbClr val="303030"/>
                </a:solidFill>
                <a:latin typeface="Carlito"/>
                <a:cs typeface="Carlito"/>
              </a:rPr>
              <a:t>failure; </a:t>
            </a:r>
            <a:r>
              <a:rPr sz="1800" i="1" spc="-5" dirty="0">
                <a:solidFill>
                  <a:srgbClr val="303030"/>
                </a:solidFill>
                <a:latin typeface="Carlito"/>
                <a:cs typeface="Carlito"/>
              </a:rPr>
              <a:t>vulnerability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: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there 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is </a:t>
            </a:r>
            <a:r>
              <a:rPr sz="1800" dirty="0">
                <a:solidFill>
                  <a:srgbClr val="303030"/>
                </a:solidFill>
                <a:latin typeface="Carlito"/>
                <a:cs typeface="Carlito"/>
              </a:rPr>
              <a:t>no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backup 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of the document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(potential 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loss of</a:t>
            </a:r>
            <a:r>
              <a:rPr sz="1800" spc="70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availability)</a:t>
            </a:r>
            <a:endParaRPr sz="1800">
              <a:latin typeface="Carlito"/>
              <a:cs typeface="Carlito"/>
            </a:endParaRPr>
          </a:p>
          <a:p>
            <a:pPr marL="698500" marR="318135" indent="-228600">
              <a:lnSpc>
                <a:spcPct val="100000"/>
              </a:lnSpc>
              <a:spcBef>
                <a:spcPts val="1000"/>
              </a:spcBef>
              <a:buClr>
                <a:srgbClr val="000000"/>
              </a:buClr>
              <a:buFont typeface="Wingdings"/>
              <a:buChar char=""/>
              <a:tabLst>
                <a:tab pos="698500" algn="l"/>
              </a:tabLst>
            </a:pPr>
            <a:r>
              <a:rPr sz="1800" i="1" spc="-5" dirty="0">
                <a:solidFill>
                  <a:srgbClr val="303030"/>
                </a:solidFill>
                <a:latin typeface="Carlito"/>
                <a:cs typeface="Carlito"/>
              </a:rPr>
              <a:t>threat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: virus; </a:t>
            </a:r>
            <a:r>
              <a:rPr sz="1800" i="1" spc="-5" dirty="0">
                <a:solidFill>
                  <a:srgbClr val="303030"/>
                </a:solidFill>
                <a:latin typeface="Carlito"/>
                <a:cs typeface="Carlito"/>
              </a:rPr>
              <a:t>vulnerability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: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anti-virus </a:t>
            </a:r>
            <a:r>
              <a:rPr sz="1800" spc="-15" dirty="0">
                <a:solidFill>
                  <a:srgbClr val="303030"/>
                </a:solidFill>
                <a:latin typeface="Carlito"/>
                <a:cs typeface="Carlito"/>
              </a:rPr>
              <a:t>program 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is not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properly updated (potential 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loss of </a:t>
            </a:r>
            <a:r>
              <a:rPr sz="1800" spc="-20" dirty="0">
                <a:solidFill>
                  <a:srgbClr val="303030"/>
                </a:solidFill>
                <a:latin typeface="Carlito"/>
                <a:cs typeface="Carlito"/>
              </a:rPr>
              <a:t>confidentiality, 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integrity 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and</a:t>
            </a:r>
            <a:r>
              <a:rPr sz="1800" spc="10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availability)</a:t>
            </a:r>
            <a:endParaRPr sz="1800">
              <a:latin typeface="Carlito"/>
              <a:cs typeface="Carlito"/>
            </a:endParaRPr>
          </a:p>
          <a:p>
            <a:pPr marL="698500" marR="5080" indent="-228600">
              <a:lnSpc>
                <a:spcPct val="100000"/>
              </a:lnSpc>
              <a:spcBef>
                <a:spcPts val="994"/>
              </a:spcBef>
              <a:buClr>
                <a:srgbClr val="000000"/>
              </a:buClr>
              <a:buFont typeface="Wingdings"/>
              <a:buChar char=""/>
              <a:tabLst>
                <a:tab pos="698500" algn="l"/>
              </a:tabLst>
            </a:pPr>
            <a:r>
              <a:rPr sz="1800" i="1" spc="-5" dirty="0">
                <a:solidFill>
                  <a:srgbClr val="303030"/>
                </a:solidFill>
                <a:latin typeface="Carlito"/>
                <a:cs typeface="Carlito"/>
              </a:rPr>
              <a:t>threat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: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unauthorized 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access; </a:t>
            </a:r>
            <a:r>
              <a:rPr sz="1800" i="1" spc="-5" dirty="0">
                <a:solidFill>
                  <a:srgbClr val="303030"/>
                </a:solidFill>
                <a:latin typeface="Carlito"/>
                <a:cs typeface="Carlito"/>
              </a:rPr>
              <a:t>vulnerability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: access </a:t>
            </a:r>
            <a:r>
              <a:rPr sz="1800" spc="-15" dirty="0">
                <a:solidFill>
                  <a:srgbClr val="303030"/>
                </a:solidFill>
                <a:latin typeface="Carlito"/>
                <a:cs typeface="Carlito"/>
              </a:rPr>
              <a:t>control 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scheme is not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properly defined (potential 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loss of  </a:t>
            </a:r>
            <a:r>
              <a:rPr sz="1800" spc="-20" dirty="0">
                <a:solidFill>
                  <a:srgbClr val="303030"/>
                </a:solidFill>
                <a:latin typeface="Carlito"/>
                <a:cs typeface="Carlito"/>
              </a:rPr>
              <a:t>confidentiality,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integrity 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and</a:t>
            </a:r>
            <a:r>
              <a:rPr sz="1800" spc="25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availability)</a:t>
            </a:r>
            <a:endParaRPr sz="1800">
              <a:latin typeface="Carlito"/>
              <a:cs typeface="Carlito"/>
            </a:endParaRPr>
          </a:p>
          <a:p>
            <a:pPr marL="698500" marR="447675" indent="-228600">
              <a:lnSpc>
                <a:spcPct val="100000"/>
              </a:lnSpc>
              <a:spcBef>
                <a:spcPts val="1000"/>
              </a:spcBef>
              <a:buClr>
                <a:srgbClr val="000000"/>
              </a:buClr>
              <a:buFont typeface="Wingdings"/>
              <a:buChar char=""/>
              <a:tabLst>
                <a:tab pos="698500" algn="l"/>
              </a:tabLst>
            </a:pPr>
            <a:r>
              <a:rPr sz="1800" i="1" spc="-5" dirty="0">
                <a:solidFill>
                  <a:srgbClr val="303030"/>
                </a:solidFill>
                <a:latin typeface="Carlito"/>
                <a:cs typeface="Carlito"/>
              </a:rPr>
              <a:t>threat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: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unauthorized 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access; </a:t>
            </a:r>
            <a:r>
              <a:rPr sz="1800" i="1" spc="-5" dirty="0">
                <a:solidFill>
                  <a:srgbClr val="303030"/>
                </a:solidFill>
                <a:latin typeface="Carlito"/>
                <a:cs typeface="Carlito"/>
              </a:rPr>
              <a:t>vulnerability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: the access was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given to too many 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people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(potential 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loss of  </a:t>
            </a:r>
            <a:r>
              <a:rPr sz="1800" spc="-20" dirty="0">
                <a:solidFill>
                  <a:srgbClr val="303030"/>
                </a:solidFill>
                <a:latin typeface="Carlito"/>
                <a:cs typeface="Carlito"/>
              </a:rPr>
              <a:t>confidentiality,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integrity 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and</a:t>
            </a:r>
            <a:r>
              <a:rPr sz="1800" spc="25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availability)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1800" b="1" spc="-5" dirty="0">
                <a:solidFill>
                  <a:srgbClr val="303030"/>
                </a:solidFill>
                <a:latin typeface="Carlito"/>
                <a:cs typeface="Carlito"/>
              </a:rPr>
              <a:t>Asset: </a:t>
            </a:r>
            <a:r>
              <a:rPr sz="1800" b="1" spc="-15" dirty="0">
                <a:solidFill>
                  <a:srgbClr val="303030"/>
                </a:solidFill>
                <a:latin typeface="Carlito"/>
                <a:cs typeface="Carlito"/>
              </a:rPr>
              <a:t>system </a:t>
            </a:r>
            <a:r>
              <a:rPr sz="1800" b="1" spc="-10" dirty="0">
                <a:solidFill>
                  <a:srgbClr val="303030"/>
                </a:solidFill>
                <a:latin typeface="Carlito"/>
                <a:cs typeface="Carlito"/>
              </a:rPr>
              <a:t>administrator:</a:t>
            </a:r>
            <a:endParaRPr sz="1800">
              <a:latin typeface="Carlito"/>
              <a:cs typeface="Carlito"/>
            </a:endParaRPr>
          </a:p>
          <a:p>
            <a:pPr marL="698500" marR="92075" indent="-228600">
              <a:lnSpc>
                <a:spcPct val="100000"/>
              </a:lnSpc>
              <a:spcBef>
                <a:spcPts val="1005"/>
              </a:spcBef>
              <a:buClr>
                <a:srgbClr val="000000"/>
              </a:buClr>
              <a:buFont typeface="Wingdings"/>
              <a:buChar char=""/>
              <a:tabLst>
                <a:tab pos="698500" algn="l"/>
              </a:tabLst>
            </a:pPr>
            <a:r>
              <a:rPr sz="1800" i="1" spc="-5" dirty="0">
                <a:solidFill>
                  <a:srgbClr val="303030"/>
                </a:solidFill>
                <a:latin typeface="Carlito"/>
                <a:cs typeface="Carlito"/>
              </a:rPr>
              <a:t>threat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: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unavailability 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of this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person; </a:t>
            </a:r>
            <a:r>
              <a:rPr sz="1800" i="1" spc="-5" dirty="0">
                <a:solidFill>
                  <a:srgbClr val="303030"/>
                </a:solidFill>
                <a:latin typeface="Carlito"/>
                <a:cs typeface="Carlito"/>
              </a:rPr>
              <a:t>vulnerability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: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there 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is no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replacement </a:t>
            </a:r>
            <a:r>
              <a:rPr sz="1800" spc="-15" dirty="0">
                <a:solidFill>
                  <a:srgbClr val="303030"/>
                </a:solidFill>
                <a:latin typeface="Carlito"/>
                <a:cs typeface="Carlito"/>
              </a:rPr>
              <a:t>for 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this position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(potential 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loss  of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availability)</a:t>
            </a:r>
            <a:endParaRPr sz="1800">
              <a:latin typeface="Carlito"/>
              <a:cs typeface="Carlito"/>
            </a:endParaRPr>
          </a:p>
          <a:p>
            <a:pPr marL="698500" indent="-228600">
              <a:lnSpc>
                <a:spcPct val="100000"/>
              </a:lnSpc>
              <a:spcBef>
                <a:spcPts val="994"/>
              </a:spcBef>
              <a:buClr>
                <a:srgbClr val="000000"/>
              </a:buClr>
              <a:buFont typeface="Wingdings"/>
              <a:buChar char=""/>
              <a:tabLst>
                <a:tab pos="698500" algn="l"/>
              </a:tabLst>
            </a:pPr>
            <a:r>
              <a:rPr sz="1800" i="1" spc="-5" dirty="0">
                <a:solidFill>
                  <a:srgbClr val="303030"/>
                </a:solidFill>
                <a:latin typeface="Carlito"/>
                <a:cs typeface="Carlito"/>
              </a:rPr>
              <a:t>threat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: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frequent </a:t>
            </a:r>
            <a:r>
              <a:rPr sz="1800" spc="-15" dirty="0">
                <a:solidFill>
                  <a:srgbClr val="303030"/>
                </a:solidFill>
                <a:latin typeface="Carlito"/>
                <a:cs typeface="Carlito"/>
              </a:rPr>
              <a:t>errors; </a:t>
            </a:r>
            <a:r>
              <a:rPr sz="1800" i="1" spc="-5" dirty="0">
                <a:solidFill>
                  <a:srgbClr val="303030"/>
                </a:solidFill>
                <a:latin typeface="Carlito"/>
                <a:cs typeface="Carlito"/>
              </a:rPr>
              <a:t>vulnerability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: lack of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training (potential 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loss of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integrity </a:t>
            </a:r>
            <a:r>
              <a:rPr sz="1800" spc="-5" dirty="0">
                <a:solidFill>
                  <a:srgbClr val="303030"/>
                </a:solidFill>
                <a:latin typeface="Carlito"/>
                <a:cs typeface="Carlito"/>
              </a:rPr>
              <a:t>and</a:t>
            </a:r>
            <a:r>
              <a:rPr sz="1800" spc="100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1800" spc="-10" dirty="0">
                <a:solidFill>
                  <a:srgbClr val="303030"/>
                </a:solidFill>
                <a:latin typeface="Carlito"/>
                <a:cs typeface="Carlito"/>
              </a:rPr>
              <a:t>availability)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20001" y="365036"/>
            <a:ext cx="10751820" cy="1325245"/>
          </a:xfrm>
          <a:prstGeom prst="rect">
            <a:avLst/>
          </a:prstGeom>
          <a:solidFill>
            <a:srgbClr val="FFEAAA"/>
          </a:solidFill>
        </p:spPr>
        <p:txBody>
          <a:bodyPr vert="horz" wrap="square" lIns="0" tIns="3194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15"/>
              </a:spcBef>
              <a:tabLst>
                <a:tab pos="2919730" algn="l"/>
              </a:tabLst>
            </a:pPr>
            <a:r>
              <a:rPr b="1" spc="-5" dirty="0">
                <a:latin typeface="Carlito"/>
                <a:cs typeface="Carlito"/>
              </a:rPr>
              <a:t>Risk</a:t>
            </a:r>
            <a:r>
              <a:rPr b="1" dirty="0">
                <a:latin typeface="Carlito"/>
                <a:cs typeface="Carlito"/>
              </a:rPr>
              <a:t> </a:t>
            </a:r>
            <a:r>
              <a:rPr b="1" spc="-10" dirty="0">
                <a:latin typeface="Carlito"/>
                <a:cs typeface="Carlito"/>
              </a:rPr>
              <a:t>Analysis	</a:t>
            </a:r>
            <a:r>
              <a:rPr b="1" dirty="0">
                <a:latin typeface="Carlito"/>
                <a:cs typeface="Carlito"/>
              </a:rPr>
              <a:t>- </a:t>
            </a:r>
            <a:r>
              <a:rPr b="1" spc="-10" dirty="0">
                <a:latin typeface="Carlito"/>
                <a:cs typeface="Carlito"/>
              </a:rPr>
              <a:t>Identify</a:t>
            </a:r>
            <a:r>
              <a:rPr b="1" spc="-30" dirty="0">
                <a:latin typeface="Carlito"/>
                <a:cs typeface="Carlito"/>
              </a:rPr>
              <a:t> </a:t>
            </a:r>
            <a:r>
              <a:rPr b="1" spc="-20" dirty="0">
                <a:latin typeface="Carlito"/>
                <a:cs typeface="Carlito"/>
              </a:rPr>
              <a:t>Threats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825561"/>
            <a:ext cx="10751820" cy="4297680"/>
          </a:xfrm>
          <a:custGeom>
            <a:avLst/>
            <a:gdLst/>
            <a:ahLst/>
            <a:cxnLst/>
            <a:rect l="l" t="t" r="r" b="b"/>
            <a:pathLst>
              <a:path w="10751820" h="4297680">
                <a:moveTo>
                  <a:pt x="10751756" y="0"/>
                </a:moveTo>
                <a:lnTo>
                  <a:pt x="0" y="0"/>
                </a:lnTo>
                <a:lnTo>
                  <a:pt x="0" y="4297680"/>
                </a:lnTo>
                <a:lnTo>
                  <a:pt x="10751756" y="4297680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30859" y="1765343"/>
            <a:ext cx="10283825" cy="4135754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262890" indent="-250825">
              <a:lnSpc>
                <a:spcPct val="100000"/>
              </a:lnSpc>
              <a:spcBef>
                <a:spcPts val="830"/>
              </a:spcBef>
              <a:buFont typeface="Wingdings"/>
              <a:buChar char=""/>
              <a:tabLst>
                <a:tab pos="263525" algn="l"/>
              </a:tabLst>
            </a:pPr>
            <a:r>
              <a:rPr sz="1900" b="1" spc="-5" dirty="0">
                <a:latin typeface="Carlito"/>
                <a:cs typeface="Carlito"/>
              </a:rPr>
              <a:t>Human </a:t>
            </a:r>
            <a:r>
              <a:rPr sz="1900" dirty="0">
                <a:latin typeface="Carlito"/>
                <a:cs typeface="Carlito"/>
              </a:rPr>
              <a:t>– </a:t>
            </a:r>
            <a:r>
              <a:rPr sz="1900" spc="-5" dirty="0">
                <a:latin typeface="Carlito"/>
                <a:cs typeface="Carlito"/>
              </a:rPr>
              <a:t>loss of </a:t>
            </a:r>
            <a:r>
              <a:rPr sz="1900" dirty="0">
                <a:latin typeface="Carlito"/>
                <a:cs typeface="Carlito"/>
              </a:rPr>
              <a:t>a </a:t>
            </a:r>
            <a:r>
              <a:rPr sz="1900" spc="-25" dirty="0">
                <a:latin typeface="Carlito"/>
                <a:cs typeface="Carlito"/>
              </a:rPr>
              <a:t>key </a:t>
            </a:r>
            <a:r>
              <a:rPr sz="1900" spc="-10" dirty="0">
                <a:latin typeface="Carlito"/>
                <a:cs typeface="Carlito"/>
              </a:rPr>
              <a:t>individual </a:t>
            </a:r>
            <a:r>
              <a:rPr sz="1900" spc="-5" dirty="0">
                <a:latin typeface="Carlito"/>
                <a:cs typeface="Carlito"/>
              </a:rPr>
              <a:t>-Illness, </a:t>
            </a:r>
            <a:r>
              <a:rPr sz="1900" spc="-10" dirty="0">
                <a:latin typeface="Carlito"/>
                <a:cs typeface="Carlito"/>
              </a:rPr>
              <a:t>death, </a:t>
            </a:r>
            <a:r>
              <a:rPr sz="1900" spc="-25" dirty="0">
                <a:latin typeface="Carlito"/>
                <a:cs typeface="Carlito"/>
              </a:rPr>
              <a:t>injury, </a:t>
            </a:r>
            <a:r>
              <a:rPr sz="1900" spc="-15" dirty="0">
                <a:latin typeface="Carlito"/>
                <a:cs typeface="Carlito"/>
              </a:rPr>
              <a:t>leave</a:t>
            </a:r>
            <a:r>
              <a:rPr sz="1900" spc="60" dirty="0">
                <a:latin typeface="Carlito"/>
                <a:cs typeface="Carlito"/>
              </a:rPr>
              <a:t> </a:t>
            </a:r>
            <a:r>
              <a:rPr sz="1900" spc="-10" dirty="0">
                <a:latin typeface="Carlito"/>
                <a:cs typeface="Carlito"/>
              </a:rPr>
              <a:t>job.</a:t>
            </a:r>
            <a:endParaRPr sz="1900">
              <a:latin typeface="Carlito"/>
              <a:cs typeface="Carlito"/>
            </a:endParaRPr>
          </a:p>
          <a:p>
            <a:pPr marL="262890" marR="514984" indent="-250825">
              <a:lnSpc>
                <a:spcPct val="100000"/>
              </a:lnSpc>
              <a:spcBef>
                <a:spcPts val="730"/>
              </a:spcBef>
              <a:buFont typeface="Wingdings"/>
              <a:buChar char=""/>
              <a:tabLst>
                <a:tab pos="263525" algn="l"/>
              </a:tabLst>
            </a:pPr>
            <a:r>
              <a:rPr sz="1900" b="1" spc="-10" dirty="0">
                <a:latin typeface="Carlito"/>
                <a:cs typeface="Carlito"/>
              </a:rPr>
              <a:t>Operational </a:t>
            </a:r>
            <a:r>
              <a:rPr sz="1900" dirty="0">
                <a:latin typeface="Carlito"/>
                <a:cs typeface="Carlito"/>
              </a:rPr>
              <a:t>– </a:t>
            </a:r>
            <a:r>
              <a:rPr sz="1900" spc="-5" dirty="0">
                <a:latin typeface="Carlito"/>
                <a:cs typeface="Carlito"/>
              </a:rPr>
              <a:t>loss of access </a:t>
            </a:r>
            <a:r>
              <a:rPr sz="1900" spc="-10" dirty="0">
                <a:latin typeface="Carlito"/>
                <a:cs typeface="Carlito"/>
              </a:rPr>
              <a:t>to essential </a:t>
            </a:r>
            <a:r>
              <a:rPr sz="1900" spc="-5" dirty="0">
                <a:latin typeface="Carlito"/>
                <a:cs typeface="Carlito"/>
              </a:rPr>
              <a:t>assets, or </a:t>
            </a:r>
            <a:r>
              <a:rPr sz="1900" spc="-15" dirty="0">
                <a:latin typeface="Carlito"/>
                <a:cs typeface="Carlito"/>
              </a:rPr>
              <a:t>failures </a:t>
            </a:r>
            <a:r>
              <a:rPr sz="1900" spc="-5" dirty="0">
                <a:latin typeface="Carlito"/>
                <a:cs typeface="Carlito"/>
              </a:rPr>
              <a:t>in </a:t>
            </a:r>
            <a:r>
              <a:rPr sz="1900" spc="-10" dirty="0">
                <a:latin typeface="Carlito"/>
                <a:cs typeface="Carlito"/>
              </a:rPr>
              <a:t>distribution, damage </a:t>
            </a:r>
            <a:r>
              <a:rPr sz="1900" spc="-15" dirty="0">
                <a:latin typeface="Carlito"/>
                <a:cs typeface="Carlito"/>
              </a:rPr>
              <a:t>to </a:t>
            </a:r>
            <a:r>
              <a:rPr sz="1900" spc="-5" dirty="0">
                <a:latin typeface="Carlito"/>
                <a:cs typeface="Carlito"/>
              </a:rPr>
              <a:t>supplies and  </a:t>
            </a:r>
            <a:r>
              <a:rPr sz="1900" spc="-15" dirty="0">
                <a:latin typeface="Carlito"/>
                <a:cs typeface="Carlito"/>
              </a:rPr>
              <a:t>operations, any </a:t>
            </a:r>
            <a:r>
              <a:rPr sz="1900" spc="-5" dirty="0">
                <a:latin typeface="Carlito"/>
                <a:cs typeface="Carlito"/>
              </a:rPr>
              <a:t>kinds </a:t>
            </a:r>
            <a:r>
              <a:rPr sz="1900" spc="-10" dirty="0">
                <a:latin typeface="Carlito"/>
                <a:cs typeface="Carlito"/>
              </a:rPr>
              <a:t>of</a:t>
            </a:r>
            <a:r>
              <a:rPr sz="1900" spc="10" dirty="0">
                <a:latin typeface="Carlito"/>
                <a:cs typeface="Carlito"/>
              </a:rPr>
              <a:t> </a:t>
            </a:r>
            <a:r>
              <a:rPr sz="1900" spc="-10" dirty="0">
                <a:latin typeface="Carlito"/>
                <a:cs typeface="Carlito"/>
              </a:rPr>
              <a:t>stealing</a:t>
            </a:r>
            <a:endParaRPr sz="1900">
              <a:latin typeface="Carlito"/>
              <a:cs typeface="Carlito"/>
            </a:endParaRPr>
          </a:p>
          <a:p>
            <a:pPr marL="262890" indent="-250825">
              <a:lnSpc>
                <a:spcPct val="100000"/>
              </a:lnSpc>
              <a:spcBef>
                <a:spcPts val="730"/>
              </a:spcBef>
              <a:buFont typeface="Wingdings"/>
              <a:buChar char=""/>
              <a:tabLst>
                <a:tab pos="263525" algn="l"/>
              </a:tabLst>
            </a:pPr>
            <a:r>
              <a:rPr sz="1900" b="1" spc="-10" dirty="0">
                <a:latin typeface="Carlito"/>
                <a:cs typeface="Carlito"/>
              </a:rPr>
              <a:t>Procedural </a:t>
            </a:r>
            <a:r>
              <a:rPr sz="1900" dirty="0">
                <a:latin typeface="Carlito"/>
                <a:cs typeface="Carlito"/>
              </a:rPr>
              <a:t>– </a:t>
            </a:r>
            <a:r>
              <a:rPr sz="1900" spc="-15" dirty="0">
                <a:latin typeface="Carlito"/>
                <a:cs typeface="Carlito"/>
              </a:rPr>
              <a:t>Failures </a:t>
            </a:r>
            <a:r>
              <a:rPr sz="1900" spc="-10" dirty="0">
                <a:latin typeface="Carlito"/>
                <a:cs typeface="Carlito"/>
              </a:rPr>
              <a:t>of </a:t>
            </a:r>
            <a:r>
              <a:rPr sz="1900" spc="-20" dirty="0">
                <a:latin typeface="Carlito"/>
                <a:cs typeface="Carlito"/>
              </a:rPr>
              <a:t>accountability, </a:t>
            </a:r>
            <a:r>
              <a:rPr sz="1900" spc="-10" dirty="0">
                <a:latin typeface="Carlito"/>
                <a:cs typeface="Carlito"/>
              </a:rPr>
              <a:t>internal </a:t>
            </a:r>
            <a:r>
              <a:rPr sz="1900" spc="-15" dirty="0">
                <a:latin typeface="Carlito"/>
                <a:cs typeface="Carlito"/>
              </a:rPr>
              <a:t>systems, </a:t>
            </a:r>
            <a:r>
              <a:rPr sz="1900" spc="-10" dirty="0">
                <a:latin typeface="Carlito"/>
                <a:cs typeface="Carlito"/>
              </a:rPr>
              <a:t>or </a:t>
            </a:r>
            <a:r>
              <a:rPr sz="1900" spc="-15" dirty="0">
                <a:latin typeface="Carlito"/>
                <a:cs typeface="Carlito"/>
              </a:rPr>
              <a:t>controls, </a:t>
            </a:r>
            <a:r>
              <a:rPr sz="1900" spc="-5" dirty="0">
                <a:latin typeface="Carlito"/>
                <a:cs typeface="Carlito"/>
              </a:rPr>
              <a:t>or </a:t>
            </a:r>
            <a:r>
              <a:rPr sz="1900" spc="-10" dirty="0">
                <a:latin typeface="Carlito"/>
                <a:cs typeface="Carlito"/>
              </a:rPr>
              <a:t>from</a:t>
            </a:r>
            <a:r>
              <a:rPr sz="1900" spc="55" dirty="0">
                <a:latin typeface="Carlito"/>
                <a:cs typeface="Carlito"/>
              </a:rPr>
              <a:t> </a:t>
            </a:r>
            <a:r>
              <a:rPr sz="1900" spc="-10" dirty="0">
                <a:latin typeface="Carlito"/>
                <a:cs typeface="Carlito"/>
              </a:rPr>
              <a:t>fraud.</a:t>
            </a:r>
            <a:endParaRPr sz="1900">
              <a:latin typeface="Carlito"/>
              <a:cs typeface="Carlito"/>
            </a:endParaRPr>
          </a:p>
          <a:p>
            <a:pPr marL="262890" indent="-250825">
              <a:lnSpc>
                <a:spcPct val="100000"/>
              </a:lnSpc>
              <a:spcBef>
                <a:spcPts val="730"/>
              </a:spcBef>
              <a:buFont typeface="Wingdings"/>
              <a:buChar char=""/>
              <a:tabLst>
                <a:tab pos="263525" algn="l"/>
              </a:tabLst>
            </a:pPr>
            <a:r>
              <a:rPr sz="1900" b="1" spc="-10" dirty="0">
                <a:latin typeface="Carlito"/>
                <a:cs typeface="Carlito"/>
              </a:rPr>
              <a:t>Project </a:t>
            </a:r>
            <a:r>
              <a:rPr sz="1900" dirty="0">
                <a:latin typeface="Carlito"/>
                <a:cs typeface="Carlito"/>
              </a:rPr>
              <a:t>– </a:t>
            </a:r>
            <a:r>
              <a:rPr sz="1900" spc="-10" dirty="0">
                <a:latin typeface="Carlito"/>
                <a:cs typeface="Carlito"/>
              </a:rPr>
              <a:t>taking </a:t>
            </a:r>
            <a:r>
              <a:rPr sz="1900" spc="-15" dirty="0">
                <a:latin typeface="Carlito"/>
                <a:cs typeface="Carlito"/>
              </a:rPr>
              <a:t>too </a:t>
            </a:r>
            <a:r>
              <a:rPr sz="1900" spc="-10" dirty="0">
                <a:latin typeface="Carlito"/>
                <a:cs typeface="Carlito"/>
              </a:rPr>
              <a:t>long on </a:t>
            </a:r>
            <a:r>
              <a:rPr sz="1900" spc="-25" dirty="0">
                <a:latin typeface="Carlito"/>
                <a:cs typeface="Carlito"/>
              </a:rPr>
              <a:t>key </a:t>
            </a:r>
            <a:r>
              <a:rPr sz="1900" spc="-10" dirty="0">
                <a:latin typeface="Carlito"/>
                <a:cs typeface="Carlito"/>
              </a:rPr>
              <a:t>tasks, </a:t>
            </a:r>
            <a:r>
              <a:rPr sz="1900" spc="-5" dirty="0">
                <a:latin typeface="Carlito"/>
                <a:cs typeface="Carlito"/>
              </a:rPr>
              <a:t>lack of </a:t>
            </a:r>
            <a:r>
              <a:rPr sz="1900" spc="-10" dirty="0">
                <a:latin typeface="Carlito"/>
                <a:cs typeface="Carlito"/>
              </a:rPr>
              <a:t>product or </a:t>
            </a:r>
            <a:r>
              <a:rPr sz="1900" dirty="0">
                <a:latin typeface="Carlito"/>
                <a:cs typeface="Carlito"/>
              </a:rPr>
              <a:t>service</a:t>
            </a:r>
            <a:r>
              <a:rPr sz="1900" spc="70" dirty="0">
                <a:latin typeface="Carlito"/>
                <a:cs typeface="Carlito"/>
              </a:rPr>
              <a:t> </a:t>
            </a:r>
            <a:r>
              <a:rPr sz="1900" spc="-25" dirty="0">
                <a:latin typeface="Carlito"/>
                <a:cs typeface="Carlito"/>
              </a:rPr>
              <a:t>quality.</a:t>
            </a:r>
            <a:endParaRPr sz="1900">
              <a:latin typeface="Carlito"/>
              <a:cs typeface="Carlito"/>
            </a:endParaRPr>
          </a:p>
          <a:p>
            <a:pPr marL="262890" indent="-250825">
              <a:lnSpc>
                <a:spcPct val="100000"/>
              </a:lnSpc>
              <a:spcBef>
                <a:spcPts val="720"/>
              </a:spcBef>
              <a:buFont typeface="Wingdings"/>
              <a:buChar char=""/>
              <a:tabLst>
                <a:tab pos="263525" algn="l"/>
              </a:tabLst>
            </a:pPr>
            <a:r>
              <a:rPr sz="1900" b="1" spc="-5" dirty="0">
                <a:latin typeface="Carlito"/>
                <a:cs typeface="Carlito"/>
              </a:rPr>
              <a:t>Financial </a:t>
            </a:r>
            <a:r>
              <a:rPr sz="1900" dirty="0">
                <a:latin typeface="Carlito"/>
                <a:cs typeface="Carlito"/>
              </a:rPr>
              <a:t>– </a:t>
            </a:r>
            <a:r>
              <a:rPr sz="1900" spc="-5" dirty="0">
                <a:latin typeface="Carlito"/>
                <a:cs typeface="Carlito"/>
              </a:rPr>
              <a:t>Business </a:t>
            </a:r>
            <a:r>
              <a:rPr sz="1900" spc="-15" dirty="0">
                <a:latin typeface="Carlito"/>
                <a:cs typeface="Carlito"/>
              </a:rPr>
              <a:t>failure, </a:t>
            </a:r>
            <a:r>
              <a:rPr sz="1900" spc="-5" dirty="0">
                <a:latin typeface="Carlito"/>
                <a:cs typeface="Carlito"/>
              </a:rPr>
              <a:t>or </a:t>
            </a:r>
            <a:r>
              <a:rPr sz="1900" spc="-10" dirty="0">
                <a:latin typeface="Carlito"/>
                <a:cs typeface="Carlito"/>
              </a:rPr>
              <a:t>non-availability of</a:t>
            </a:r>
            <a:r>
              <a:rPr sz="1900" spc="40" dirty="0">
                <a:latin typeface="Carlito"/>
                <a:cs typeface="Carlito"/>
              </a:rPr>
              <a:t> </a:t>
            </a:r>
            <a:r>
              <a:rPr sz="1900" spc="-10" dirty="0">
                <a:latin typeface="Carlito"/>
                <a:cs typeface="Carlito"/>
              </a:rPr>
              <a:t>funding.</a:t>
            </a:r>
            <a:endParaRPr sz="1900">
              <a:latin typeface="Carlito"/>
              <a:cs typeface="Carlito"/>
            </a:endParaRPr>
          </a:p>
          <a:p>
            <a:pPr marL="262890" indent="-250825">
              <a:lnSpc>
                <a:spcPct val="100000"/>
              </a:lnSpc>
              <a:spcBef>
                <a:spcPts val="730"/>
              </a:spcBef>
              <a:buFont typeface="Wingdings"/>
              <a:buChar char=""/>
              <a:tabLst>
                <a:tab pos="263525" algn="l"/>
              </a:tabLst>
            </a:pPr>
            <a:r>
              <a:rPr sz="1900" b="1" spc="-25" dirty="0">
                <a:latin typeface="Carlito"/>
                <a:cs typeface="Carlito"/>
              </a:rPr>
              <a:t>Technical </a:t>
            </a:r>
            <a:r>
              <a:rPr sz="1900" dirty="0">
                <a:latin typeface="Carlito"/>
                <a:cs typeface="Carlito"/>
              </a:rPr>
              <a:t>– </a:t>
            </a:r>
            <a:r>
              <a:rPr sz="1900" spc="-10" dirty="0">
                <a:latin typeface="Carlito"/>
                <a:cs typeface="Carlito"/>
              </a:rPr>
              <a:t>Change </a:t>
            </a:r>
            <a:r>
              <a:rPr sz="1900" spc="-5" dirty="0">
                <a:latin typeface="Carlito"/>
                <a:cs typeface="Carlito"/>
              </a:rPr>
              <a:t>of </a:t>
            </a:r>
            <a:r>
              <a:rPr sz="1900" spc="-25" dirty="0">
                <a:latin typeface="Carlito"/>
                <a:cs typeface="Carlito"/>
              </a:rPr>
              <a:t>technology, </a:t>
            </a:r>
            <a:r>
              <a:rPr sz="1900" spc="-10" dirty="0">
                <a:latin typeface="Carlito"/>
                <a:cs typeface="Carlito"/>
              </a:rPr>
              <a:t>or </a:t>
            </a:r>
            <a:r>
              <a:rPr sz="1900" spc="-15" dirty="0">
                <a:latin typeface="Carlito"/>
                <a:cs typeface="Carlito"/>
              </a:rPr>
              <a:t>from </a:t>
            </a:r>
            <a:r>
              <a:rPr sz="1900" spc="-10" dirty="0">
                <a:latin typeface="Carlito"/>
                <a:cs typeface="Carlito"/>
              </a:rPr>
              <a:t>technical</a:t>
            </a:r>
            <a:r>
              <a:rPr sz="1900" spc="80" dirty="0">
                <a:latin typeface="Carlito"/>
                <a:cs typeface="Carlito"/>
              </a:rPr>
              <a:t> </a:t>
            </a:r>
            <a:r>
              <a:rPr sz="1900" spc="-15" dirty="0">
                <a:latin typeface="Carlito"/>
                <a:cs typeface="Carlito"/>
              </a:rPr>
              <a:t>failure.</a:t>
            </a:r>
            <a:endParaRPr sz="1900">
              <a:latin typeface="Carlito"/>
              <a:cs typeface="Carlito"/>
            </a:endParaRPr>
          </a:p>
          <a:p>
            <a:pPr marL="262890" indent="-250825">
              <a:lnSpc>
                <a:spcPct val="100000"/>
              </a:lnSpc>
              <a:spcBef>
                <a:spcPts val="730"/>
              </a:spcBef>
              <a:buFont typeface="Wingdings"/>
              <a:buChar char=""/>
              <a:tabLst>
                <a:tab pos="263525" algn="l"/>
              </a:tabLst>
            </a:pPr>
            <a:r>
              <a:rPr sz="1900" b="1" spc="-15" dirty="0">
                <a:latin typeface="Carlito"/>
                <a:cs typeface="Carlito"/>
              </a:rPr>
              <a:t>Natural </a:t>
            </a:r>
            <a:r>
              <a:rPr sz="1900" dirty="0">
                <a:latin typeface="Carlito"/>
                <a:cs typeface="Carlito"/>
              </a:rPr>
              <a:t>– </a:t>
            </a:r>
            <a:r>
              <a:rPr sz="1900" spc="-35" dirty="0">
                <a:latin typeface="Carlito"/>
                <a:cs typeface="Carlito"/>
              </a:rPr>
              <a:t>Weather, </a:t>
            </a:r>
            <a:r>
              <a:rPr sz="1900" spc="-15" dirty="0">
                <a:latin typeface="Carlito"/>
                <a:cs typeface="Carlito"/>
              </a:rPr>
              <a:t>natural disasters, </a:t>
            </a:r>
            <a:r>
              <a:rPr sz="1900" spc="-5" dirty="0">
                <a:latin typeface="Carlito"/>
                <a:cs typeface="Carlito"/>
              </a:rPr>
              <a:t>or</a:t>
            </a:r>
            <a:r>
              <a:rPr sz="1900" spc="65" dirty="0">
                <a:latin typeface="Carlito"/>
                <a:cs typeface="Carlito"/>
              </a:rPr>
              <a:t> </a:t>
            </a:r>
            <a:r>
              <a:rPr sz="1900" spc="-5" dirty="0">
                <a:latin typeface="Carlito"/>
                <a:cs typeface="Carlito"/>
              </a:rPr>
              <a:t>disease.</a:t>
            </a:r>
            <a:endParaRPr sz="1900">
              <a:latin typeface="Carlito"/>
              <a:cs typeface="Carlito"/>
            </a:endParaRPr>
          </a:p>
          <a:p>
            <a:pPr marL="262890" indent="-250825">
              <a:lnSpc>
                <a:spcPct val="100000"/>
              </a:lnSpc>
              <a:spcBef>
                <a:spcPts val="730"/>
              </a:spcBef>
              <a:buFont typeface="Wingdings"/>
              <a:buChar char=""/>
              <a:tabLst>
                <a:tab pos="263525" algn="l"/>
              </a:tabLst>
            </a:pPr>
            <a:r>
              <a:rPr sz="1900" b="1" spc="-10" dirty="0">
                <a:latin typeface="Carlito"/>
                <a:cs typeface="Carlito"/>
              </a:rPr>
              <a:t>Reputational </a:t>
            </a:r>
            <a:r>
              <a:rPr sz="1900" dirty="0">
                <a:latin typeface="Carlito"/>
                <a:cs typeface="Carlito"/>
              </a:rPr>
              <a:t>– </a:t>
            </a:r>
            <a:r>
              <a:rPr sz="1900" spc="-5" dirty="0">
                <a:latin typeface="Carlito"/>
                <a:cs typeface="Carlito"/>
              </a:rPr>
              <a:t>Loss of </a:t>
            </a:r>
            <a:r>
              <a:rPr sz="1900" spc="-10" dirty="0">
                <a:latin typeface="Carlito"/>
                <a:cs typeface="Carlito"/>
              </a:rPr>
              <a:t>customer or employee confidence, or damage </a:t>
            </a:r>
            <a:r>
              <a:rPr sz="1900" spc="-15" dirty="0">
                <a:latin typeface="Carlito"/>
                <a:cs typeface="Carlito"/>
              </a:rPr>
              <a:t>to market</a:t>
            </a:r>
            <a:r>
              <a:rPr sz="1900" spc="80" dirty="0">
                <a:latin typeface="Carlito"/>
                <a:cs typeface="Carlito"/>
              </a:rPr>
              <a:t> </a:t>
            </a:r>
            <a:r>
              <a:rPr sz="1900" spc="-15" dirty="0">
                <a:latin typeface="Carlito"/>
                <a:cs typeface="Carlito"/>
              </a:rPr>
              <a:t>reputation.</a:t>
            </a:r>
            <a:endParaRPr sz="1900">
              <a:latin typeface="Carlito"/>
              <a:cs typeface="Carlito"/>
            </a:endParaRPr>
          </a:p>
          <a:p>
            <a:pPr marL="262890" indent="-250825">
              <a:lnSpc>
                <a:spcPct val="100000"/>
              </a:lnSpc>
              <a:spcBef>
                <a:spcPts val="720"/>
              </a:spcBef>
              <a:buFont typeface="Wingdings"/>
              <a:buChar char=""/>
              <a:tabLst>
                <a:tab pos="263525" algn="l"/>
              </a:tabLst>
            </a:pPr>
            <a:r>
              <a:rPr sz="1900" b="1" spc="-10" dirty="0">
                <a:latin typeface="Carlito"/>
                <a:cs typeface="Carlito"/>
              </a:rPr>
              <a:t>Political </a:t>
            </a:r>
            <a:r>
              <a:rPr sz="1900" dirty="0">
                <a:latin typeface="Carlito"/>
                <a:cs typeface="Carlito"/>
              </a:rPr>
              <a:t>– </a:t>
            </a:r>
            <a:r>
              <a:rPr sz="1900" spc="-5" dirty="0">
                <a:latin typeface="Carlito"/>
                <a:cs typeface="Carlito"/>
              </a:rPr>
              <a:t>Changes in </a:t>
            </a:r>
            <a:r>
              <a:rPr sz="1900" spc="-10" dirty="0">
                <a:latin typeface="Carlito"/>
                <a:cs typeface="Carlito"/>
              </a:rPr>
              <a:t>government </a:t>
            </a:r>
            <a:r>
              <a:rPr sz="1900" spc="-25" dirty="0">
                <a:latin typeface="Carlito"/>
                <a:cs typeface="Carlito"/>
              </a:rPr>
              <a:t>policy, </a:t>
            </a:r>
            <a:r>
              <a:rPr sz="1900" spc="-5" dirty="0">
                <a:latin typeface="Carlito"/>
                <a:cs typeface="Carlito"/>
              </a:rPr>
              <a:t>or </a:t>
            </a:r>
            <a:r>
              <a:rPr sz="1900" spc="-15" dirty="0">
                <a:latin typeface="Carlito"/>
                <a:cs typeface="Carlito"/>
              </a:rPr>
              <a:t>foreign</a:t>
            </a:r>
            <a:r>
              <a:rPr sz="1900" spc="35" dirty="0">
                <a:latin typeface="Carlito"/>
                <a:cs typeface="Carlito"/>
              </a:rPr>
              <a:t> </a:t>
            </a:r>
            <a:r>
              <a:rPr sz="1900" spc="-10" dirty="0">
                <a:latin typeface="Carlito"/>
                <a:cs typeface="Carlito"/>
              </a:rPr>
              <a:t>influence.</a:t>
            </a:r>
            <a:endParaRPr sz="1900">
              <a:latin typeface="Carlito"/>
              <a:cs typeface="Carlito"/>
            </a:endParaRPr>
          </a:p>
          <a:p>
            <a:pPr marL="262890" indent="-250825">
              <a:lnSpc>
                <a:spcPct val="100000"/>
              </a:lnSpc>
              <a:spcBef>
                <a:spcPts val="730"/>
              </a:spcBef>
              <a:buFont typeface="Wingdings"/>
              <a:buChar char=""/>
              <a:tabLst>
                <a:tab pos="263525" algn="l"/>
              </a:tabLst>
            </a:pPr>
            <a:r>
              <a:rPr sz="1900" b="1" spc="-10" dirty="0">
                <a:latin typeface="Carlito"/>
                <a:cs typeface="Carlito"/>
              </a:rPr>
              <a:t>Structural </a:t>
            </a:r>
            <a:r>
              <a:rPr sz="1900" dirty="0">
                <a:latin typeface="Carlito"/>
                <a:cs typeface="Carlito"/>
              </a:rPr>
              <a:t>– </a:t>
            </a:r>
            <a:r>
              <a:rPr sz="1900" spc="-10" dirty="0">
                <a:latin typeface="Carlito"/>
                <a:cs typeface="Carlito"/>
              </a:rPr>
              <a:t>Dangerous chemicals, poor lighting, </a:t>
            </a:r>
            <a:r>
              <a:rPr sz="1900" spc="-5" dirty="0">
                <a:latin typeface="Carlito"/>
                <a:cs typeface="Carlito"/>
              </a:rPr>
              <a:t>harm </a:t>
            </a:r>
            <a:r>
              <a:rPr sz="1900" spc="-10" dirty="0">
                <a:latin typeface="Carlito"/>
                <a:cs typeface="Carlito"/>
              </a:rPr>
              <a:t>of </a:t>
            </a:r>
            <a:r>
              <a:rPr sz="1900" spc="-60" dirty="0">
                <a:latin typeface="Carlito"/>
                <a:cs typeface="Carlito"/>
              </a:rPr>
              <a:t>staff, </a:t>
            </a:r>
            <a:r>
              <a:rPr sz="1900" spc="-10" dirty="0">
                <a:latin typeface="Carlito"/>
                <a:cs typeface="Carlito"/>
              </a:rPr>
              <a:t>products, </a:t>
            </a:r>
            <a:r>
              <a:rPr sz="1900" spc="-5" dirty="0">
                <a:latin typeface="Carlito"/>
                <a:cs typeface="Carlito"/>
              </a:rPr>
              <a:t>or </a:t>
            </a:r>
            <a:r>
              <a:rPr sz="1900" spc="-10" dirty="0">
                <a:latin typeface="Carlito"/>
                <a:cs typeface="Carlito"/>
              </a:rPr>
              <a:t>technology can </a:t>
            </a:r>
            <a:r>
              <a:rPr sz="1900" spc="-5" dirty="0">
                <a:latin typeface="Carlito"/>
                <a:cs typeface="Carlito"/>
              </a:rPr>
              <a:t>be</a:t>
            </a:r>
            <a:r>
              <a:rPr sz="1900" spc="215" dirty="0">
                <a:latin typeface="Carlito"/>
                <a:cs typeface="Carlito"/>
              </a:rPr>
              <a:t> </a:t>
            </a:r>
            <a:r>
              <a:rPr sz="1900" spc="5" dirty="0">
                <a:latin typeface="Carlito"/>
                <a:cs typeface="Carlito"/>
              </a:rPr>
              <a:t>harmed</a:t>
            </a:r>
            <a:r>
              <a:rPr sz="1900" spc="5" dirty="0">
                <a:solidFill>
                  <a:srgbClr val="303030"/>
                </a:solidFill>
                <a:latin typeface="Carlito"/>
                <a:cs typeface="Carlito"/>
              </a:rPr>
              <a:t>.</a:t>
            </a:r>
            <a:endParaRPr sz="1900">
              <a:latin typeface="Carlito"/>
              <a:cs typeface="Carlito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37265" y="672020"/>
            <a:ext cx="331406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0" dirty="0"/>
              <a:t>Types </a:t>
            </a:r>
            <a:r>
              <a:rPr spc="-5" dirty="0"/>
              <a:t>of</a:t>
            </a:r>
            <a:r>
              <a:rPr spc="-40" dirty="0"/>
              <a:t> </a:t>
            </a:r>
            <a:r>
              <a:rPr spc="-20" dirty="0"/>
              <a:t>threats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723313"/>
            <a:ext cx="10751820" cy="4366895"/>
          </a:xfrm>
          <a:custGeom>
            <a:avLst/>
            <a:gdLst/>
            <a:ahLst/>
            <a:cxnLst/>
            <a:rect l="l" t="t" r="r" b="b"/>
            <a:pathLst>
              <a:path w="10751820" h="4366895">
                <a:moveTo>
                  <a:pt x="10751756" y="0"/>
                </a:moveTo>
                <a:lnTo>
                  <a:pt x="0" y="0"/>
                </a:lnTo>
                <a:lnTo>
                  <a:pt x="0" y="4366806"/>
                </a:lnTo>
                <a:lnTo>
                  <a:pt x="10751756" y="4366806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73341" y="1756702"/>
            <a:ext cx="10492105" cy="4386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6700" marR="432434" indent="-228600">
              <a:lnSpc>
                <a:spcPct val="100000"/>
              </a:lnSpc>
              <a:spcBef>
                <a:spcPts val="95"/>
              </a:spcBef>
              <a:buSzPct val="73913"/>
              <a:buFont typeface="Wingdings"/>
              <a:buChar char=""/>
              <a:tabLst>
                <a:tab pos="266700" algn="l"/>
              </a:tabLst>
            </a:pPr>
            <a:r>
              <a:rPr sz="2300" b="1" spc="-10" dirty="0">
                <a:solidFill>
                  <a:srgbClr val="303030"/>
                </a:solidFill>
                <a:latin typeface="Carlito"/>
                <a:cs typeface="Carlito"/>
              </a:rPr>
              <a:t>Unauthorized </a:t>
            </a:r>
            <a:r>
              <a:rPr sz="2300" b="1" spc="-5" dirty="0">
                <a:solidFill>
                  <a:srgbClr val="303030"/>
                </a:solidFill>
                <a:latin typeface="Carlito"/>
                <a:cs typeface="Carlito"/>
              </a:rPr>
              <a:t>access (malicious or </a:t>
            </a:r>
            <a:r>
              <a:rPr sz="2300" b="1" spc="-10" dirty="0">
                <a:solidFill>
                  <a:srgbClr val="303030"/>
                </a:solidFill>
                <a:latin typeface="Carlito"/>
                <a:cs typeface="Carlito"/>
              </a:rPr>
              <a:t>accidental). </a:t>
            </a:r>
            <a:r>
              <a:rPr sz="2300" spc="-5" dirty="0">
                <a:solidFill>
                  <a:srgbClr val="303030"/>
                </a:solidFill>
                <a:latin typeface="Carlito"/>
                <a:cs typeface="Carlito"/>
              </a:rPr>
              <a:t>This </a:t>
            </a:r>
            <a:r>
              <a:rPr sz="2300" spc="-10" dirty="0">
                <a:solidFill>
                  <a:srgbClr val="303030"/>
                </a:solidFill>
                <a:latin typeface="Carlito"/>
                <a:cs typeface="Carlito"/>
              </a:rPr>
              <a:t>could </a:t>
            </a:r>
            <a:r>
              <a:rPr sz="2300" dirty="0">
                <a:solidFill>
                  <a:srgbClr val="303030"/>
                </a:solidFill>
                <a:latin typeface="Carlito"/>
                <a:cs typeface="Carlito"/>
              </a:rPr>
              <a:t>be </a:t>
            </a:r>
            <a:r>
              <a:rPr sz="2300" spc="-10" dirty="0">
                <a:solidFill>
                  <a:srgbClr val="303030"/>
                </a:solidFill>
                <a:latin typeface="Carlito"/>
                <a:cs typeface="Carlito"/>
              </a:rPr>
              <a:t>from </a:t>
            </a:r>
            <a:r>
              <a:rPr sz="2300" spc="-5" dirty="0">
                <a:solidFill>
                  <a:srgbClr val="303030"/>
                </a:solidFill>
                <a:latin typeface="Carlito"/>
                <a:cs typeface="Carlito"/>
              </a:rPr>
              <a:t>a </a:t>
            </a:r>
            <a:r>
              <a:rPr sz="2300" spc="-10" dirty="0">
                <a:solidFill>
                  <a:srgbClr val="303030"/>
                </a:solidFill>
                <a:latin typeface="Carlito"/>
                <a:cs typeface="Carlito"/>
              </a:rPr>
              <a:t>direct </a:t>
            </a:r>
            <a:r>
              <a:rPr sz="2300" spc="-5" dirty="0">
                <a:solidFill>
                  <a:srgbClr val="303030"/>
                </a:solidFill>
                <a:latin typeface="Carlito"/>
                <a:cs typeface="Carlito"/>
              </a:rPr>
              <a:t>hacking  </a:t>
            </a:r>
            <a:r>
              <a:rPr sz="2300" spc="-25" dirty="0">
                <a:solidFill>
                  <a:srgbClr val="303030"/>
                </a:solidFill>
                <a:latin typeface="Carlito"/>
                <a:cs typeface="Carlito"/>
              </a:rPr>
              <a:t>attack </a:t>
            </a:r>
            <a:r>
              <a:rPr sz="2300" spc="-5" dirty="0">
                <a:solidFill>
                  <a:srgbClr val="303030"/>
                </a:solidFill>
                <a:latin typeface="Carlito"/>
                <a:cs typeface="Carlito"/>
              </a:rPr>
              <a:t>/ </a:t>
            </a:r>
            <a:r>
              <a:rPr sz="2300" spc="-10" dirty="0">
                <a:solidFill>
                  <a:srgbClr val="303030"/>
                </a:solidFill>
                <a:latin typeface="Carlito"/>
                <a:cs typeface="Carlito"/>
              </a:rPr>
              <a:t>compromise, </a:t>
            </a:r>
            <a:r>
              <a:rPr sz="2300" spc="-15" dirty="0">
                <a:solidFill>
                  <a:srgbClr val="303030"/>
                </a:solidFill>
                <a:latin typeface="Carlito"/>
                <a:cs typeface="Carlito"/>
              </a:rPr>
              <a:t>malware infection, </a:t>
            </a:r>
            <a:r>
              <a:rPr sz="2300" spc="-5" dirty="0">
                <a:solidFill>
                  <a:srgbClr val="303030"/>
                </a:solidFill>
                <a:latin typeface="Carlito"/>
                <a:cs typeface="Carlito"/>
              </a:rPr>
              <a:t>or </a:t>
            </a:r>
            <a:r>
              <a:rPr sz="2300" spc="-10" dirty="0">
                <a:solidFill>
                  <a:srgbClr val="303030"/>
                </a:solidFill>
                <a:latin typeface="Carlito"/>
                <a:cs typeface="Carlito"/>
              </a:rPr>
              <a:t>internal</a:t>
            </a:r>
            <a:r>
              <a:rPr sz="2300" spc="30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300" spc="-15" dirty="0">
                <a:solidFill>
                  <a:srgbClr val="303030"/>
                </a:solidFill>
                <a:latin typeface="Carlito"/>
                <a:cs typeface="Carlito"/>
              </a:rPr>
              <a:t>threat.</a:t>
            </a:r>
            <a:endParaRPr sz="2300">
              <a:latin typeface="Carlito"/>
              <a:cs typeface="Carlito"/>
            </a:endParaRPr>
          </a:p>
          <a:p>
            <a:pPr marL="266700" marR="30480" indent="-228600">
              <a:lnSpc>
                <a:spcPts val="2750"/>
              </a:lnSpc>
              <a:spcBef>
                <a:spcPts val="1100"/>
              </a:spcBef>
              <a:buSzPct val="73913"/>
              <a:buFont typeface="Wingdings"/>
              <a:buChar char=""/>
              <a:tabLst>
                <a:tab pos="266700" algn="l"/>
              </a:tabLst>
            </a:pPr>
            <a:r>
              <a:rPr sz="2300" b="1" spc="-5" dirty="0">
                <a:solidFill>
                  <a:srgbClr val="303030"/>
                </a:solidFill>
                <a:latin typeface="Carlito"/>
                <a:cs typeface="Carlito"/>
              </a:rPr>
              <a:t>Misuse of </a:t>
            </a:r>
            <a:r>
              <a:rPr sz="2300" b="1" spc="-15" dirty="0">
                <a:solidFill>
                  <a:srgbClr val="303030"/>
                </a:solidFill>
                <a:latin typeface="Carlito"/>
                <a:cs typeface="Carlito"/>
              </a:rPr>
              <a:t>information </a:t>
            </a:r>
            <a:r>
              <a:rPr sz="2300" b="1" spc="-5" dirty="0">
                <a:solidFill>
                  <a:srgbClr val="303030"/>
                </a:solidFill>
                <a:latin typeface="Carlito"/>
                <a:cs typeface="Carlito"/>
              </a:rPr>
              <a:t>(or </a:t>
            </a:r>
            <a:r>
              <a:rPr sz="2300" b="1" spc="-10" dirty="0">
                <a:solidFill>
                  <a:srgbClr val="303030"/>
                </a:solidFill>
                <a:latin typeface="Carlito"/>
                <a:cs typeface="Carlito"/>
              </a:rPr>
              <a:t>privilege) </a:t>
            </a:r>
            <a:r>
              <a:rPr sz="2300" b="1" spc="-15" dirty="0">
                <a:solidFill>
                  <a:srgbClr val="303030"/>
                </a:solidFill>
                <a:latin typeface="Carlito"/>
                <a:cs typeface="Carlito"/>
              </a:rPr>
              <a:t>by </a:t>
            </a:r>
            <a:r>
              <a:rPr sz="2300" b="1" spc="-5" dirty="0">
                <a:solidFill>
                  <a:srgbClr val="303030"/>
                </a:solidFill>
                <a:latin typeface="Carlito"/>
                <a:cs typeface="Carlito"/>
              </a:rPr>
              <a:t>an </a:t>
            </a:r>
            <a:r>
              <a:rPr sz="2300" b="1" spc="-10" dirty="0">
                <a:solidFill>
                  <a:srgbClr val="303030"/>
                </a:solidFill>
                <a:latin typeface="Carlito"/>
                <a:cs typeface="Carlito"/>
              </a:rPr>
              <a:t>authorized </a:t>
            </a:r>
            <a:r>
              <a:rPr sz="2300" b="1" spc="-45" dirty="0">
                <a:solidFill>
                  <a:srgbClr val="303030"/>
                </a:solidFill>
                <a:latin typeface="Carlito"/>
                <a:cs typeface="Carlito"/>
              </a:rPr>
              <a:t>user. </a:t>
            </a:r>
            <a:r>
              <a:rPr sz="2300" spc="-5" dirty="0">
                <a:solidFill>
                  <a:srgbClr val="303030"/>
                </a:solidFill>
                <a:latin typeface="Carlito"/>
                <a:cs typeface="Carlito"/>
              </a:rPr>
              <a:t>This could be the </a:t>
            </a:r>
            <a:r>
              <a:rPr sz="2300" spc="-10" dirty="0">
                <a:solidFill>
                  <a:srgbClr val="303030"/>
                </a:solidFill>
                <a:latin typeface="Carlito"/>
                <a:cs typeface="Carlito"/>
              </a:rPr>
              <a:t>result </a:t>
            </a:r>
            <a:r>
              <a:rPr sz="2300" spc="-5" dirty="0">
                <a:solidFill>
                  <a:srgbClr val="303030"/>
                </a:solidFill>
                <a:latin typeface="Carlito"/>
                <a:cs typeface="Carlito"/>
              </a:rPr>
              <a:t>of  an </a:t>
            </a:r>
            <a:r>
              <a:rPr sz="2300" spc="-10" dirty="0">
                <a:solidFill>
                  <a:srgbClr val="303030"/>
                </a:solidFill>
                <a:latin typeface="Carlito"/>
                <a:cs typeface="Carlito"/>
              </a:rPr>
              <a:t>unapproved </a:t>
            </a:r>
            <a:r>
              <a:rPr sz="2300" spc="-5" dirty="0">
                <a:solidFill>
                  <a:srgbClr val="303030"/>
                </a:solidFill>
                <a:latin typeface="Carlito"/>
                <a:cs typeface="Carlito"/>
              </a:rPr>
              <a:t>use of </a:t>
            </a:r>
            <a:r>
              <a:rPr sz="2300" spc="-20" dirty="0">
                <a:solidFill>
                  <a:srgbClr val="303030"/>
                </a:solidFill>
                <a:latin typeface="Carlito"/>
                <a:cs typeface="Carlito"/>
              </a:rPr>
              <a:t>data </a:t>
            </a:r>
            <a:r>
              <a:rPr sz="2300" spc="-5" dirty="0">
                <a:solidFill>
                  <a:srgbClr val="303030"/>
                </a:solidFill>
                <a:latin typeface="Carlito"/>
                <a:cs typeface="Carlito"/>
              </a:rPr>
              <a:t>or </a:t>
            </a:r>
            <a:r>
              <a:rPr sz="2300" spc="-10" dirty="0">
                <a:solidFill>
                  <a:srgbClr val="303030"/>
                </a:solidFill>
                <a:latin typeface="Carlito"/>
                <a:cs typeface="Carlito"/>
              </a:rPr>
              <a:t>changes </a:t>
            </a:r>
            <a:r>
              <a:rPr sz="2300" spc="-5" dirty="0">
                <a:solidFill>
                  <a:srgbClr val="303030"/>
                </a:solidFill>
                <a:latin typeface="Carlito"/>
                <a:cs typeface="Carlito"/>
              </a:rPr>
              <a:t>made without</a:t>
            </a:r>
            <a:r>
              <a:rPr sz="2300" spc="35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300" spc="-15" dirty="0">
                <a:solidFill>
                  <a:srgbClr val="303030"/>
                </a:solidFill>
                <a:latin typeface="Carlito"/>
                <a:cs typeface="Carlito"/>
              </a:rPr>
              <a:t>approval.</a:t>
            </a:r>
            <a:endParaRPr sz="2300">
              <a:latin typeface="Carlito"/>
              <a:cs typeface="Carlito"/>
            </a:endParaRPr>
          </a:p>
          <a:p>
            <a:pPr marL="266700" marR="187960" indent="-228600">
              <a:lnSpc>
                <a:spcPct val="99900"/>
              </a:lnSpc>
              <a:spcBef>
                <a:spcPts val="915"/>
              </a:spcBef>
              <a:buSzPct val="73913"/>
              <a:buFont typeface="Wingdings"/>
              <a:buChar char=""/>
              <a:tabLst>
                <a:tab pos="266700" algn="l"/>
              </a:tabLst>
            </a:pPr>
            <a:r>
              <a:rPr sz="2300" b="1" spc="-15" dirty="0">
                <a:solidFill>
                  <a:srgbClr val="303030"/>
                </a:solidFill>
                <a:latin typeface="Carlito"/>
                <a:cs typeface="Carlito"/>
              </a:rPr>
              <a:t>Data </a:t>
            </a:r>
            <a:r>
              <a:rPr sz="2300" b="1" spc="-10" dirty="0">
                <a:solidFill>
                  <a:srgbClr val="303030"/>
                </a:solidFill>
                <a:latin typeface="Carlito"/>
                <a:cs typeface="Carlito"/>
              </a:rPr>
              <a:t>leakage </a:t>
            </a:r>
            <a:r>
              <a:rPr sz="2300" b="1" spc="-5" dirty="0">
                <a:solidFill>
                  <a:srgbClr val="303030"/>
                </a:solidFill>
                <a:latin typeface="Carlito"/>
                <a:cs typeface="Carlito"/>
              </a:rPr>
              <a:t>or </a:t>
            </a:r>
            <a:r>
              <a:rPr sz="2300" b="1" spc="-10" dirty="0">
                <a:solidFill>
                  <a:srgbClr val="303030"/>
                </a:solidFill>
                <a:latin typeface="Carlito"/>
                <a:cs typeface="Carlito"/>
              </a:rPr>
              <a:t>unintentional exposure </a:t>
            </a:r>
            <a:r>
              <a:rPr sz="2300" b="1" spc="-5" dirty="0">
                <a:solidFill>
                  <a:srgbClr val="303030"/>
                </a:solidFill>
                <a:latin typeface="Carlito"/>
                <a:cs typeface="Carlito"/>
              </a:rPr>
              <a:t>of </a:t>
            </a:r>
            <a:r>
              <a:rPr sz="2300" b="1" spc="-15" dirty="0">
                <a:solidFill>
                  <a:srgbClr val="303030"/>
                </a:solidFill>
                <a:latin typeface="Carlito"/>
                <a:cs typeface="Carlito"/>
              </a:rPr>
              <a:t>information. </a:t>
            </a:r>
            <a:r>
              <a:rPr sz="2300" spc="-5" dirty="0">
                <a:solidFill>
                  <a:srgbClr val="303030"/>
                </a:solidFill>
                <a:latin typeface="Carlito"/>
                <a:cs typeface="Carlito"/>
              </a:rPr>
              <a:t>This includes </a:t>
            </a:r>
            <a:r>
              <a:rPr sz="2300" spc="-15" dirty="0">
                <a:solidFill>
                  <a:srgbClr val="303030"/>
                </a:solidFill>
                <a:latin typeface="Carlito"/>
                <a:cs typeface="Carlito"/>
              </a:rPr>
              <a:t>permitting </a:t>
            </a:r>
            <a:r>
              <a:rPr sz="2300" spc="-10" dirty="0">
                <a:solidFill>
                  <a:srgbClr val="303030"/>
                </a:solidFill>
                <a:latin typeface="Carlito"/>
                <a:cs typeface="Carlito"/>
              </a:rPr>
              <a:t>the  </a:t>
            </a:r>
            <a:r>
              <a:rPr sz="2300" spc="-5" dirty="0">
                <a:solidFill>
                  <a:srgbClr val="303030"/>
                </a:solidFill>
                <a:latin typeface="Carlito"/>
                <a:cs typeface="Carlito"/>
              </a:rPr>
              <a:t>use of unencrypted USB and / or </a:t>
            </a:r>
            <a:r>
              <a:rPr sz="2300" spc="-10" dirty="0">
                <a:solidFill>
                  <a:srgbClr val="303030"/>
                </a:solidFill>
                <a:latin typeface="Carlito"/>
                <a:cs typeface="Carlito"/>
              </a:rPr>
              <a:t>CD-ROM </a:t>
            </a:r>
            <a:r>
              <a:rPr sz="2300" spc="-5" dirty="0">
                <a:solidFill>
                  <a:srgbClr val="303030"/>
                </a:solidFill>
                <a:latin typeface="Carlito"/>
                <a:cs typeface="Carlito"/>
              </a:rPr>
              <a:t>without </a:t>
            </a:r>
            <a:r>
              <a:rPr sz="2300" spc="-10" dirty="0">
                <a:solidFill>
                  <a:srgbClr val="303030"/>
                </a:solidFill>
                <a:latin typeface="Carlito"/>
                <a:cs typeface="Carlito"/>
              </a:rPr>
              <a:t>restriction; deficient </a:t>
            </a:r>
            <a:r>
              <a:rPr sz="2300" spc="-5" dirty="0">
                <a:solidFill>
                  <a:srgbClr val="303030"/>
                </a:solidFill>
                <a:latin typeface="Carlito"/>
                <a:cs typeface="Carlito"/>
              </a:rPr>
              <a:t>paper  </a:t>
            </a:r>
            <a:r>
              <a:rPr sz="2300" spc="-15" dirty="0">
                <a:solidFill>
                  <a:srgbClr val="303030"/>
                </a:solidFill>
                <a:latin typeface="Carlito"/>
                <a:cs typeface="Carlito"/>
              </a:rPr>
              <a:t>retention </a:t>
            </a:r>
            <a:r>
              <a:rPr sz="2300" spc="-5" dirty="0">
                <a:solidFill>
                  <a:srgbClr val="303030"/>
                </a:solidFill>
                <a:latin typeface="Carlito"/>
                <a:cs typeface="Carlito"/>
              </a:rPr>
              <a:t>and </a:t>
            </a:r>
            <a:r>
              <a:rPr sz="2300" spc="-10" dirty="0">
                <a:solidFill>
                  <a:srgbClr val="303030"/>
                </a:solidFill>
                <a:latin typeface="Carlito"/>
                <a:cs typeface="Carlito"/>
              </a:rPr>
              <a:t>destruction practices; </a:t>
            </a:r>
            <a:r>
              <a:rPr sz="2300" spc="-20" dirty="0">
                <a:solidFill>
                  <a:srgbClr val="303030"/>
                </a:solidFill>
                <a:latin typeface="Carlito"/>
                <a:cs typeface="Carlito"/>
              </a:rPr>
              <a:t>transmitting </a:t>
            </a:r>
            <a:r>
              <a:rPr sz="2300" spc="-5" dirty="0">
                <a:solidFill>
                  <a:srgbClr val="303030"/>
                </a:solidFill>
                <a:latin typeface="Carlito"/>
                <a:cs typeface="Carlito"/>
              </a:rPr>
              <a:t>Non-Public </a:t>
            </a:r>
            <a:r>
              <a:rPr sz="2300" spc="-15" dirty="0">
                <a:solidFill>
                  <a:srgbClr val="303030"/>
                </a:solidFill>
                <a:latin typeface="Carlito"/>
                <a:cs typeface="Carlito"/>
              </a:rPr>
              <a:t>Personal Information  </a:t>
            </a:r>
            <a:r>
              <a:rPr sz="2300" spc="-10" dirty="0">
                <a:solidFill>
                  <a:srgbClr val="303030"/>
                </a:solidFill>
                <a:latin typeface="Carlito"/>
                <a:cs typeface="Carlito"/>
              </a:rPr>
              <a:t>(NPPI) over unsecured </a:t>
            </a:r>
            <a:r>
              <a:rPr sz="2300" spc="-5" dirty="0">
                <a:solidFill>
                  <a:srgbClr val="303030"/>
                </a:solidFill>
                <a:latin typeface="Carlito"/>
                <a:cs typeface="Carlito"/>
              </a:rPr>
              <a:t>channels; or </a:t>
            </a:r>
            <a:r>
              <a:rPr sz="2300" spc="-10" dirty="0">
                <a:solidFill>
                  <a:srgbClr val="303030"/>
                </a:solidFill>
                <a:latin typeface="Carlito"/>
                <a:cs typeface="Carlito"/>
              </a:rPr>
              <a:t>accidentally </a:t>
            </a:r>
            <a:r>
              <a:rPr sz="2300" spc="-5" dirty="0">
                <a:solidFill>
                  <a:srgbClr val="303030"/>
                </a:solidFill>
                <a:latin typeface="Carlito"/>
                <a:cs typeface="Carlito"/>
              </a:rPr>
              <a:t>sending </a:t>
            </a:r>
            <a:r>
              <a:rPr sz="2300" spc="-10" dirty="0">
                <a:solidFill>
                  <a:srgbClr val="303030"/>
                </a:solidFill>
                <a:latin typeface="Carlito"/>
                <a:cs typeface="Carlito"/>
              </a:rPr>
              <a:t>sensitive </a:t>
            </a:r>
            <a:r>
              <a:rPr sz="2300" spc="-15" dirty="0">
                <a:solidFill>
                  <a:srgbClr val="303030"/>
                </a:solidFill>
                <a:latin typeface="Carlito"/>
                <a:cs typeface="Carlito"/>
              </a:rPr>
              <a:t>information </a:t>
            </a:r>
            <a:r>
              <a:rPr sz="2300" spc="-20" dirty="0">
                <a:solidFill>
                  <a:srgbClr val="303030"/>
                </a:solidFill>
                <a:latin typeface="Carlito"/>
                <a:cs typeface="Carlito"/>
              </a:rPr>
              <a:t>to </a:t>
            </a:r>
            <a:r>
              <a:rPr sz="2300" spc="-10" dirty="0">
                <a:solidFill>
                  <a:srgbClr val="303030"/>
                </a:solidFill>
                <a:latin typeface="Carlito"/>
                <a:cs typeface="Carlito"/>
              </a:rPr>
              <a:t>the  wrong</a:t>
            </a:r>
            <a:r>
              <a:rPr sz="2300" spc="-20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300" spc="-10" dirty="0">
                <a:solidFill>
                  <a:srgbClr val="303030"/>
                </a:solidFill>
                <a:latin typeface="Carlito"/>
                <a:cs typeface="Carlito"/>
              </a:rPr>
              <a:t>recipient.</a:t>
            </a:r>
            <a:endParaRPr sz="2300">
              <a:latin typeface="Carlito"/>
              <a:cs typeface="Carlito"/>
            </a:endParaRPr>
          </a:p>
          <a:p>
            <a:pPr marL="266700" indent="-228600">
              <a:lnSpc>
                <a:spcPct val="100000"/>
              </a:lnSpc>
              <a:spcBef>
                <a:spcPts val="1000"/>
              </a:spcBef>
              <a:buSzPct val="73913"/>
              <a:buFont typeface="Wingdings"/>
              <a:buChar char=""/>
              <a:tabLst>
                <a:tab pos="266700" algn="l"/>
              </a:tabLst>
            </a:pPr>
            <a:r>
              <a:rPr sz="2300" b="1" spc="-5" dirty="0">
                <a:solidFill>
                  <a:srgbClr val="303030"/>
                </a:solidFill>
                <a:latin typeface="Carlito"/>
                <a:cs typeface="Carlito"/>
              </a:rPr>
              <a:t>Loss of </a:t>
            </a:r>
            <a:r>
              <a:rPr sz="2300" b="1" spc="-10" dirty="0">
                <a:solidFill>
                  <a:srgbClr val="303030"/>
                </a:solidFill>
                <a:latin typeface="Carlito"/>
                <a:cs typeface="Carlito"/>
              </a:rPr>
              <a:t>data. </a:t>
            </a:r>
            <a:r>
              <a:rPr sz="2300" spc="-5" dirty="0">
                <a:solidFill>
                  <a:srgbClr val="303030"/>
                </a:solidFill>
                <a:latin typeface="Carlito"/>
                <a:cs typeface="Carlito"/>
              </a:rPr>
              <a:t>This </a:t>
            </a:r>
            <a:r>
              <a:rPr sz="2300" spc="-10" dirty="0">
                <a:solidFill>
                  <a:srgbClr val="303030"/>
                </a:solidFill>
                <a:latin typeface="Carlito"/>
                <a:cs typeface="Carlito"/>
              </a:rPr>
              <a:t>can </a:t>
            </a:r>
            <a:r>
              <a:rPr sz="2300" spc="-5" dirty="0">
                <a:solidFill>
                  <a:srgbClr val="303030"/>
                </a:solidFill>
                <a:latin typeface="Carlito"/>
                <a:cs typeface="Carlito"/>
              </a:rPr>
              <a:t>be the </a:t>
            </a:r>
            <a:r>
              <a:rPr sz="2300" spc="-10" dirty="0">
                <a:solidFill>
                  <a:srgbClr val="303030"/>
                </a:solidFill>
                <a:latin typeface="Carlito"/>
                <a:cs typeface="Carlito"/>
              </a:rPr>
              <a:t>result </a:t>
            </a:r>
            <a:r>
              <a:rPr sz="2300" spc="-5" dirty="0">
                <a:solidFill>
                  <a:srgbClr val="303030"/>
                </a:solidFill>
                <a:latin typeface="Carlito"/>
                <a:cs typeface="Carlito"/>
              </a:rPr>
              <a:t>of poor </a:t>
            </a:r>
            <a:r>
              <a:rPr sz="2300" spc="-10" dirty="0">
                <a:solidFill>
                  <a:srgbClr val="303030"/>
                </a:solidFill>
                <a:latin typeface="Carlito"/>
                <a:cs typeface="Carlito"/>
              </a:rPr>
              <a:t>replication </a:t>
            </a:r>
            <a:r>
              <a:rPr sz="2300" spc="-5" dirty="0">
                <a:solidFill>
                  <a:srgbClr val="303030"/>
                </a:solidFill>
                <a:latin typeface="Carlito"/>
                <a:cs typeface="Carlito"/>
              </a:rPr>
              <a:t>and </a:t>
            </a:r>
            <a:r>
              <a:rPr sz="2300" spc="-15" dirty="0">
                <a:solidFill>
                  <a:srgbClr val="303030"/>
                </a:solidFill>
                <a:latin typeface="Carlito"/>
                <a:cs typeface="Carlito"/>
              </a:rPr>
              <a:t>back-up</a:t>
            </a:r>
            <a:r>
              <a:rPr sz="2300" spc="25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300" spc="-10" dirty="0">
                <a:solidFill>
                  <a:srgbClr val="303030"/>
                </a:solidFill>
                <a:latin typeface="Carlito"/>
                <a:cs typeface="Carlito"/>
              </a:rPr>
              <a:t>processes.</a:t>
            </a:r>
            <a:endParaRPr sz="2300">
              <a:latin typeface="Carlito"/>
              <a:cs typeface="Carlito"/>
            </a:endParaRPr>
          </a:p>
          <a:p>
            <a:pPr marL="266700" indent="-228600">
              <a:lnSpc>
                <a:spcPct val="100000"/>
              </a:lnSpc>
              <a:spcBef>
                <a:spcPts val="1000"/>
              </a:spcBef>
              <a:buSzPct val="73913"/>
              <a:buFont typeface="Wingdings"/>
              <a:buChar char=""/>
              <a:tabLst>
                <a:tab pos="266700" algn="l"/>
              </a:tabLst>
            </a:pPr>
            <a:r>
              <a:rPr sz="2300" b="1" spc="-10" dirty="0">
                <a:solidFill>
                  <a:srgbClr val="303030"/>
                </a:solidFill>
                <a:latin typeface="Carlito"/>
                <a:cs typeface="Carlito"/>
              </a:rPr>
              <a:t>Disruption of </a:t>
            </a:r>
            <a:r>
              <a:rPr sz="2300" b="1" dirty="0">
                <a:solidFill>
                  <a:srgbClr val="303030"/>
                </a:solidFill>
                <a:latin typeface="Carlito"/>
                <a:cs typeface="Carlito"/>
              </a:rPr>
              <a:t>service </a:t>
            </a:r>
            <a:r>
              <a:rPr sz="2300" b="1" spc="-10" dirty="0">
                <a:solidFill>
                  <a:srgbClr val="303030"/>
                </a:solidFill>
                <a:latin typeface="Carlito"/>
                <a:cs typeface="Carlito"/>
              </a:rPr>
              <a:t>or</a:t>
            </a:r>
            <a:r>
              <a:rPr sz="2300" b="1" spc="10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300" b="1" spc="-20" dirty="0">
                <a:solidFill>
                  <a:srgbClr val="303030"/>
                </a:solidFill>
                <a:latin typeface="Carlito"/>
                <a:cs typeface="Carlito"/>
              </a:rPr>
              <a:t>productivity.</a:t>
            </a:r>
            <a:endParaRPr sz="230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20001" y="365036"/>
            <a:ext cx="10751820" cy="1325245"/>
          </a:xfrm>
          <a:prstGeom prst="rect">
            <a:avLst/>
          </a:prstGeom>
          <a:solidFill>
            <a:srgbClr val="91CF4F"/>
          </a:solidFill>
        </p:spPr>
        <p:txBody>
          <a:bodyPr vert="horz" wrap="square" lIns="0" tIns="3194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15"/>
              </a:spcBef>
            </a:pPr>
            <a:r>
              <a:rPr b="1" spc="-5" dirty="0">
                <a:latin typeface="Carlito"/>
                <a:cs typeface="Carlito"/>
              </a:rPr>
              <a:t>Risk </a:t>
            </a:r>
            <a:r>
              <a:rPr b="1" spc="-10" dirty="0">
                <a:latin typeface="Carlito"/>
                <a:cs typeface="Carlito"/>
              </a:rPr>
              <a:t>Analysis </a:t>
            </a:r>
            <a:r>
              <a:rPr b="1" spc="-5" dirty="0">
                <a:latin typeface="Carlito"/>
                <a:cs typeface="Carlito"/>
              </a:rPr>
              <a:t>and Risk</a:t>
            </a:r>
            <a:r>
              <a:rPr b="1" spc="-45" dirty="0">
                <a:latin typeface="Carlito"/>
                <a:cs typeface="Carlito"/>
              </a:rPr>
              <a:t> </a:t>
            </a:r>
            <a:r>
              <a:rPr b="1" spc="-15" dirty="0">
                <a:latin typeface="Carlito"/>
                <a:cs typeface="Carlito"/>
              </a:rPr>
              <a:t>Management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825561"/>
            <a:ext cx="10751820" cy="4297680"/>
          </a:xfrm>
          <a:custGeom>
            <a:avLst/>
            <a:gdLst/>
            <a:ahLst/>
            <a:cxnLst/>
            <a:rect l="l" t="t" r="r" b="b"/>
            <a:pathLst>
              <a:path w="10751820" h="4297680">
                <a:moveTo>
                  <a:pt x="10751756" y="0"/>
                </a:moveTo>
                <a:lnTo>
                  <a:pt x="0" y="0"/>
                </a:lnTo>
                <a:lnTo>
                  <a:pt x="0" y="4297680"/>
                </a:lnTo>
                <a:lnTo>
                  <a:pt x="10751756" y="4297680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857857"/>
            <a:ext cx="10358120" cy="8782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latin typeface="Carlito"/>
                <a:cs typeface="Carlito"/>
              </a:rPr>
              <a:t>It </a:t>
            </a:r>
            <a:r>
              <a:rPr sz="2800" spc="-15" dirty="0">
                <a:latin typeface="Carlito"/>
                <a:cs typeface="Carlito"/>
              </a:rPr>
              <a:t>can </a:t>
            </a:r>
            <a:r>
              <a:rPr sz="2800" spc="-10" dirty="0">
                <a:latin typeface="Carlito"/>
                <a:cs typeface="Carlito"/>
              </a:rPr>
              <a:t>be </a:t>
            </a:r>
            <a:r>
              <a:rPr sz="2800" spc="-5" dirty="0">
                <a:latin typeface="Carlito"/>
                <a:cs typeface="Carlito"/>
              </a:rPr>
              <a:t>used </a:t>
            </a:r>
            <a:r>
              <a:rPr sz="2800" dirty="0">
                <a:latin typeface="Carlito"/>
                <a:cs typeface="Carlito"/>
              </a:rPr>
              <a:t>a </a:t>
            </a:r>
            <a:r>
              <a:rPr sz="2800" spc="-10" dirty="0">
                <a:latin typeface="Carlito"/>
                <a:cs typeface="Carlito"/>
              </a:rPr>
              <a:t>number </a:t>
            </a:r>
            <a:r>
              <a:rPr sz="2800" spc="-5" dirty="0">
                <a:latin typeface="Carlito"/>
                <a:cs typeface="Carlito"/>
              </a:rPr>
              <a:t>of </a:t>
            </a:r>
            <a:r>
              <a:rPr sz="2800" spc="-30" dirty="0">
                <a:latin typeface="Carlito"/>
                <a:cs typeface="Carlito"/>
              </a:rPr>
              <a:t>different </a:t>
            </a:r>
            <a:r>
              <a:rPr sz="2800" spc="-15" dirty="0">
                <a:latin typeface="Carlito"/>
                <a:cs typeface="Carlito"/>
              </a:rPr>
              <a:t>approaches to </a:t>
            </a:r>
            <a:r>
              <a:rPr sz="2800" spc="-10" dirty="0">
                <a:latin typeface="Carlito"/>
                <a:cs typeface="Carlito"/>
              </a:rPr>
              <a:t>carry out </a:t>
            </a:r>
            <a:r>
              <a:rPr sz="2800" dirty="0">
                <a:latin typeface="Carlito"/>
                <a:cs typeface="Carlito"/>
              </a:rPr>
              <a:t>a </a:t>
            </a:r>
            <a:r>
              <a:rPr sz="2800" spc="-15" dirty="0">
                <a:latin typeface="Carlito"/>
                <a:cs typeface="Carlito"/>
              </a:rPr>
              <a:t>thorough  analysis: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1437741" y="3427819"/>
            <a:ext cx="237490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dirty="0">
                <a:solidFill>
                  <a:srgbClr val="CE1E27"/>
                </a:solidFill>
                <a:latin typeface="Wingdings"/>
                <a:cs typeface="Wingdings"/>
              </a:rPr>
              <a:t></a:t>
            </a:r>
            <a:endParaRPr sz="2100">
              <a:latin typeface="Wingdings"/>
              <a:cs typeface="Wingding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37741" y="3981500"/>
            <a:ext cx="237490" cy="346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dirty="0">
                <a:solidFill>
                  <a:srgbClr val="CE1E27"/>
                </a:solidFill>
                <a:latin typeface="Wingdings"/>
                <a:cs typeface="Wingdings"/>
              </a:rPr>
              <a:t></a:t>
            </a:r>
            <a:endParaRPr sz="2100">
              <a:latin typeface="Wingdings"/>
              <a:cs typeface="Wingding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7741" y="2711274"/>
            <a:ext cx="5262245" cy="1683385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90"/>
              </a:spcBef>
              <a:buClr>
                <a:srgbClr val="CE1E27"/>
              </a:buClr>
              <a:buSzPct val="75000"/>
              <a:buFont typeface="Wingdings"/>
              <a:buChar char=""/>
              <a:tabLst>
                <a:tab pos="469265" algn="l"/>
                <a:tab pos="469900" algn="l"/>
              </a:tabLst>
            </a:pPr>
            <a:r>
              <a:rPr sz="2800" spc="-40" dirty="0">
                <a:latin typeface="Carlito"/>
                <a:cs typeface="Carlito"/>
              </a:rPr>
              <a:t>SWOT</a:t>
            </a:r>
            <a:r>
              <a:rPr sz="2800" spc="-15" dirty="0">
                <a:latin typeface="Carlito"/>
                <a:cs typeface="Carlito"/>
              </a:rPr>
              <a:t> Analysis</a:t>
            </a:r>
            <a:endParaRPr sz="2800">
              <a:latin typeface="Carlito"/>
              <a:cs typeface="Carlito"/>
            </a:endParaRPr>
          </a:p>
          <a:p>
            <a:pPr marL="469900" marR="5080">
              <a:lnSpc>
                <a:spcPct val="129400"/>
              </a:lnSpc>
              <a:spcBef>
                <a:spcPts val="5"/>
              </a:spcBef>
            </a:pPr>
            <a:r>
              <a:rPr sz="2800" spc="-25" dirty="0">
                <a:latin typeface="Carlito"/>
                <a:cs typeface="Carlito"/>
              </a:rPr>
              <a:t>Failure </a:t>
            </a:r>
            <a:r>
              <a:rPr sz="2800" spc="-10" dirty="0">
                <a:latin typeface="Carlito"/>
                <a:cs typeface="Carlito"/>
              </a:rPr>
              <a:t>Mode and </a:t>
            </a:r>
            <a:r>
              <a:rPr sz="2800" spc="-40" dirty="0">
                <a:latin typeface="Carlito"/>
                <a:cs typeface="Carlito"/>
              </a:rPr>
              <a:t>Effects </a:t>
            </a:r>
            <a:r>
              <a:rPr sz="2800" spc="-15" dirty="0">
                <a:latin typeface="Carlito"/>
                <a:cs typeface="Carlito"/>
              </a:rPr>
              <a:t>Analysis  </a:t>
            </a:r>
            <a:r>
              <a:rPr sz="2800" spc="-25" dirty="0">
                <a:latin typeface="Carlito"/>
                <a:cs typeface="Carlito"/>
              </a:rPr>
              <a:t>etc.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37741" y="5048173"/>
            <a:ext cx="800290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5" dirty="0">
                <a:latin typeface="Carlito"/>
                <a:cs typeface="Carlito"/>
              </a:rPr>
              <a:t>The useful </a:t>
            </a:r>
            <a:r>
              <a:rPr sz="4000" b="1" spc="-10" dirty="0">
                <a:latin typeface="Carlito"/>
                <a:cs typeface="Carlito"/>
              </a:rPr>
              <a:t>approach </a:t>
            </a:r>
            <a:r>
              <a:rPr sz="4000" b="1" dirty="0">
                <a:latin typeface="Carlito"/>
                <a:cs typeface="Carlito"/>
              </a:rPr>
              <a:t>is - </a:t>
            </a:r>
            <a:r>
              <a:rPr sz="4000" b="1" spc="-5" dirty="0">
                <a:latin typeface="Carlito"/>
                <a:cs typeface="Carlito"/>
              </a:rPr>
              <a:t>FRAP</a:t>
            </a:r>
            <a:r>
              <a:rPr sz="4000" b="1" spc="-50" dirty="0">
                <a:latin typeface="Carlito"/>
                <a:cs typeface="Carlito"/>
              </a:rPr>
              <a:t> </a:t>
            </a:r>
            <a:r>
              <a:rPr sz="4000" b="1" spc="-10" dirty="0">
                <a:latin typeface="Carlito"/>
                <a:cs typeface="Carlito"/>
              </a:rPr>
              <a:t>analysis</a:t>
            </a:r>
            <a:endParaRPr sz="4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7579" y="672020"/>
            <a:ext cx="773239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90" dirty="0">
                <a:latin typeface="Carlito"/>
                <a:cs typeface="Carlito"/>
              </a:rPr>
              <a:t>FACILITATED </a:t>
            </a:r>
            <a:r>
              <a:rPr b="1" spc="-10" dirty="0">
                <a:latin typeface="Carlito"/>
                <a:cs typeface="Carlito"/>
              </a:rPr>
              <a:t>RISK </a:t>
            </a:r>
            <a:r>
              <a:rPr b="1" spc="-60" dirty="0">
                <a:latin typeface="Carlito"/>
                <a:cs typeface="Carlito"/>
              </a:rPr>
              <a:t>ANALYSIS</a:t>
            </a:r>
            <a:r>
              <a:rPr b="1" spc="45" dirty="0">
                <a:latin typeface="Carlito"/>
                <a:cs typeface="Carlito"/>
              </a:rPr>
              <a:t> </a:t>
            </a:r>
            <a:r>
              <a:rPr b="1" spc="-20" dirty="0">
                <a:latin typeface="Carlito"/>
                <a:cs typeface="Carlito"/>
              </a:rPr>
              <a:t>PROCESS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723313"/>
            <a:ext cx="10751820" cy="4399915"/>
          </a:xfrm>
          <a:custGeom>
            <a:avLst/>
            <a:gdLst/>
            <a:ahLst/>
            <a:cxnLst/>
            <a:rect l="l" t="t" r="r" b="b"/>
            <a:pathLst>
              <a:path w="10751820" h="4399915">
                <a:moveTo>
                  <a:pt x="10751756" y="0"/>
                </a:moveTo>
                <a:lnTo>
                  <a:pt x="0" y="0"/>
                </a:lnTo>
                <a:lnTo>
                  <a:pt x="0" y="4399572"/>
                </a:lnTo>
                <a:lnTo>
                  <a:pt x="10751756" y="4399572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756346"/>
            <a:ext cx="10405745" cy="4431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marR="27305" indent="-342265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b="1" spc="-5" dirty="0">
                <a:latin typeface="Carlito"/>
                <a:cs typeface="Carlito"/>
              </a:rPr>
              <a:t>The </a:t>
            </a:r>
            <a:r>
              <a:rPr sz="2400" b="1" spc="-20" dirty="0">
                <a:latin typeface="Carlito"/>
                <a:cs typeface="Carlito"/>
              </a:rPr>
              <a:t>Facilitated </a:t>
            </a:r>
            <a:r>
              <a:rPr sz="2400" b="1" spc="-5" dirty="0">
                <a:latin typeface="Carlito"/>
                <a:cs typeface="Carlito"/>
              </a:rPr>
              <a:t>Risk </a:t>
            </a:r>
            <a:r>
              <a:rPr sz="2400" b="1" spc="-10" dirty="0">
                <a:latin typeface="Carlito"/>
                <a:cs typeface="Carlito"/>
              </a:rPr>
              <a:t>Analysis </a:t>
            </a:r>
            <a:r>
              <a:rPr sz="2400" b="1" spc="-5" dirty="0">
                <a:latin typeface="Carlito"/>
                <a:cs typeface="Carlito"/>
              </a:rPr>
              <a:t>Process </a:t>
            </a:r>
            <a:r>
              <a:rPr sz="2400" b="1" dirty="0">
                <a:latin typeface="Carlito"/>
                <a:cs typeface="Carlito"/>
              </a:rPr>
              <a:t>(FRAP</a:t>
            </a:r>
            <a:r>
              <a:rPr sz="2000" dirty="0">
                <a:latin typeface="Carlito"/>
                <a:cs typeface="Carlito"/>
              </a:rPr>
              <a:t>) </a:t>
            </a:r>
            <a:r>
              <a:rPr sz="2000" spc="-5" dirty="0">
                <a:latin typeface="Carlito"/>
                <a:cs typeface="Carlito"/>
              </a:rPr>
              <a:t>was developed </a:t>
            </a:r>
            <a:r>
              <a:rPr sz="2000" dirty="0">
                <a:latin typeface="Carlito"/>
                <a:cs typeface="Carlito"/>
              </a:rPr>
              <a:t>as an </a:t>
            </a:r>
            <a:r>
              <a:rPr sz="2000" spc="-15" dirty="0">
                <a:latin typeface="Carlito"/>
                <a:cs typeface="Carlito"/>
              </a:rPr>
              <a:t>efficient </a:t>
            </a:r>
            <a:r>
              <a:rPr sz="2000" dirty="0">
                <a:latin typeface="Carlito"/>
                <a:cs typeface="Carlito"/>
              </a:rPr>
              <a:t>and  </a:t>
            </a:r>
            <a:r>
              <a:rPr sz="2000" spc="-5" dirty="0">
                <a:latin typeface="Carlito"/>
                <a:cs typeface="Carlito"/>
              </a:rPr>
              <a:t>disciplined </a:t>
            </a:r>
            <a:r>
              <a:rPr sz="2000" spc="-10" dirty="0">
                <a:latin typeface="Carlito"/>
                <a:cs typeface="Carlito"/>
              </a:rPr>
              <a:t>process </a:t>
            </a:r>
            <a:r>
              <a:rPr sz="2000" spc="-20" dirty="0">
                <a:latin typeface="Carlito"/>
                <a:cs typeface="Carlito"/>
              </a:rPr>
              <a:t>for </a:t>
            </a:r>
            <a:r>
              <a:rPr sz="2000" spc="-5" dirty="0">
                <a:latin typeface="Carlito"/>
                <a:cs typeface="Carlito"/>
              </a:rPr>
              <a:t>ensuring </a:t>
            </a:r>
            <a:r>
              <a:rPr sz="2000" spc="-10" dirty="0">
                <a:latin typeface="Carlito"/>
                <a:cs typeface="Carlito"/>
              </a:rPr>
              <a:t>consideration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10" dirty="0">
                <a:latin typeface="Carlito"/>
                <a:cs typeface="Carlito"/>
              </a:rPr>
              <a:t>documentation </a:t>
            </a:r>
            <a:r>
              <a:rPr sz="2000" dirty="0">
                <a:latin typeface="Carlito"/>
                <a:cs typeface="Carlito"/>
              </a:rPr>
              <a:t>of </a:t>
            </a:r>
            <a:r>
              <a:rPr sz="2000" spc="-15" dirty="0">
                <a:latin typeface="Carlito"/>
                <a:cs typeface="Carlito"/>
              </a:rPr>
              <a:t>information </a:t>
            </a:r>
            <a:r>
              <a:rPr sz="2000" spc="-10" dirty="0">
                <a:latin typeface="Carlito"/>
                <a:cs typeface="Carlito"/>
              </a:rPr>
              <a:t>security-related  risks to </a:t>
            </a:r>
            <a:r>
              <a:rPr sz="2000" spc="-5" dirty="0">
                <a:latin typeface="Carlito"/>
                <a:cs typeface="Carlito"/>
              </a:rPr>
              <a:t>business</a:t>
            </a:r>
            <a:r>
              <a:rPr sz="2000" spc="1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operations</a:t>
            </a:r>
            <a:endParaRPr sz="2000" dirty="0">
              <a:latin typeface="Carlito"/>
              <a:cs typeface="Carlito"/>
            </a:endParaRPr>
          </a:p>
          <a:p>
            <a:pPr marL="354330" marR="5080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353695" algn="l"/>
                <a:tab pos="354965" algn="l"/>
              </a:tabLst>
            </a:pPr>
            <a:r>
              <a:rPr sz="2000" spc="-5" dirty="0">
                <a:latin typeface="Carlito"/>
                <a:cs typeface="Carlito"/>
              </a:rPr>
              <a:t>The process </a:t>
            </a:r>
            <a:r>
              <a:rPr sz="2000" spc="-15" dirty="0">
                <a:latin typeface="Carlito"/>
                <a:cs typeface="Carlito"/>
              </a:rPr>
              <a:t>involves </a:t>
            </a:r>
            <a:r>
              <a:rPr sz="2000" spc="-5" dirty="0">
                <a:latin typeface="Carlito"/>
                <a:cs typeface="Carlito"/>
              </a:rPr>
              <a:t>analyzing </a:t>
            </a:r>
            <a:r>
              <a:rPr sz="2000" spc="-20" dirty="0">
                <a:latin typeface="Carlito"/>
                <a:cs typeface="Carlito"/>
              </a:rPr>
              <a:t>system, </a:t>
            </a:r>
            <a:r>
              <a:rPr sz="2000" spc="-10" dirty="0">
                <a:latin typeface="Carlito"/>
                <a:cs typeface="Carlito"/>
              </a:rPr>
              <a:t>application </a:t>
            </a:r>
            <a:r>
              <a:rPr sz="2000" dirty="0">
                <a:latin typeface="Carlito"/>
                <a:cs typeface="Carlito"/>
              </a:rPr>
              <a:t>or </a:t>
            </a:r>
            <a:r>
              <a:rPr sz="2000" spc="-5" dirty="0">
                <a:latin typeface="Carlito"/>
                <a:cs typeface="Carlito"/>
              </a:rPr>
              <a:t>segment of </a:t>
            </a:r>
            <a:r>
              <a:rPr sz="2000" spc="-20" dirty="0">
                <a:latin typeface="Carlito"/>
                <a:cs typeface="Carlito"/>
              </a:rPr>
              <a:t>system </a:t>
            </a:r>
            <a:r>
              <a:rPr sz="2000" spc="-10" dirty="0">
                <a:latin typeface="Carlito"/>
                <a:cs typeface="Carlito"/>
              </a:rPr>
              <a:t>operation at </a:t>
            </a:r>
            <a:r>
              <a:rPr sz="2000" dirty="0">
                <a:latin typeface="Carlito"/>
                <a:cs typeface="Carlito"/>
              </a:rPr>
              <a:t>a </a:t>
            </a:r>
            <a:r>
              <a:rPr sz="2000" spc="-5" dirty="0">
                <a:latin typeface="Carlito"/>
                <a:cs typeface="Carlito"/>
              </a:rPr>
              <a:t>time </a:t>
            </a:r>
            <a:r>
              <a:rPr sz="2000" dirty="0">
                <a:latin typeface="Carlito"/>
                <a:cs typeface="Carlito"/>
              </a:rPr>
              <a:t>and  </a:t>
            </a:r>
            <a:r>
              <a:rPr sz="2000" spc="-5" dirty="0">
                <a:latin typeface="Carlito"/>
                <a:cs typeface="Carlito"/>
              </a:rPr>
              <a:t>is based </a:t>
            </a:r>
            <a:r>
              <a:rPr sz="2000" dirty="0">
                <a:latin typeface="Carlito"/>
                <a:cs typeface="Carlito"/>
              </a:rPr>
              <a:t>of </a:t>
            </a:r>
            <a:r>
              <a:rPr sz="2000" spc="-10" dirty="0">
                <a:latin typeface="Carlito"/>
                <a:cs typeface="Carlito"/>
              </a:rPr>
              <a:t>communication </a:t>
            </a:r>
            <a:r>
              <a:rPr sz="2000" spc="-5" dirty="0">
                <a:latin typeface="Carlito"/>
                <a:cs typeface="Carlito"/>
              </a:rPr>
              <a:t>with </a:t>
            </a:r>
            <a:r>
              <a:rPr sz="2000" dirty="0">
                <a:latin typeface="Carlito"/>
                <a:cs typeface="Carlito"/>
              </a:rPr>
              <a:t>a </a:t>
            </a:r>
            <a:r>
              <a:rPr sz="2000" spc="-10" dirty="0">
                <a:latin typeface="Carlito"/>
                <a:cs typeface="Carlito"/>
              </a:rPr>
              <a:t>team </a:t>
            </a:r>
            <a:r>
              <a:rPr sz="2000" spc="-5" dirty="0">
                <a:latin typeface="Carlito"/>
                <a:cs typeface="Carlito"/>
              </a:rPr>
              <a:t>of individuals who </a:t>
            </a:r>
            <a:r>
              <a:rPr sz="2000" spc="-10" dirty="0">
                <a:latin typeface="Carlito"/>
                <a:cs typeface="Carlito"/>
              </a:rPr>
              <a:t>are familiar </a:t>
            </a:r>
            <a:r>
              <a:rPr sz="2000" spc="-5" dirty="0">
                <a:latin typeface="Carlito"/>
                <a:cs typeface="Carlito"/>
              </a:rPr>
              <a:t>with business </a:t>
            </a:r>
            <a:r>
              <a:rPr sz="2000" spc="-15" dirty="0">
                <a:latin typeface="Carlito"/>
                <a:cs typeface="Carlito"/>
              </a:rPr>
              <a:t>information  </a:t>
            </a:r>
            <a:r>
              <a:rPr sz="2000" dirty="0">
                <a:latin typeface="Carlito"/>
                <a:cs typeface="Carlito"/>
              </a:rPr>
              <a:t>needs and </a:t>
            </a:r>
            <a:r>
              <a:rPr sz="2000" spc="-5" dirty="0">
                <a:latin typeface="Carlito"/>
                <a:cs typeface="Carlito"/>
              </a:rPr>
              <a:t>technical </a:t>
            </a:r>
            <a:r>
              <a:rPr sz="2000" spc="-25" dirty="0">
                <a:latin typeface="Carlito"/>
                <a:cs typeface="Carlito"/>
              </a:rPr>
              <a:t>staff </a:t>
            </a:r>
            <a:r>
              <a:rPr sz="2000" spc="-5" dirty="0">
                <a:latin typeface="Carlito"/>
                <a:cs typeface="Carlito"/>
              </a:rPr>
              <a:t>who </a:t>
            </a:r>
            <a:r>
              <a:rPr sz="2000" spc="-15" dirty="0">
                <a:latin typeface="Carlito"/>
                <a:cs typeface="Carlito"/>
              </a:rPr>
              <a:t>have </a:t>
            </a:r>
            <a:r>
              <a:rPr sz="2000" dirty="0">
                <a:latin typeface="Carlito"/>
                <a:cs typeface="Carlito"/>
              </a:rPr>
              <a:t>a </a:t>
            </a:r>
            <a:r>
              <a:rPr sz="2000" spc="-10" dirty="0">
                <a:latin typeface="Carlito"/>
                <a:cs typeface="Carlito"/>
              </a:rPr>
              <a:t>detailed understanding </a:t>
            </a:r>
            <a:r>
              <a:rPr sz="2000" dirty="0">
                <a:latin typeface="Carlito"/>
                <a:cs typeface="Carlito"/>
              </a:rPr>
              <a:t>of </a:t>
            </a:r>
            <a:r>
              <a:rPr sz="2000" spc="-10" dirty="0">
                <a:latin typeface="Carlito"/>
                <a:cs typeface="Carlito"/>
              </a:rPr>
              <a:t>potential </a:t>
            </a:r>
            <a:r>
              <a:rPr sz="2000" spc="-20" dirty="0">
                <a:latin typeface="Carlito"/>
                <a:cs typeface="Carlito"/>
              </a:rPr>
              <a:t>system </a:t>
            </a:r>
            <a:r>
              <a:rPr sz="2000" spc="-10" dirty="0">
                <a:latin typeface="Carlito"/>
                <a:cs typeface="Carlito"/>
              </a:rPr>
              <a:t>vulnerabilities 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15" dirty="0">
                <a:latin typeface="Carlito"/>
                <a:cs typeface="Carlito"/>
              </a:rPr>
              <a:t>related</a:t>
            </a:r>
            <a:r>
              <a:rPr sz="200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controls.</a:t>
            </a:r>
            <a:endParaRPr sz="2000" dirty="0">
              <a:latin typeface="Carlito"/>
              <a:cs typeface="Carlito"/>
            </a:endParaRPr>
          </a:p>
          <a:p>
            <a:pPr marL="354330" marR="36195" indent="-342265">
              <a:lnSpc>
                <a:spcPct val="100000"/>
              </a:lnSpc>
              <a:spcBef>
                <a:spcPts val="1010"/>
              </a:spcBef>
              <a:buFont typeface="Wingdings"/>
              <a:buChar char=""/>
              <a:tabLst>
                <a:tab pos="353695" algn="l"/>
                <a:tab pos="354965" algn="l"/>
              </a:tabLst>
            </a:pPr>
            <a:r>
              <a:rPr sz="2000" spc="-5" dirty="0">
                <a:latin typeface="Carlito"/>
                <a:cs typeface="Carlito"/>
              </a:rPr>
              <a:t>The sessions, which </a:t>
            </a:r>
            <a:r>
              <a:rPr sz="2000" spc="-15" dirty="0">
                <a:latin typeface="Carlito"/>
                <a:cs typeface="Carlito"/>
              </a:rPr>
              <a:t>follow </a:t>
            </a:r>
            <a:r>
              <a:rPr sz="2000" dirty="0">
                <a:latin typeface="Carlito"/>
                <a:cs typeface="Carlito"/>
              </a:rPr>
              <a:t>a </a:t>
            </a:r>
            <a:r>
              <a:rPr sz="2000" spc="-10" dirty="0">
                <a:latin typeface="Carlito"/>
                <a:cs typeface="Carlito"/>
              </a:rPr>
              <a:t>standard </a:t>
            </a:r>
            <a:r>
              <a:rPr sz="2000" spc="-5" dirty="0">
                <a:latin typeface="Carlito"/>
                <a:cs typeface="Carlito"/>
              </a:rPr>
              <a:t>agenda, </a:t>
            </a:r>
            <a:r>
              <a:rPr sz="2000" spc="-10" dirty="0">
                <a:latin typeface="Carlito"/>
                <a:cs typeface="Carlito"/>
              </a:rPr>
              <a:t>are </a:t>
            </a:r>
            <a:r>
              <a:rPr sz="2000" spc="-5" dirty="0">
                <a:latin typeface="Carlito"/>
                <a:cs typeface="Carlito"/>
              </a:rPr>
              <a:t>managed </a:t>
            </a:r>
            <a:r>
              <a:rPr sz="2000" spc="-10" dirty="0">
                <a:latin typeface="Carlito"/>
                <a:cs typeface="Carlito"/>
              </a:rPr>
              <a:t>by </a:t>
            </a:r>
            <a:r>
              <a:rPr sz="2000" dirty="0">
                <a:latin typeface="Carlito"/>
                <a:cs typeface="Carlito"/>
              </a:rPr>
              <a:t>a </a:t>
            </a:r>
            <a:r>
              <a:rPr sz="2000" spc="-5" dirty="0">
                <a:latin typeface="Carlito"/>
                <a:cs typeface="Carlito"/>
              </a:rPr>
              <a:t>member of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project, </a:t>
            </a:r>
            <a:r>
              <a:rPr sz="2000" spc="-10" dirty="0">
                <a:latin typeface="Carlito"/>
                <a:cs typeface="Carlito"/>
              </a:rPr>
              <a:t>external  expert </a:t>
            </a:r>
            <a:r>
              <a:rPr sz="2000" dirty="0">
                <a:latin typeface="Carlito"/>
                <a:cs typeface="Carlito"/>
              </a:rPr>
              <a:t>or </a:t>
            </a:r>
            <a:r>
              <a:rPr sz="2000" spc="-15" dirty="0">
                <a:latin typeface="Carlito"/>
                <a:cs typeface="Carlito"/>
              </a:rPr>
              <a:t>information </a:t>
            </a:r>
            <a:r>
              <a:rPr sz="2000" spc="-10" dirty="0">
                <a:latin typeface="Carlito"/>
                <a:cs typeface="Carlito"/>
              </a:rPr>
              <a:t>protection </a:t>
            </a:r>
            <a:r>
              <a:rPr sz="2000" spc="-25" dirty="0">
                <a:latin typeface="Carlito"/>
                <a:cs typeface="Carlito"/>
              </a:rPr>
              <a:t>staff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5" dirty="0">
                <a:latin typeface="Carlito"/>
                <a:cs typeface="Carlito"/>
              </a:rPr>
              <a:t>with </a:t>
            </a:r>
            <a:r>
              <a:rPr sz="2000" dirty="0">
                <a:latin typeface="Carlito"/>
                <a:cs typeface="Carlito"/>
              </a:rPr>
              <a:t>a </a:t>
            </a:r>
            <a:r>
              <a:rPr sz="2000" spc="-15" dirty="0">
                <a:latin typeface="Carlito"/>
                <a:cs typeface="Carlito"/>
              </a:rPr>
              <a:t>target </a:t>
            </a:r>
            <a:r>
              <a:rPr sz="2000" spc="-5" dirty="0">
                <a:latin typeface="Carlito"/>
                <a:cs typeface="Carlito"/>
              </a:rPr>
              <a:t>of ensuring </a:t>
            </a:r>
            <a:r>
              <a:rPr sz="2000" spc="-10" dirty="0">
                <a:latin typeface="Carlito"/>
                <a:cs typeface="Carlito"/>
              </a:rPr>
              <a:t>that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team members  communicate </a:t>
            </a:r>
            <a:r>
              <a:rPr sz="2000" spc="-15" dirty="0">
                <a:latin typeface="Carlito"/>
                <a:cs typeface="Carlito"/>
              </a:rPr>
              <a:t>effectively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5" dirty="0">
                <a:latin typeface="Carlito"/>
                <a:cs typeface="Carlito"/>
              </a:rPr>
              <a:t>adhere </a:t>
            </a:r>
            <a:r>
              <a:rPr sz="2000" spc="-10" dirty="0">
                <a:latin typeface="Carlito"/>
                <a:cs typeface="Carlito"/>
              </a:rPr>
              <a:t>to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agenda, i.e. </a:t>
            </a:r>
            <a:r>
              <a:rPr sz="2000" spc="-10" dirty="0">
                <a:latin typeface="Carlito"/>
                <a:cs typeface="Carlito"/>
              </a:rPr>
              <a:t>to identify potential threats,  vulnerabilities,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10" dirty="0">
                <a:latin typeface="Carlito"/>
                <a:cs typeface="Carlito"/>
              </a:rPr>
              <a:t>resultant </a:t>
            </a:r>
            <a:r>
              <a:rPr sz="2000" spc="-15" dirty="0">
                <a:latin typeface="Carlito"/>
                <a:cs typeface="Carlito"/>
              </a:rPr>
              <a:t>negative </a:t>
            </a:r>
            <a:r>
              <a:rPr sz="2000" spc="-5" dirty="0">
                <a:latin typeface="Carlito"/>
                <a:cs typeface="Carlito"/>
              </a:rPr>
              <a:t>impacts </a:t>
            </a:r>
            <a:r>
              <a:rPr sz="2000" dirty="0">
                <a:latin typeface="Carlito"/>
                <a:cs typeface="Carlito"/>
              </a:rPr>
              <a:t>on </a:t>
            </a:r>
            <a:r>
              <a:rPr sz="2000" spc="-15" dirty="0">
                <a:latin typeface="Carlito"/>
                <a:cs typeface="Carlito"/>
              </a:rPr>
              <a:t>data </a:t>
            </a:r>
            <a:r>
              <a:rPr sz="2000" spc="-25" dirty="0">
                <a:latin typeface="Carlito"/>
                <a:cs typeface="Carlito"/>
              </a:rPr>
              <a:t>integrity, </a:t>
            </a:r>
            <a:r>
              <a:rPr sz="2000" spc="-15" dirty="0">
                <a:latin typeface="Carlito"/>
                <a:cs typeface="Carlito"/>
              </a:rPr>
              <a:t>confidentiality, </a:t>
            </a:r>
            <a:r>
              <a:rPr sz="2000" dirty="0">
                <a:latin typeface="Carlito"/>
                <a:cs typeface="Carlito"/>
              </a:rPr>
              <a:t>and</a:t>
            </a:r>
            <a:r>
              <a:rPr sz="2000" spc="229" dirty="0">
                <a:latin typeface="Carlito"/>
                <a:cs typeface="Carlito"/>
              </a:rPr>
              <a:t> </a:t>
            </a:r>
            <a:r>
              <a:rPr sz="2000" spc="-20" dirty="0">
                <a:latin typeface="Carlito"/>
                <a:cs typeface="Carlito"/>
              </a:rPr>
              <a:t>availability.</a:t>
            </a:r>
            <a:endParaRPr sz="2000" dirty="0">
              <a:latin typeface="Carlito"/>
              <a:cs typeface="Carlito"/>
            </a:endParaRPr>
          </a:p>
          <a:p>
            <a:pPr marL="354330" marR="756285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353695" algn="l"/>
                <a:tab pos="354965" algn="l"/>
              </a:tabLst>
            </a:pPr>
            <a:r>
              <a:rPr sz="2000" spc="-5" dirty="0">
                <a:latin typeface="Carlito"/>
                <a:cs typeface="Carlito"/>
              </a:rPr>
              <a:t>Then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team </a:t>
            </a:r>
            <a:r>
              <a:rPr sz="2000" spc="-5" dirty="0">
                <a:latin typeface="Carlito"/>
                <a:cs typeface="Carlito"/>
              </a:rPr>
              <a:t>will </a:t>
            </a:r>
            <a:r>
              <a:rPr sz="2000" spc="-10" dirty="0">
                <a:latin typeface="Carlito"/>
                <a:cs typeface="Carlito"/>
              </a:rPr>
              <a:t>analyze </a:t>
            </a:r>
            <a:r>
              <a:rPr sz="2000" spc="-5" dirty="0">
                <a:latin typeface="Carlito"/>
                <a:cs typeface="Carlito"/>
              </a:rPr>
              <a:t>the </a:t>
            </a:r>
            <a:r>
              <a:rPr sz="2000" spc="-20" dirty="0">
                <a:latin typeface="Carlito"/>
                <a:cs typeface="Carlito"/>
              </a:rPr>
              <a:t>effects </a:t>
            </a:r>
            <a:r>
              <a:rPr sz="2000" dirty="0">
                <a:latin typeface="Carlito"/>
                <a:cs typeface="Carlito"/>
              </a:rPr>
              <a:t>of </a:t>
            </a:r>
            <a:r>
              <a:rPr sz="2000" spc="-5" dirty="0">
                <a:latin typeface="Carlito"/>
                <a:cs typeface="Carlito"/>
              </a:rPr>
              <a:t>such impacts </a:t>
            </a:r>
            <a:r>
              <a:rPr sz="2000" dirty="0">
                <a:latin typeface="Carlito"/>
                <a:cs typeface="Carlito"/>
              </a:rPr>
              <a:t>on </a:t>
            </a:r>
            <a:r>
              <a:rPr sz="2000" spc="-5" dirty="0">
                <a:latin typeface="Carlito"/>
                <a:cs typeface="Carlito"/>
              </a:rPr>
              <a:t>business </a:t>
            </a:r>
            <a:r>
              <a:rPr sz="2000" spc="-10" dirty="0">
                <a:latin typeface="Carlito"/>
                <a:cs typeface="Carlito"/>
              </a:rPr>
              <a:t>operations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5" dirty="0">
                <a:latin typeface="Carlito"/>
                <a:cs typeface="Carlito"/>
              </a:rPr>
              <a:t>broadly  </a:t>
            </a:r>
            <a:r>
              <a:rPr sz="2000" spc="-15" dirty="0">
                <a:latin typeface="Carlito"/>
                <a:cs typeface="Carlito"/>
              </a:rPr>
              <a:t>categorize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risks according </a:t>
            </a:r>
            <a:r>
              <a:rPr sz="2000" spc="-15" dirty="0">
                <a:latin typeface="Carlito"/>
                <a:cs typeface="Carlito"/>
              </a:rPr>
              <a:t>to </a:t>
            </a:r>
            <a:r>
              <a:rPr sz="2000" spc="-5" dirty="0">
                <a:latin typeface="Carlito"/>
                <a:cs typeface="Carlito"/>
              </a:rPr>
              <a:t>their priority</a:t>
            </a:r>
            <a:r>
              <a:rPr sz="2000" spc="7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level.</a:t>
            </a:r>
            <a:endParaRPr sz="2000" dirty="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34943" y="672020"/>
            <a:ext cx="551688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latin typeface="Carlito"/>
                <a:cs typeface="Carlito"/>
              </a:rPr>
              <a:t>Risk </a:t>
            </a:r>
            <a:r>
              <a:rPr b="1" spc="-15" dirty="0">
                <a:latin typeface="Carlito"/>
                <a:cs typeface="Carlito"/>
              </a:rPr>
              <a:t>Management</a:t>
            </a:r>
            <a:r>
              <a:rPr b="1" spc="-85" dirty="0">
                <a:latin typeface="Carlito"/>
                <a:cs typeface="Carlito"/>
              </a:rPr>
              <a:t> </a:t>
            </a:r>
            <a:r>
              <a:rPr b="1" spc="-15" dirty="0">
                <a:latin typeface="Carlito"/>
                <a:cs typeface="Carlito"/>
              </a:rPr>
              <a:t>process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723313"/>
            <a:ext cx="10751820" cy="4399915"/>
          </a:xfrm>
          <a:custGeom>
            <a:avLst/>
            <a:gdLst/>
            <a:ahLst/>
            <a:cxnLst/>
            <a:rect l="l" t="t" r="r" b="b"/>
            <a:pathLst>
              <a:path w="10751820" h="4399915">
                <a:moveTo>
                  <a:pt x="10751756" y="0"/>
                </a:moveTo>
                <a:lnTo>
                  <a:pt x="0" y="0"/>
                </a:lnTo>
                <a:lnTo>
                  <a:pt x="0" y="4399572"/>
                </a:lnTo>
                <a:lnTo>
                  <a:pt x="10751756" y="4399572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608354"/>
            <a:ext cx="7138034" cy="4542155"/>
          </a:xfrm>
          <a:prstGeom prst="rect">
            <a:avLst/>
          </a:prstGeom>
        </p:spPr>
        <p:txBody>
          <a:bodyPr vert="horz" wrap="square" lIns="0" tIns="1606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65"/>
              </a:spcBef>
            </a:pPr>
            <a:r>
              <a:rPr sz="2800" b="1" spc="-5" dirty="0">
                <a:latin typeface="Carlito"/>
                <a:cs typeface="Carlito"/>
              </a:rPr>
              <a:t>Risk </a:t>
            </a:r>
            <a:r>
              <a:rPr sz="2800" b="1" spc="-15" dirty="0">
                <a:latin typeface="Carlito"/>
                <a:cs typeface="Carlito"/>
              </a:rPr>
              <a:t>Management </a:t>
            </a:r>
            <a:r>
              <a:rPr sz="2400" spc="-10" dirty="0">
                <a:latin typeface="Carlito"/>
                <a:cs typeface="Carlito"/>
              </a:rPr>
              <a:t>consists </a:t>
            </a:r>
            <a:r>
              <a:rPr sz="2400" spc="-5" dirty="0">
                <a:latin typeface="Carlito"/>
                <a:cs typeface="Carlito"/>
              </a:rPr>
              <a:t>of these </a:t>
            </a:r>
            <a:r>
              <a:rPr sz="2400" spc="-15" dirty="0">
                <a:latin typeface="Carlito"/>
                <a:cs typeface="Carlito"/>
              </a:rPr>
              <a:t>steps</a:t>
            </a:r>
            <a:r>
              <a:rPr sz="2400" spc="-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process:</a:t>
            </a:r>
            <a:endParaRPr sz="2400">
              <a:latin typeface="Carlito"/>
              <a:cs typeface="Carlito"/>
            </a:endParaRPr>
          </a:p>
          <a:p>
            <a:pPr marL="354330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spc="-5" dirty="0">
                <a:latin typeface="Carlito"/>
                <a:cs typeface="Carlito"/>
              </a:rPr>
              <a:t>Step </a:t>
            </a:r>
            <a:r>
              <a:rPr sz="2400" dirty="0">
                <a:latin typeface="Carlito"/>
                <a:cs typeface="Carlito"/>
              </a:rPr>
              <a:t>1 – </a:t>
            </a:r>
            <a:r>
              <a:rPr sz="2400" spc="-10" dirty="0">
                <a:latin typeface="Carlito"/>
                <a:cs typeface="Carlito"/>
              </a:rPr>
              <a:t>Identify assets, threats, vulnerabilities</a:t>
            </a:r>
            <a:endParaRPr sz="2400">
              <a:latin typeface="Carlito"/>
              <a:cs typeface="Carlito"/>
            </a:endParaRPr>
          </a:p>
          <a:p>
            <a:pPr marL="354330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spc="-5" dirty="0">
                <a:latin typeface="Carlito"/>
                <a:cs typeface="Carlito"/>
              </a:rPr>
              <a:t>Step </a:t>
            </a:r>
            <a:r>
              <a:rPr sz="2400" dirty="0">
                <a:latin typeface="Carlito"/>
                <a:cs typeface="Carlito"/>
              </a:rPr>
              <a:t>2 – </a:t>
            </a:r>
            <a:r>
              <a:rPr sz="2400" spc="-10" dirty="0">
                <a:latin typeface="Carlito"/>
                <a:cs typeface="Carlito"/>
              </a:rPr>
              <a:t>Identify </a:t>
            </a:r>
            <a:r>
              <a:rPr sz="2400" spc="-5" dirty="0">
                <a:latin typeface="Carlito"/>
                <a:cs typeface="Carlito"/>
              </a:rPr>
              <a:t>the</a:t>
            </a:r>
            <a:r>
              <a:rPr sz="2400" spc="-7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risks</a:t>
            </a:r>
            <a:endParaRPr sz="2400">
              <a:latin typeface="Carlito"/>
              <a:cs typeface="Carlito"/>
            </a:endParaRPr>
          </a:p>
          <a:p>
            <a:pPr marL="354330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spc="-5" dirty="0">
                <a:latin typeface="Carlito"/>
                <a:cs typeface="Carlito"/>
              </a:rPr>
              <a:t>Step </a:t>
            </a:r>
            <a:r>
              <a:rPr sz="2400" dirty="0">
                <a:latin typeface="Carlito"/>
                <a:cs typeface="Carlito"/>
              </a:rPr>
              <a:t>3 – </a:t>
            </a:r>
            <a:r>
              <a:rPr sz="2400" spc="-10" dirty="0">
                <a:latin typeface="Carlito"/>
                <a:cs typeface="Carlito"/>
              </a:rPr>
              <a:t>Analyse </a:t>
            </a:r>
            <a:r>
              <a:rPr sz="2400" dirty="0">
                <a:latin typeface="Carlito"/>
                <a:cs typeface="Carlito"/>
              </a:rPr>
              <a:t>the</a:t>
            </a:r>
            <a:r>
              <a:rPr sz="2400" spc="-7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risks</a:t>
            </a:r>
            <a:endParaRPr sz="2400">
              <a:latin typeface="Carlito"/>
              <a:cs typeface="Carlito"/>
            </a:endParaRPr>
          </a:p>
          <a:p>
            <a:pPr marL="354330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spc="-5" dirty="0">
                <a:latin typeface="Carlito"/>
                <a:cs typeface="Carlito"/>
              </a:rPr>
              <a:t>Step </a:t>
            </a:r>
            <a:r>
              <a:rPr sz="2400" dirty="0">
                <a:latin typeface="Carlito"/>
                <a:cs typeface="Carlito"/>
              </a:rPr>
              <a:t>4 – </a:t>
            </a:r>
            <a:r>
              <a:rPr sz="2400" spc="-20" dirty="0">
                <a:latin typeface="Carlito"/>
                <a:cs typeface="Carlito"/>
              </a:rPr>
              <a:t>Evaluate </a:t>
            </a:r>
            <a:r>
              <a:rPr sz="2400" spc="-5" dirty="0">
                <a:latin typeface="Carlito"/>
                <a:cs typeface="Carlito"/>
              </a:rPr>
              <a:t>the</a:t>
            </a:r>
            <a:r>
              <a:rPr sz="2400" spc="-1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risks</a:t>
            </a:r>
            <a:endParaRPr sz="2400">
              <a:latin typeface="Carlito"/>
              <a:cs typeface="Carlito"/>
            </a:endParaRPr>
          </a:p>
          <a:p>
            <a:pPr marL="354330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spc="-5" dirty="0">
                <a:latin typeface="Carlito"/>
                <a:cs typeface="Carlito"/>
              </a:rPr>
              <a:t>Step </a:t>
            </a:r>
            <a:r>
              <a:rPr sz="2400" dirty="0">
                <a:latin typeface="Carlito"/>
                <a:cs typeface="Carlito"/>
              </a:rPr>
              <a:t>5 – </a:t>
            </a:r>
            <a:r>
              <a:rPr sz="2400" spc="-45" dirty="0">
                <a:latin typeface="Carlito"/>
                <a:cs typeface="Carlito"/>
              </a:rPr>
              <a:t>Treat </a:t>
            </a:r>
            <a:r>
              <a:rPr sz="2400" spc="-5" dirty="0">
                <a:latin typeface="Carlito"/>
                <a:cs typeface="Carlito"/>
              </a:rPr>
              <a:t>the</a:t>
            </a:r>
            <a:r>
              <a:rPr sz="2400" spc="2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risks</a:t>
            </a:r>
            <a:endParaRPr sz="2400">
              <a:latin typeface="Carlito"/>
              <a:cs typeface="Carlito"/>
            </a:endParaRPr>
          </a:p>
          <a:p>
            <a:pPr marL="811530" lvl="1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812165" algn="l"/>
              </a:tabLst>
            </a:pPr>
            <a:r>
              <a:rPr sz="2400" spc="-5" dirty="0">
                <a:latin typeface="Carlito"/>
                <a:cs typeface="Carlito"/>
              </a:rPr>
              <a:t>Risk </a:t>
            </a:r>
            <a:r>
              <a:rPr sz="2400" spc="-20" dirty="0">
                <a:latin typeface="Carlito"/>
                <a:cs typeface="Carlito"/>
              </a:rPr>
              <a:t>mitigation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15" dirty="0">
                <a:latin typeface="Carlito"/>
                <a:cs typeface="Carlito"/>
              </a:rPr>
              <a:t>contingency </a:t>
            </a:r>
            <a:r>
              <a:rPr sz="2400" spc="-10" dirty="0">
                <a:latin typeface="Carlito"/>
                <a:cs typeface="Carlito"/>
              </a:rPr>
              <a:t>measure</a:t>
            </a:r>
            <a:r>
              <a:rPr sz="2400" spc="5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definition</a:t>
            </a:r>
            <a:endParaRPr sz="2400">
              <a:latin typeface="Carlito"/>
              <a:cs typeface="Carlito"/>
            </a:endParaRPr>
          </a:p>
          <a:p>
            <a:pPr marL="811530" lvl="1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812165" algn="l"/>
              </a:tabLst>
            </a:pPr>
            <a:r>
              <a:rPr sz="2400" spc="-5" dirty="0">
                <a:latin typeface="Carlito"/>
                <a:cs typeface="Carlito"/>
              </a:rPr>
              <a:t>Risk </a:t>
            </a:r>
            <a:r>
              <a:rPr sz="2400" spc="-10" dirty="0">
                <a:latin typeface="Carlito"/>
                <a:cs typeface="Carlito"/>
              </a:rPr>
              <a:t>monitoring </a:t>
            </a:r>
            <a:r>
              <a:rPr sz="2400" dirty="0">
                <a:latin typeface="Carlito"/>
                <a:cs typeface="Carlito"/>
              </a:rPr>
              <a:t>and</a:t>
            </a:r>
            <a:r>
              <a:rPr sz="2400" spc="-10" dirty="0">
                <a:latin typeface="Carlito"/>
                <a:cs typeface="Carlito"/>
              </a:rPr>
              <a:t> </a:t>
            </a:r>
            <a:r>
              <a:rPr sz="2400" spc="-20" dirty="0">
                <a:latin typeface="Carlito"/>
                <a:cs typeface="Carlito"/>
              </a:rPr>
              <a:t>control</a:t>
            </a:r>
            <a:endParaRPr sz="2400">
              <a:latin typeface="Carlito"/>
              <a:cs typeface="Carlito"/>
            </a:endParaRPr>
          </a:p>
          <a:p>
            <a:pPr marL="811530" lvl="1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812165" algn="l"/>
              </a:tabLst>
            </a:pPr>
            <a:r>
              <a:rPr sz="2400" spc="-5" dirty="0">
                <a:latin typeface="Carlito"/>
                <a:cs typeface="Carlito"/>
              </a:rPr>
              <a:t>Risk </a:t>
            </a:r>
            <a:r>
              <a:rPr sz="2400" spc="-15" dirty="0">
                <a:latin typeface="Carlito"/>
                <a:cs typeface="Carlito"/>
              </a:rPr>
              <a:t>identification efficiency</a:t>
            </a:r>
            <a:r>
              <a:rPr sz="2400" spc="1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measurement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20001" y="365036"/>
            <a:ext cx="10751820" cy="1325245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898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495"/>
              </a:spcBef>
            </a:pPr>
            <a:r>
              <a:rPr sz="5500" spc="-25" dirty="0"/>
              <a:t>Contens</a:t>
            </a:r>
            <a:endParaRPr sz="5500"/>
          </a:p>
        </p:txBody>
      </p:sp>
      <p:sp>
        <p:nvSpPr>
          <p:cNvPr id="4" name="object 4"/>
          <p:cNvSpPr/>
          <p:nvPr/>
        </p:nvSpPr>
        <p:spPr>
          <a:xfrm>
            <a:off x="720001" y="1825561"/>
            <a:ext cx="10751820" cy="4081145"/>
          </a:xfrm>
          <a:custGeom>
            <a:avLst/>
            <a:gdLst/>
            <a:ahLst/>
            <a:cxnLst/>
            <a:rect l="l" t="t" r="r" b="b"/>
            <a:pathLst>
              <a:path w="10751820" h="4081145">
                <a:moveTo>
                  <a:pt x="10751756" y="0"/>
                </a:moveTo>
                <a:lnTo>
                  <a:pt x="0" y="0"/>
                </a:lnTo>
                <a:lnTo>
                  <a:pt x="0" y="4080954"/>
                </a:lnTo>
                <a:lnTo>
                  <a:pt x="10751756" y="408095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11441" y="2205769"/>
            <a:ext cx="299720" cy="3404870"/>
          </a:xfrm>
          <a:prstGeom prst="rect">
            <a:avLst/>
          </a:prstGeom>
        </p:spPr>
        <p:txBody>
          <a:bodyPr vert="horz" wrap="square" lIns="0" tIns="2540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00"/>
              </a:spcBef>
            </a:pPr>
            <a:r>
              <a:rPr sz="2850" spc="-10" dirty="0">
                <a:solidFill>
                  <a:srgbClr val="303030"/>
                </a:solidFill>
                <a:latin typeface="Wingdings"/>
                <a:cs typeface="Wingdings"/>
              </a:rPr>
              <a:t></a:t>
            </a:r>
            <a:endParaRPr sz="2850">
              <a:latin typeface="Wingdings"/>
              <a:cs typeface="Wingdings"/>
            </a:endParaRPr>
          </a:p>
          <a:p>
            <a:pPr>
              <a:lnSpc>
                <a:spcPct val="100000"/>
              </a:lnSpc>
              <a:spcBef>
                <a:spcPts val="1900"/>
              </a:spcBef>
            </a:pPr>
            <a:r>
              <a:rPr sz="2850" spc="-10" dirty="0">
                <a:solidFill>
                  <a:srgbClr val="303030"/>
                </a:solidFill>
                <a:latin typeface="Wingdings"/>
                <a:cs typeface="Wingdings"/>
              </a:rPr>
              <a:t></a:t>
            </a:r>
            <a:endParaRPr sz="2850">
              <a:latin typeface="Wingdings"/>
              <a:cs typeface="Wingdings"/>
            </a:endParaRPr>
          </a:p>
          <a:p>
            <a:pPr>
              <a:lnSpc>
                <a:spcPct val="100000"/>
              </a:lnSpc>
              <a:spcBef>
                <a:spcPts val="1900"/>
              </a:spcBef>
            </a:pPr>
            <a:r>
              <a:rPr sz="2850" spc="-10" dirty="0">
                <a:solidFill>
                  <a:srgbClr val="303030"/>
                </a:solidFill>
                <a:latin typeface="Wingdings"/>
                <a:cs typeface="Wingdings"/>
              </a:rPr>
              <a:t></a:t>
            </a:r>
            <a:endParaRPr sz="2850">
              <a:latin typeface="Wingdings"/>
              <a:cs typeface="Wingdings"/>
            </a:endParaRPr>
          </a:p>
          <a:p>
            <a:pPr>
              <a:lnSpc>
                <a:spcPct val="100000"/>
              </a:lnSpc>
              <a:spcBef>
                <a:spcPts val="1910"/>
              </a:spcBef>
            </a:pPr>
            <a:r>
              <a:rPr sz="2850" spc="-10" dirty="0">
                <a:solidFill>
                  <a:srgbClr val="303030"/>
                </a:solidFill>
                <a:latin typeface="Wingdings"/>
                <a:cs typeface="Wingdings"/>
              </a:rPr>
              <a:t></a:t>
            </a:r>
            <a:endParaRPr sz="2850">
              <a:latin typeface="Wingdings"/>
              <a:cs typeface="Wingdings"/>
            </a:endParaRPr>
          </a:p>
          <a:p>
            <a:pPr>
              <a:lnSpc>
                <a:spcPct val="100000"/>
              </a:lnSpc>
              <a:spcBef>
                <a:spcPts val="1900"/>
              </a:spcBef>
            </a:pPr>
            <a:r>
              <a:rPr sz="2850" spc="-10" dirty="0">
                <a:solidFill>
                  <a:srgbClr val="303030"/>
                </a:solidFill>
                <a:latin typeface="Wingdings"/>
                <a:cs typeface="Wingdings"/>
              </a:rPr>
              <a:t></a:t>
            </a:r>
            <a:endParaRPr sz="2850">
              <a:latin typeface="Wingdings"/>
              <a:cs typeface="Wingding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1530362" y="2285174"/>
            <a:ext cx="3933190" cy="340360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95"/>
              </a:spcBef>
            </a:pPr>
            <a:r>
              <a:rPr sz="3600" b="1" dirty="0">
                <a:solidFill>
                  <a:srgbClr val="303030"/>
                </a:solidFill>
                <a:latin typeface="Arial"/>
                <a:cs typeface="Arial"/>
              </a:rPr>
              <a:t>Risk</a:t>
            </a:r>
            <a:endParaRPr sz="3600">
              <a:latin typeface="Arial"/>
              <a:cs typeface="Arial"/>
            </a:endParaRPr>
          </a:p>
          <a:p>
            <a:pPr marR="5080">
              <a:lnSpc>
                <a:spcPts val="5320"/>
              </a:lnSpc>
              <a:spcBef>
                <a:spcPts val="345"/>
              </a:spcBef>
            </a:pPr>
            <a:r>
              <a:rPr sz="3600" b="1" dirty="0">
                <a:solidFill>
                  <a:srgbClr val="303030"/>
                </a:solidFill>
                <a:latin typeface="Arial"/>
                <a:cs typeface="Arial"/>
              </a:rPr>
              <a:t>Risk </a:t>
            </a:r>
            <a:r>
              <a:rPr sz="3600" b="1" spc="-5" dirty="0">
                <a:solidFill>
                  <a:srgbClr val="303030"/>
                </a:solidFill>
                <a:latin typeface="Arial"/>
                <a:cs typeface="Arial"/>
              </a:rPr>
              <a:t>analysis  </a:t>
            </a:r>
            <a:r>
              <a:rPr sz="3600" b="1" dirty="0">
                <a:solidFill>
                  <a:srgbClr val="303030"/>
                </a:solidFill>
                <a:latin typeface="Arial"/>
                <a:cs typeface="Arial"/>
              </a:rPr>
              <a:t>Risk</a:t>
            </a:r>
            <a:r>
              <a:rPr sz="3600" b="1" spc="-80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303030"/>
                </a:solidFill>
                <a:latin typeface="Arial"/>
                <a:cs typeface="Arial"/>
              </a:rPr>
              <a:t>management  Risk evaluation  Risk</a:t>
            </a:r>
            <a:r>
              <a:rPr sz="3600" b="1" spc="-10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303030"/>
                </a:solidFill>
                <a:latin typeface="Arial"/>
                <a:cs typeface="Arial"/>
              </a:rPr>
              <a:t>treatment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334943" y="672020"/>
            <a:ext cx="551688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5" dirty="0">
                <a:solidFill>
                  <a:srgbClr val="CE1E27"/>
                </a:solidFill>
                <a:latin typeface="Carlito"/>
                <a:cs typeface="Carlito"/>
              </a:rPr>
              <a:t>Risk </a:t>
            </a:r>
            <a:r>
              <a:rPr sz="4000" b="1" spc="-15" dirty="0">
                <a:solidFill>
                  <a:srgbClr val="CE1E27"/>
                </a:solidFill>
                <a:latin typeface="Carlito"/>
                <a:cs typeface="Carlito"/>
              </a:rPr>
              <a:t>Management</a:t>
            </a:r>
            <a:r>
              <a:rPr sz="4000" b="1" spc="-85" dirty="0">
                <a:solidFill>
                  <a:srgbClr val="CE1E27"/>
                </a:solidFill>
                <a:latin typeface="Carlito"/>
                <a:cs typeface="Carlito"/>
              </a:rPr>
              <a:t> </a:t>
            </a:r>
            <a:r>
              <a:rPr sz="4000" b="1" spc="-15" dirty="0">
                <a:solidFill>
                  <a:srgbClr val="CE1E27"/>
                </a:solidFill>
                <a:latin typeface="Carlito"/>
                <a:cs typeface="Carlito"/>
              </a:rPr>
              <a:t>process</a:t>
            </a:r>
            <a:endParaRPr sz="40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20001" y="1723313"/>
            <a:ext cx="10751820" cy="4399915"/>
          </a:xfrm>
          <a:custGeom>
            <a:avLst/>
            <a:gdLst/>
            <a:ahLst/>
            <a:cxnLst/>
            <a:rect l="l" t="t" r="r" b="b"/>
            <a:pathLst>
              <a:path w="10751820" h="4399915">
                <a:moveTo>
                  <a:pt x="10751756" y="0"/>
                </a:moveTo>
                <a:lnTo>
                  <a:pt x="0" y="0"/>
                </a:lnTo>
                <a:lnTo>
                  <a:pt x="0" y="4399572"/>
                </a:lnTo>
                <a:lnTo>
                  <a:pt x="10751756" y="4399572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756346"/>
            <a:ext cx="150749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Carlito"/>
                <a:cs typeface="Carlito"/>
              </a:rPr>
              <a:t>ISO</a:t>
            </a:r>
            <a:r>
              <a:rPr sz="2800" b="1" spc="-70" dirty="0">
                <a:latin typeface="Carlito"/>
                <a:cs typeface="Carlito"/>
              </a:rPr>
              <a:t> </a:t>
            </a:r>
            <a:r>
              <a:rPr sz="2800" b="1" spc="-10" dirty="0">
                <a:latin typeface="Carlito"/>
                <a:cs typeface="Carlito"/>
              </a:rPr>
              <a:t>27005</a:t>
            </a:r>
            <a:endParaRPr sz="2800">
              <a:latin typeface="Carlito"/>
              <a:cs typeface="Carlito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3405413" y="1671660"/>
            <a:ext cx="5280660" cy="4857115"/>
            <a:chOff x="3405413" y="1671660"/>
            <a:chExt cx="5280660" cy="4857115"/>
          </a:xfrm>
        </p:grpSpPr>
        <p:sp>
          <p:nvSpPr>
            <p:cNvPr id="7" name="object 7"/>
            <p:cNvSpPr/>
            <p:nvPr/>
          </p:nvSpPr>
          <p:spPr>
            <a:xfrm>
              <a:off x="7849082" y="6192735"/>
              <a:ext cx="817537" cy="33550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424313" y="1690204"/>
              <a:ext cx="5242318" cy="451619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414953" y="1681200"/>
              <a:ext cx="5261610" cy="4535805"/>
            </a:xfrm>
            <a:custGeom>
              <a:avLst/>
              <a:gdLst/>
              <a:ahLst/>
              <a:cxnLst/>
              <a:rect l="l" t="t" r="r" b="b"/>
              <a:pathLst>
                <a:path w="5261609" h="4535805">
                  <a:moveTo>
                    <a:pt x="0" y="0"/>
                  </a:moveTo>
                  <a:lnTo>
                    <a:pt x="5261406" y="0"/>
                  </a:lnTo>
                  <a:lnTo>
                    <a:pt x="5261406" y="4535284"/>
                  </a:lnTo>
                  <a:lnTo>
                    <a:pt x="0" y="4535284"/>
                  </a:lnTo>
                  <a:lnTo>
                    <a:pt x="0" y="0"/>
                  </a:lnTo>
                  <a:close/>
                </a:path>
              </a:pathLst>
            </a:custGeom>
            <a:ln w="19079">
              <a:solidFill>
                <a:srgbClr val="3030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786464" y="672020"/>
            <a:ext cx="261620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Risk</a:t>
            </a:r>
            <a:r>
              <a:rPr spc="-70" dirty="0"/>
              <a:t> </a:t>
            </a:r>
            <a:r>
              <a:rPr spc="-15" dirty="0"/>
              <a:t>Analysis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723313"/>
            <a:ext cx="10751820" cy="4399915"/>
          </a:xfrm>
          <a:custGeom>
            <a:avLst/>
            <a:gdLst/>
            <a:ahLst/>
            <a:cxnLst/>
            <a:rect l="l" t="t" r="r" b="b"/>
            <a:pathLst>
              <a:path w="10751820" h="4399915">
                <a:moveTo>
                  <a:pt x="10751756" y="0"/>
                </a:moveTo>
                <a:lnTo>
                  <a:pt x="0" y="0"/>
                </a:lnTo>
                <a:lnTo>
                  <a:pt x="0" y="4399572"/>
                </a:lnTo>
                <a:lnTo>
                  <a:pt x="10751756" y="4399572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629475"/>
            <a:ext cx="10067290" cy="4328160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2800" b="1" spc="-5" dirty="0">
                <a:latin typeface="Carlito"/>
                <a:cs typeface="Carlito"/>
              </a:rPr>
              <a:t>Risk </a:t>
            </a:r>
            <a:r>
              <a:rPr sz="2800" b="1" spc="-10" dirty="0">
                <a:latin typeface="Carlito"/>
                <a:cs typeface="Carlito"/>
              </a:rPr>
              <a:t>Analysis</a:t>
            </a:r>
            <a:endParaRPr sz="280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  <a:spcBef>
                <a:spcPts val="1000"/>
              </a:spcBef>
            </a:pPr>
            <a:r>
              <a:rPr sz="2800" spc="-5" dirty="0">
                <a:latin typeface="Carlito"/>
                <a:cs typeface="Carlito"/>
              </a:rPr>
              <a:t>Risk </a:t>
            </a:r>
            <a:r>
              <a:rPr sz="2800" spc="-10" dirty="0">
                <a:latin typeface="Carlito"/>
                <a:cs typeface="Carlito"/>
              </a:rPr>
              <a:t>analysis </a:t>
            </a:r>
            <a:r>
              <a:rPr sz="2800" spc="-20" dirty="0">
                <a:latin typeface="Carlito"/>
                <a:cs typeface="Carlito"/>
              </a:rPr>
              <a:t>involves examining </a:t>
            </a:r>
            <a:r>
              <a:rPr sz="2800" spc="-10" dirty="0">
                <a:latin typeface="Carlito"/>
                <a:cs typeface="Carlito"/>
              </a:rPr>
              <a:t>how </a:t>
            </a:r>
            <a:r>
              <a:rPr sz="2800" spc="-15" dirty="0">
                <a:latin typeface="Carlito"/>
                <a:cs typeface="Carlito"/>
              </a:rPr>
              <a:t>project outcomes </a:t>
            </a:r>
            <a:r>
              <a:rPr sz="2800" spc="-5" dirty="0">
                <a:latin typeface="Carlito"/>
                <a:cs typeface="Carlito"/>
              </a:rPr>
              <a:t>and </a:t>
            </a:r>
            <a:r>
              <a:rPr sz="2800" spc="-10" dirty="0">
                <a:latin typeface="Carlito"/>
                <a:cs typeface="Carlito"/>
              </a:rPr>
              <a:t>objectives  </a:t>
            </a:r>
            <a:r>
              <a:rPr sz="2800" spc="-15" dirty="0">
                <a:latin typeface="Carlito"/>
                <a:cs typeface="Carlito"/>
              </a:rPr>
              <a:t>might </a:t>
            </a:r>
            <a:r>
              <a:rPr sz="2800" spc="-10" dirty="0">
                <a:latin typeface="Carlito"/>
                <a:cs typeface="Carlito"/>
              </a:rPr>
              <a:t>change due to </a:t>
            </a:r>
            <a:r>
              <a:rPr sz="2800" spc="-5" dirty="0">
                <a:latin typeface="Carlito"/>
                <a:cs typeface="Carlito"/>
              </a:rPr>
              <a:t>the impact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0" dirty="0">
                <a:latin typeface="Carlito"/>
                <a:cs typeface="Carlito"/>
              </a:rPr>
              <a:t>risk</a:t>
            </a:r>
            <a:r>
              <a:rPr sz="2800" spc="30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event.</a:t>
            </a:r>
            <a:endParaRPr sz="2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800" b="1" spc="-5" dirty="0">
                <a:latin typeface="Carlito"/>
                <a:cs typeface="Carlito"/>
              </a:rPr>
              <a:t>The </a:t>
            </a:r>
            <a:r>
              <a:rPr sz="2800" b="1" spc="-10" dirty="0">
                <a:latin typeface="Carlito"/>
                <a:cs typeface="Carlito"/>
              </a:rPr>
              <a:t>risks </a:t>
            </a:r>
            <a:r>
              <a:rPr sz="2800" b="1" spc="-15" dirty="0">
                <a:latin typeface="Carlito"/>
                <a:cs typeface="Carlito"/>
              </a:rPr>
              <a:t>are identified </a:t>
            </a:r>
            <a:r>
              <a:rPr sz="2800" b="1" spc="-5" dirty="0">
                <a:latin typeface="Carlito"/>
                <a:cs typeface="Carlito"/>
              </a:rPr>
              <a:t>&lt;= </a:t>
            </a:r>
            <a:r>
              <a:rPr sz="2800" b="1" spc="-10" dirty="0">
                <a:latin typeface="Carlito"/>
                <a:cs typeface="Carlito"/>
              </a:rPr>
              <a:t>evidence </a:t>
            </a:r>
            <a:r>
              <a:rPr sz="2800" b="1" spc="-5" dirty="0">
                <a:latin typeface="Carlito"/>
                <a:cs typeface="Carlito"/>
              </a:rPr>
              <a:t>of</a:t>
            </a:r>
            <a:r>
              <a:rPr sz="2800" b="1" spc="20" dirty="0">
                <a:latin typeface="Carlito"/>
                <a:cs typeface="Carlito"/>
              </a:rPr>
              <a:t> </a:t>
            </a:r>
            <a:r>
              <a:rPr sz="2800" b="1" spc="-5" dirty="0">
                <a:latin typeface="Carlito"/>
                <a:cs typeface="Carlito"/>
              </a:rPr>
              <a:t>impacts</a:t>
            </a:r>
            <a:endParaRPr sz="2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800" spc="-10" dirty="0">
                <a:latin typeface="Carlito"/>
                <a:cs typeface="Carlito"/>
              </a:rPr>
              <a:t>They </a:t>
            </a:r>
            <a:r>
              <a:rPr sz="2800" spc="-15" dirty="0">
                <a:latin typeface="Carlito"/>
                <a:cs typeface="Carlito"/>
              </a:rPr>
              <a:t>are </a:t>
            </a:r>
            <a:r>
              <a:rPr sz="2800" spc="-10" dirty="0">
                <a:latin typeface="Carlito"/>
                <a:cs typeface="Carlito"/>
              </a:rPr>
              <a:t>analyses to</a:t>
            </a:r>
            <a:r>
              <a:rPr sz="2800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identify</a:t>
            </a:r>
            <a:endParaRPr sz="2800">
              <a:latin typeface="Carlito"/>
              <a:cs typeface="Carlito"/>
            </a:endParaRPr>
          </a:p>
          <a:p>
            <a:pPr marL="811530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812165" algn="l"/>
              </a:tabLst>
            </a:pP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5" dirty="0">
                <a:latin typeface="Carlito"/>
                <a:cs typeface="Carlito"/>
              </a:rPr>
              <a:t>qualitative</a:t>
            </a:r>
            <a:r>
              <a:rPr sz="2800" dirty="0">
                <a:latin typeface="Carlito"/>
                <a:cs typeface="Carlito"/>
              </a:rPr>
              <a:t> and</a:t>
            </a:r>
            <a:endParaRPr sz="2800">
              <a:latin typeface="Carlito"/>
              <a:cs typeface="Carlito"/>
            </a:endParaRPr>
          </a:p>
          <a:p>
            <a:pPr marL="811530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812165" algn="l"/>
              </a:tabLst>
            </a:pPr>
            <a:r>
              <a:rPr sz="2800" spc="-20" dirty="0">
                <a:latin typeface="Carlito"/>
                <a:cs typeface="Carlito"/>
              </a:rPr>
              <a:t>quantitative </a:t>
            </a:r>
            <a:r>
              <a:rPr sz="2800" spc="-10" dirty="0">
                <a:latin typeface="Carlito"/>
                <a:cs typeface="Carlito"/>
              </a:rPr>
              <a:t>impact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5" dirty="0">
                <a:latin typeface="Carlito"/>
                <a:cs typeface="Carlito"/>
              </a:rPr>
              <a:t>the</a:t>
            </a:r>
            <a:r>
              <a:rPr sz="2800" spc="2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risk</a:t>
            </a:r>
            <a:endParaRPr sz="2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800" spc="-20" dirty="0">
                <a:latin typeface="Carlito"/>
                <a:cs typeface="Carlito"/>
              </a:rPr>
              <a:t>Apropriate steps </a:t>
            </a:r>
            <a:r>
              <a:rPr sz="2800" spc="-5" dirty="0">
                <a:latin typeface="Carlito"/>
                <a:cs typeface="Carlito"/>
              </a:rPr>
              <a:t>can </a:t>
            </a:r>
            <a:r>
              <a:rPr sz="2800" spc="-10" dirty="0">
                <a:latin typeface="Carlito"/>
                <a:cs typeface="Carlito"/>
              </a:rPr>
              <a:t>be </a:t>
            </a:r>
            <a:r>
              <a:rPr sz="2800" spc="-30" dirty="0">
                <a:latin typeface="Carlito"/>
                <a:cs typeface="Carlito"/>
              </a:rPr>
              <a:t>taken </a:t>
            </a:r>
            <a:r>
              <a:rPr sz="2800" spc="-10" dirty="0">
                <a:latin typeface="Carlito"/>
                <a:cs typeface="Carlito"/>
              </a:rPr>
              <a:t>to </a:t>
            </a:r>
            <a:r>
              <a:rPr sz="2800" spc="-25" dirty="0">
                <a:latin typeface="Carlito"/>
                <a:cs typeface="Carlito"/>
              </a:rPr>
              <a:t>mitigate</a:t>
            </a:r>
            <a:r>
              <a:rPr sz="2800" spc="5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them.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246816" y="672020"/>
            <a:ext cx="369379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Risk</a:t>
            </a:r>
            <a:r>
              <a:rPr spc="-50" dirty="0"/>
              <a:t> </a:t>
            </a:r>
            <a:r>
              <a:rPr spc="-15" dirty="0"/>
              <a:t>management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432935"/>
          </a:xfrm>
          <a:custGeom>
            <a:avLst/>
            <a:gdLst/>
            <a:ahLst/>
            <a:cxnLst/>
            <a:rect l="l" t="t" r="r" b="b"/>
            <a:pathLst>
              <a:path w="10751820" h="4432935">
                <a:moveTo>
                  <a:pt x="10751756" y="0"/>
                </a:moveTo>
                <a:lnTo>
                  <a:pt x="0" y="0"/>
                </a:lnTo>
                <a:lnTo>
                  <a:pt x="0" y="4432325"/>
                </a:lnTo>
                <a:lnTo>
                  <a:pt x="10751756" y="4432325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723225"/>
            <a:ext cx="10196195" cy="4319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8285480" algn="l"/>
              </a:tabLst>
            </a:pPr>
            <a:r>
              <a:rPr sz="2400" spc="-10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purpose </a:t>
            </a:r>
            <a:r>
              <a:rPr sz="2400" dirty="0">
                <a:latin typeface="Carlito"/>
                <a:cs typeface="Carlito"/>
              </a:rPr>
              <a:t>of </a:t>
            </a:r>
            <a:r>
              <a:rPr sz="2400" spc="-5" dirty="0">
                <a:latin typeface="Carlito"/>
                <a:cs typeface="Carlito"/>
              </a:rPr>
              <a:t>this </a:t>
            </a:r>
            <a:r>
              <a:rPr sz="2400" spc="-15" dirty="0">
                <a:latin typeface="Carlito"/>
                <a:cs typeface="Carlito"/>
              </a:rPr>
              <a:t>step </a:t>
            </a:r>
            <a:r>
              <a:rPr sz="2400" spc="-5" dirty="0">
                <a:latin typeface="Carlito"/>
                <a:cs typeface="Carlito"/>
              </a:rPr>
              <a:t>is </a:t>
            </a:r>
            <a:r>
              <a:rPr sz="2400" spc="-15" dirty="0">
                <a:latin typeface="Carlito"/>
                <a:cs typeface="Carlito"/>
              </a:rPr>
              <a:t>to </a:t>
            </a:r>
            <a:r>
              <a:rPr sz="2400" spc="-10" dirty="0">
                <a:latin typeface="Carlito"/>
                <a:cs typeface="Carlito"/>
              </a:rPr>
              <a:t>identify </a:t>
            </a:r>
            <a:r>
              <a:rPr sz="2400" spc="-5" dirty="0">
                <a:latin typeface="Carlito"/>
                <a:cs typeface="Carlito"/>
              </a:rPr>
              <a:t>the </a:t>
            </a:r>
            <a:r>
              <a:rPr sz="2400" spc="-15" dirty="0">
                <a:latin typeface="Carlito"/>
                <a:cs typeface="Carlito"/>
              </a:rPr>
              <a:t>likelihood </a:t>
            </a:r>
            <a:r>
              <a:rPr sz="2400" spc="-10" dirty="0">
                <a:latin typeface="Carlito"/>
                <a:cs typeface="Carlito"/>
              </a:rPr>
              <a:t>what</a:t>
            </a:r>
            <a:r>
              <a:rPr sz="2400" spc="10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could</a:t>
            </a:r>
            <a:r>
              <a:rPr sz="2400" spc="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go	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10" dirty="0">
                <a:latin typeface="Carlito"/>
                <a:cs typeface="Carlito"/>
              </a:rPr>
              <a:t>what </a:t>
            </a:r>
            <a:r>
              <a:rPr sz="2400" spc="-5" dirty="0">
                <a:latin typeface="Carlito"/>
                <a:cs typeface="Carlito"/>
              </a:rPr>
              <a:t>is</a:t>
            </a:r>
            <a:r>
              <a:rPr sz="2400" spc="-9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the  </a:t>
            </a:r>
            <a:r>
              <a:rPr sz="2400" spc="-10" dirty="0">
                <a:latin typeface="Carlito"/>
                <a:cs typeface="Carlito"/>
              </a:rPr>
              <a:t>consequence </a:t>
            </a:r>
            <a:r>
              <a:rPr sz="2400" spc="-5" dirty="0">
                <a:latin typeface="Carlito"/>
                <a:cs typeface="Carlito"/>
              </a:rPr>
              <a:t>(loss or </a:t>
            </a:r>
            <a:r>
              <a:rPr sz="2400" spc="-10" dirty="0">
                <a:latin typeface="Carlito"/>
                <a:cs typeface="Carlito"/>
              </a:rPr>
              <a:t>damage) </a:t>
            </a:r>
            <a:r>
              <a:rPr sz="2400" spc="-5" dirty="0">
                <a:latin typeface="Carlito"/>
                <a:cs typeface="Carlito"/>
              </a:rPr>
              <a:t>of it</a:t>
            </a:r>
            <a:r>
              <a:rPr sz="240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occurring.</a:t>
            </a:r>
            <a:endParaRPr sz="2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400" b="1" spc="-10" dirty="0">
                <a:latin typeface="Carlito"/>
                <a:cs typeface="Carlito"/>
              </a:rPr>
              <a:t>It </a:t>
            </a:r>
            <a:r>
              <a:rPr sz="2400" b="1" spc="-5" dirty="0">
                <a:latin typeface="Carlito"/>
                <a:cs typeface="Carlito"/>
              </a:rPr>
              <a:t>is necessary </a:t>
            </a:r>
            <a:r>
              <a:rPr sz="2400" b="1" spc="-15" dirty="0">
                <a:latin typeface="Carlito"/>
                <a:cs typeface="Carlito"/>
              </a:rPr>
              <a:t>to</a:t>
            </a:r>
            <a:r>
              <a:rPr sz="2400" b="1" spc="-10" dirty="0">
                <a:latin typeface="Carlito"/>
                <a:cs typeface="Carlito"/>
              </a:rPr>
              <a:t> </a:t>
            </a:r>
            <a:r>
              <a:rPr sz="2400" b="1" spc="5" dirty="0">
                <a:latin typeface="Carlito"/>
                <a:cs typeface="Carlito"/>
              </a:rPr>
              <a:t>do</a:t>
            </a:r>
            <a:r>
              <a:rPr sz="2400" spc="5" dirty="0">
                <a:latin typeface="Carlito"/>
                <a:cs typeface="Carlito"/>
              </a:rPr>
              <a:t>:</a:t>
            </a:r>
            <a:endParaRPr sz="2400">
              <a:latin typeface="Carlito"/>
              <a:cs typeface="Carlito"/>
            </a:endParaRPr>
          </a:p>
          <a:p>
            <a:pPr marL="354330" indent="-342265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spc="-10" dirty="0">
                <a:latin typeface="Carlito"/>
                <a:cs typeface="Carlito"/>
              </a:rPr>
              <a:t>List risks, </a:t>
            </a:r>
            <a:r>
              <a:rPr sz="2400" spc="-5" dirty="0">
                <a:latin typeface="Carlito"/>
                <a:cs typeface="Carlito"/>
              </a:rPr>
              <a:t>incidents or accidents </a:t>
            </a:r>
            <a:r>
              <a:rPr sz="2400" spc="-10" dirty="0">
                <a:latin typeface="Carlito"/>
                <a:cs typeface="Carlito"/>
              </a:rPr>
              <a:t>that might</a:t>
            </a:r>
            <a:r>
              <a:rPr sz="2400" spc="-1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happen</a:t>
            </a:r>
            <a:endParaRPr sz="2400">
              <a:latin typeface="Carlito"/>
              <a:cs typeface="Carlito"/>
            </a:endParaRPr>
          </a:p>
          <a:p>
            <a:pPr marL="354330" marR="625475" indent="-342265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spc="-10" dirty="0">
                <a:latin typeface="Carlito"/>
                <a:cs typeface="Carlito"/>
              </a:rPr>
              <a:t>List </a:t>
            </a:r>
            <a:r>
              <a:rPr sz="2400" spc="-5" dirty="0">
                <a:latin typeface="Carlito"/>
                <a:cs typeface="Carlito"/>
              </a:rPr>
              <a:t>the possible causes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5" dirty="0">
                <a:latin typeface="Carlito"/>
                <a:cs typeface="Carlito"/>
              </a:rPr>
              <a:t>scenarios or </a:t>
            </a:r>
            <a:r>
              <a:rPr sz="2400" spc="-10" dirty="0">
                <a:latin typeface="Carlito"/>
                <a:cs typeface="Carlito"/>
              </a:rPr>
              <a:t>description </a:t>
            </a:r>
            <a:r>
              <a:rPr sz="2400" spc="-5" dirty="0">
                <a:latin typeface="Carlito"/>
                <a:cs typeface="Carlito"/>
              </a:rPr>
              <a:t>of the risk, </a:t>
            </a:r>
            <a:r>
              <a:rPr sz="2400" spc="-10" dirty="0">
                <a:latin typeface="Carlito"/>
                <a:cs typeface="Carlito"/>
              </a:rPr>
              <a:t>incident or  </a:t>
            </a:r>
            <a:r>
              <a:rPr sz="2400" spc="-5" dirty="0">
                <a:latin typeface="Carlito"/>
                <a:cs typeface="Carlito"/>
              </a:rPr>
              <a:t>accident.</a:t>
            </a:r>
            <a:endParaRPr sz="2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sz="2400" b="1" spc="-10" dirty="0">
                <a:latin typeface="Carlito"/>
                <a:cs typeface="Carlito"/>
              </a:rPr>
              <a:t>It </a:t>
            </a:r>
            <a:r>
              <a:rPr sz="2400" b="1" spc="-5" dirty="0">
                <a:latin typeface="Carlito"/>
                <a:cs typeface="Carlito"/>
              </a:rPr>
              <a:t>is necessary </a:t>
            </a:r>
            <a:r>
              <a:rPr sz="2400" b="1" spc="-15" dirty="0">
                <a:latin typeface="Carlito"/>
                <a:cs typeface="Carlito"/>
              </a:rPr>
              <a:t>estimate</a:t>
            </a:r>
            <a:r>
              <a:rPr sz="2400" b="1" spc="-20" dirty="0">
                <a:latin typeface="Carlito"/>
                <a:cs typeface="Carlito"/>
              </a:rPr>
              <a:t> </a:t>
            </a:r>
            <a:r>
              <a:rPr sz="2400" b="1" spc="-5" dirty="0">
                <a:latin typeface="Carlito"/>
                <a:cs typeface="Carlito"/>
              </a:rPr>
              <a:t>impact</a:t>
            </a:r>
            <a:endParaRPr sz="2400">
              <a:latin typeface="Carlito"/>
              <a:cs typeface="Carlito"/>
            </a:endParaRPr>
          </a:p>
          <a:p>
            <a:pPr marL="354330" indent="-342265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spc="-10" dirty="0">
                <a:latin typeface="Carlito"/>
                <a:cs typeface="Carlito"/>
              </a:rPr>
              <a:t>What </a:t>
            </a:r>
            <a:r>
              <a:rPr sz="2400" spc="-5" dirty="0">
                <a:latin typeface="Carlito"/>
                <a:cs typeface="Carlito"/>
              </a:rPr>
              <a:t>is the </a:t>
            </a:r>
            <a:r>
              <a:rPr sz="2400" spc="-15" dirty="0">
                <a:latin typeface="Carlito"/>
                <a:cs typeface="Carlito"/>
              </a:rPr>
              <a:t>likelihood </a:t>
            </a:r>
            <a:r>
              <a:rPr sz="2400" spc="-5" dirty="0">
                <a:latin typeface="Carlito"/>
                <a:cs typeface="Carlito"/>
              </a:rPr>
              <a:t>of them happening?</a:t>
            </a:r>
            <a:endParaRPr sz="2400">
              <a:latin typeface="Carlito"/>
              <a:cs typeface="Carlito"/>
            </a:endParaRPr>
          </a:p>
          <a:p>
            <a:pPr marL="354330" indent="-342265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spc="-10" dirty="0">
                <a:latin typeface="Carlito"/>
                <a:cs typeface="Carlito"/>
              </a:rPr>
              <a:t>What </a:t>
            </a:r>
            <a:r>
              <a:rPr sz="2400" spc="-5" dirty="0">
                <a:latin typeface="Carlito"/>
                <a:cs typeface="Carlito"/>
              </a:rPr>
              <a:t>will be the consequences if </a:t>
            </a:r>
            <a:r>
              <a:rPr sz="2400" spc="-10" dirty="0">
                <a:latin typeface="Carlito"/>
                <a:cs typeface="Carlito"/>
              </a:rPr>
              <a:t>they </a:t>
            </a:r>
            <a:r>
              <a:rPr sz="2400" spc="-5" dirty="0">
                <a:latin typeface="Carlito"/>
                <a:cs typeface="Carlito"/>
              </a:rPr>
              <a:t>do</a:t>
            </a:r>
            <a:r>
              <a:rPr sz="240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happen?</a:t>
            </a:r>
            <a:endParaRPr sz="2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400" b="1" spc="-10" dirty="0">
                <a:solidFill>
                  <a:srgbClr val="FF0000"/>
                </a:solidFill>
                <a:latin typeface="Carlito"/>
                <a:cs typeface="Carlito"/>
              </a:rPr>
              <a:t>Risks </a:t>
            </a:r>
            <a:r>
              <a:rPr sz="2400" b="1" spc="-5" dirty="0">
                <a:solidFill>
                  <a:srgbClr val="FF0000"/>
                </a:solidFill>
                <a:latin typeface="Carlito"/>
                <a:cs typeface="Carlito"/>
              </a:rPr>
              <a:t>can be </a:t>
            </a:r>
            <a:r>
              <a:rPr sz="2400" b="1" spc="-10" dirty="0">
                <a:solidFill>
                  <a:srgbClr val="FF0000"/>
                </a:solidFill>
                <a:latin typeface="Carlito"/>
                <a:cs typeface="Carlito"/>
              </a:rPr>
              <a:t>technical, external, internal, </a:t>
            </a:r>
            <a:r>
              <a:rPr sz="2400" b="1" spc="-15" dirty="0">
                <a:solidFill>
                  <a:srgbClr val="FF0000"/>
                </a:solidFill>
                <a:latin typeface="Carlito"/>
                <a:cs typeface="Carlito"/>
              </a:rPr>
              <a:t>organizational, </a:t>
            </a:r>
            <a:r>
              <a:rPr sz="2400" b="1" spc="-5" dirty="0">
                <a:solidFill>
                  <a:srgbClr val="FF0000"/>
                </a:solidFill>
                <a:latin typeface="Carlito"/>
                <a:cs typeface="Carlito"/>
              </a:rPr>
              <a:t>in </a:t>
            </a:r>
            <a:r>
              <a:rPr sz="2400" b="1" spc="-10" dirty="0">
                <a:solidFill>
                  <a:srgbClr val="FF0000"/>
                </a:solidFill>
                <a:latin typeface="Carlito"/>
                <a:cs typeface="Carlito"/>
              </a:rPr>
              <a:t>management</a:t>
            </a:r>
            <a:r>
              <a:rPr sz="2400" b="1" spc="7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400" b="1" dirty="0">
                <a:solidFill>
                  <a:srgbClr val="FF0000"/>
                </a:solidFill>
                <a:latin typeface="Carlito"/>
                <a:cs typeface="Carlito"/>
              </a:rPr>
              <a:t>proce</a:t>
            </a:r>
            <a:r>
              <a:rPr sz="2300" b="1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endParaRPr sz="23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51858" y="672020"/>
            <a:ext cx="368363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Risk</a:t>
            </a:r>
            <a:r>
              <a:rPr spc="-80" dirty="0"/>
              <a:t> </a:t>
            </a:r>
            <a:r>
              <a:rPr spc="-20" dirty="0"/>
              <a:t>Identification</a:t>
            </a:r>
          </a:p>
        </p:txBody>
      </p:sp>
      <p:sp>
        <p:nvSpPr>
          <p:cNvPr id="3" name="object 3"/>
          <p:cNvSpPr/>
          <p:nvPr/>
        </p:nvSpPr>
        <p:spPr>
          <a:xfrm>
            <a:off x="720001" y="1690560"/>
            <a:ext cx="10751820" cy="4432935"/>
          </a:xfrm>
          <a:custGeom>
            <a:avLst/>
            <a:gdLst/>
            <a:ahLst/>
            <a:cxnLst/>
            <a:rect l="l" t="t" r="r" b="b"/>
            <a:pathLst>
              <a:path w="10751820" h="4432935">
                <a:moveTo>
                  <a:pt x="10751756" y="0"/>
                </a:moveTo>
                <a:lnTo>
                  <a:pt x="0" y="0"/>
                </a:lnTo>
                <a:lnTo>
                  <a:pt x="0" y="4432325"/>
                </a:lnTo>
                <a:lnTo>
                  <a:pt x="10751756" y="4432325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80541" y="1723580"/>
            <a:ext cx="5778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25" dirty="0">
                <a:latin typeface="Arial"/>
                <a:cs typeface="Arial"/>
              </a:rPr>
              <a:t>.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83322" y="1925281"/>
            <a:ext cx="9825113" cy="396288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23</a:t>
            </a:fld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72064" y="672020"/>
            <a:ext cx="444309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Estimate </a:t>
            </a:r>
            <a:r>
              <a:rPr spc="-10" dirty="0"/>
              <a:t>risk </a:t>
            </a:r>
            <a:r>
              <a:rPr dirty="0"/>
              <a:t>-</a:t>
            </a:r>
            <a:r>
              <a:rPr spc="-50" dirty="0"/>
              <a:t> </a:t>
            </a:r>
            <a:r>
              <a:rPr spc="-10" dirty="0"/>
              <a:t>impact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432935"/>
          </a:xfrm>
          <a:custGeom>
            <a:avLst/>
            <a:gdLst/>
            <a:ahLst/>
            <a:cxnLst/>
            <a:rect l="l" t="t" r="r" b="b"/>
            <a:pathLst>
              <a:path w="10751820" h="4432935">
                <a:moveTo>
                  <a:pt x="10751756" y="0"/>
                </a:moveTo>
                <a:lnTo>
                  <a:pt x="0" y="0"/>
                </a:lnTo>
                <a:lnTo>
                  <a:pt x="0" y="4432325"/>
                </a:lnTo>
                <a:lnTo>
                  <a:pt x="10751756" y="4432325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647324"/>
            <a:ext cx="10391775" cy="4432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8744585">
              <a:lnSpc>
                <a:spcPct val="125000"/>
              </a:lnSpc>
              <a:spcBef>
                <a:spcPts val="95"/>
              </a:spcBef>
            </a:pPr>
            <a:r>
              <a:rPr sz="2000" b="1" spc="-5" dirty="0">
                <a:latin typeface="Carlito"/>
                <a:cs typeface="Carlito"/>
              </a:rPr>
              <a:t>Sources </a:t>
            </a:r>
            <a:r>
              <a:rPr sz="2000" b="1" dirty="0">
                <a:latin typeface="Carlito"/>
                <a:cs typeface="Carlito"/>
              </a:rPr>
              <a:t>of</a:t>
            </a:r>
            <a:r>
              <a:rPr sz="2000" b="1" spc="-75" dirty="0">
                <a:latin typeface="Carlito"/>
                <a:cs typeface="Carlito"/>
              </a:rPr>
              <a:t> </a:t>
            </a:r>
            <a:r>
              <a:rPr sz="2000" b="1" spc="-5" dirty="0">
                <a:latin typeface="Carlito"/>
                <a:cs typeface="Carlito"/>
              </a:rPr>
              <a:t>risks  </a:t>
            </a:r>
            <a:r>
              <a:rPr sz="2000" b="1" spc="-10" dirty="0">
                <a:latin typeface="Carlito"/>
                <a:cs typeface="Carlito"/>
              </a:rPr>
              <a:t>Physical</a:t>
            </a:r>
            <a:r>
              <a:rPr sz="2000" b="1" spc="-15" dirty="0">
                <a:latin typeface="Carlito"/>
                <a:cs typeface="Carlito"/>
              </a:rPr>
              <a:t> </a:t>
            </a:r>
            <a:r>
              <a:rPr sz="2000" b="1" spc="-5" dirty="0">
                <a:latin typeface="Carlito"/>
                <a:cs typeface="Carlito"/>
              </a:rPr>
              <a:t>risks</a:t>
            </a:r>
            <a:endParaRPr sz="2000">
              <a:latin typeface="Carlito"/>
              <a:cs typeface="Carlito"/>
            </a:endParaRPr>
          </a:p>
          <a:p>
            <a:pPr marL="354330" indent="-342265">
              <a:lnSpc>
                <a:spcPct val="100000"/>
              </a:lnSpc>
              <a:spcBef>
                <a:spcPts val="615"/>
              </a:spcBef>
              <a:buClr>
                <a:srgbClr val="303030"/>
              </a:buClr>
              <a:buFont typeface="Wingdings"/>
              <a:buChar char=""/>
              <a:tabLst>
                <a:tab pos="353695" algn="l"/>
                <a:tab pos="354965" algn="l"/>
              </a:tabLst>
            </a:pPr>
            <a:r>
              <a:rPr sz="2000" spc="-5" dirty="0">
                <a:latin typeface="Carlito"/>
                <a:cs typeface="Carlito"/>
              </a:rPr>
              <a:t>personal</a:t>
            </a:r>
            <a:r>
              <a:rPr sz="2000" spc="-10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injuries,</a:t>
            </a:r>
            <a:endParaRPr sz="2000">
              <a:latin typeface="Carlito"/>
              <a:cs typeface="Carlito"/>
            </a:endParaRPr>
          </a:p>
          <a:p>
            <a:pPr marL="354330" indent="-342265">
              <a:lnSpc>
                <a:spcPct val="100000"/>
              </a:lnSpc>
              <a:spcBef>
                <a:spcPts val="600"/>
              </a:spcBef>
              <a:buClr>
                <a:srgbClr val="303030"/>
              </a:buClr>
              <a:buFont typeface="Wingdings"/>
              <a:buChar char=""/>
              <a:tabLst>
                <a:tab pos="353695" algn="l"/>
                <a:tab pos="354965" algn="l"/>
              </a:tabLst>
            </a:pPr>
            <a:r>
              <a:rPr sz="2000" spc="-10" dirty="0">
                <a:latin typeface="Carlito"/>
                <a:cs typeface="Carlito"/>
              </a:rPr>
              <a:t>environmental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10" dirty="0">
                <a:latin typeface="Carlito"/>
                <a:cs typeface="Carlito"/>
              </a:rPr>
              <a:t>weather</a:t>
            </a:r>
            <a:r>
              <a:rPr sz="2000" spc="10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conditions</a:t>
            </a:r>
            <a:endParaRPr sz="2000">
              <a:latin typeface="Carlito"/>
              <a:cs typeface="Carlito"/>
            </a:endParaRPr>
          </a:p>
          <a:p>
            <a:pPr marL="354330" marR="5080" indent="-342265">
              <a:lnSpc>
                <a:spcPct val="100000"/>
              </a:lnSpc>
              <a:spcBef>
                <a:spcPts val="600"/>
              </a:spcBef>
              <a:buClr>
                <a:srgbClr val="303030"/>
              </a:buClr>
              <a:buFont typeface="Wingdings"/>
              <a:buChar char=""/>
              <a:tabLst>
                <a:tab pos="353695" algn="l"/>
                <a:tab pos="354965" algn="l"/>
              </a:tabLst>
            </a:pPr>
            <a:r>
              <a:rPr sz="2000" dirty="0">
                <a:latin typeface="Carlito"/>
                <a:cs typeface="Carlito"/>
              </a:rPr>
              <a:t>and the </a:t>
            </a:r>
            <a:r>
              <a:rPr sz="2000" spc="-15" dirty="0">
                <a:latin typeface="Carlito"/>
                <a:cs typeface="Carlito"/>
              </a:rPr>
              <a:t>physical </a:t>
            </a:r>
            <a:r>
              <a:rPr sz="2000" spc="-5" dirty="0">
                <a:latin typeface="Carlito"/>
                <a:cs typeface="Carlito"/>
              </a:rPr>
              <a:t>assets </a:t>
            </a:r>
            <a:r>
              <a:rPr sz="2000" dirty="0">
                <a:latin typeface="Carlito"/>
                <a:cs typeface="Carlito"/>
              </a:rPr>
              <a:t>of the </a:t>
            </a:r>
            <a:r>
              <a:rPr sz="2000" spc="-10" dirty="0">
                <a:latin typeface="Carlito"/>
                <a:cs typeface="Carlito"/>
              </a:rPr>
              <a:t>organisation </a:t>
            </a:r>
            <a:r>
              <a:rPr sz="2000" dirty="0">
                <a:latin typeface="Carlito"/>
                <a:cs typeface="Carlito"/>
              </a:rPr>
              <a:t>such as </a:t>
            </a:r>
            <a:r>
              <a:rPr sz="2000" spc="-20" dirty="0">
                <a:latin typeface="Carlito"/>
                <a:cs typeface="Carlito"/>
              </a:rPr>
              <a:t>property, </a:t>
            </a:r>
            <a:r>
              <a:rPr sz="2000" spc="-5" dirty="0">
                <a:latin typeface="Carlito"/>
                <a:cs typeface="Carlito"/>
              </a:rPr>
              <a:t>buildings, equipment, vehicles, </a:t>
            </a:r>
            <a:r>
              <a:rPr sz="2000" spc="-10" dirty="0">
                <a:latin typeface="Carlito"/>
                <a:cs typeface="Carlito"/>
              </a:rPr>
              <a:t>stock 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5" dirty="0">
                <a:latin typeface="Carlito"/>
                <a:cs typeface="Carlito"/>
              </a:rPr>
              <a:t>grounds.</a:t>
            </a: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000" b="1" spc="-5" dirty="0">
                <a:latin typeface="Carlito"/>
                <a:cs typeface="Carlito"/>
              </a:rPr>
              <a:t>Financial risks </a:t>
            </a:r>
            <a:r>
              <a:rPr sz="2000" dirty="0">
                <a:latin typeface="Carlito"/>
                <a:cs typeface="Carlito"/>
              </a:rPr>
              <a:t>of the </a:t>
            </a:r>
            <a:r>
              <a:rPr sz="2000" spc="-5" dirty="0">
                <a:latin typeface="Carlito"/>
                <a:cs typeface="Carlito"/>
              </a:rPr>
              <a:t>assets of </a:t>
            </a:r>
            <a:r>
              <a:rPr sz="2000" dirty="0">
                <a:latin typeface="Carlito"/>
                <a:cs typeface="Carlito"/>
              </a:rPr>
              <a:t>the</a:t>
            </a:r>
            <a:r>
              <a:rPr sz="2000" spc="3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organisation</a:t>
            </a:r>
            <a:endParaRPr sz="2000">
              <a:latin typeface="Carlito"/>
              <a:cs typeface="Carlito"/>
            </a:endParaRPr>
          </a:p>
          <a:p>
            <a:pPr marL="12700" marR="445134">
              <a:lnSpc>
                <a:spcPct val="100000"/>
              </a:lnSpc>
              <a:spcBef>
                <a:spcPts val="610"/>
              </a:spcBef>
            </a:pPr>
            <a:r>
              <a:rPr sz="2000" spc="-15" dirty="0">
                <a:latin typeface="Carlito"/>
                <a:cs typeface="Carlito"/>
              </a:rPr>
              <a:t>theft, </a:t>
            </a:r>
            <a:r>
              <a:rPr sz="2000" spc="-10" dirty="0">
                <a:latin typeface="Carlito"/>
                <a:cs typeface="Carlito"/>
              </a:rPr>
              <a:t>fraud, </a:t>
            </a:r>
            <a:r>
              <a:rPr sz="2000" spc="-5" dirty="0">
                <a:latin typeface="Carlito"/>
                <a:cs typeface="Carlito"/>
              </a:rPr>
              <a:t>loans, license </a:t>
            </a:r>
            <a:r>
              <a:rPr sz="2000" spc="-15" dirty="0">
                <a:latin typeface="Carlito"/>
                <a:cs typeface="Carlito"/>
              </a:rPr>
              <a:t>fees, attendances, </a:t>
            </a:r>
            <a:r>
              <a:rPr sz="2000" spc="-10" dirty="0">
                <a:latin typeface="Carlito"/>
                <a:cs typeface="Carlito"/>
              </a:rPr>
              <a:t>membership </a:t>
            </a:r>
            <a:r>
              <a:rPr sz="2000" spc="-15" dirty="0">
                <a:latin typeface="Carlito"/>
                <a:cs typeface="Carlito"/>
              </a:rPr>
              <a:t>fees, </a:t>
            </a:r>
            <a:r>
              <a:rPr sz="2000" spc="-5" dirty="0">
                <a:latin typeface="Carlito"/>
                <a:cs typeface="Carlito"/>
              </a:rPr>
              <a:t>insurance </a:t>
            </a:r>
            <a:r>
              <a:rPr sz="2000" spc="-15" dirty="0">
                <a:latin typeface="Carlito"/>
                <a:cs typeface="Carlito"/>
              </a:rPr>
              <a:t>costs, </a:t>
            </a:r>
            <a:r>
              <a:rPr sz="2000" spc="-5" dirty="0">
                <a:latin typeface="Carlito"/>
                <a:cs typeface="Carlito"/>
              </a:rPr>
              <a:t>lease </a:t>
            </a:r>
            <a:r>
              <a:rPr sz="2000" spc="-10" dirty="0">
                <a:latin typeface="Carlito"/>
                <a:cs typeface="Carlito"/>
              </a:rPr>
              <a:t>payments,  </a:t>
            </a:r>
            <a:r>
              <a:rPr sz="2000" spc="-15" dirty="0">
                <a:latin typeface="Carlito"/>
                <a:cs typeface="Carlito"/>
              </a:rPr>
              <a:t>pay-out </a:t>
            </a:r>
            <a:r>
              <a:rPr sz="2000" dirty="0">
                <a:latin typeface="Carlito"/>
                <a:cs typeface="Carlito"/>
              </a:rPr>
              <a:t>of </a:t>
            </a:r>
            <a:r>
              <a:rPr sz="2000" spc="-5" dirty="0">
                <a:latin typeface="Carlito"/>
                <a:cs typeface="Carlito"/>
              </a:rPr>
              <a:t>damages claims or penalties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5" dirty="0">
                <a:latin typeface="Carlito"/>
                <a:cs typeface="Carlito"/>
              </a:rPr>
              <a:t>fines </a:t>
            </a:r>
            <a:r>
              <a:rPr sz="2000" spc="-10" dirty="0">
                <a:latin typeface="Carlito"/>
                <a:cs typeface="Carlito"/>
              </a:rPr>
              <a:t>by </a:t>
            </a:r>
            <a:r>
              <a:rPr sz="2000" dirty="0">
                <a:latin typeface="Carlito"/>
                <a:cs typeface="Carlito"/>
              </a:rPr>
              <a:t>the</a:t>
            </a:r>
            <a:r>
              <a:rPr sz="2000" spc="5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government.</a:t>
            </a: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000" b="1" spc="-10" dirty="0">
                <a:latin typeface="Carlito"/>
                <a:cs typeface="Carlito"/>
              </a:rPr>
              <a:t>Ethical </a:t>
            </a:r>
            <a:r>
              <a:rPr sz="2000" b="1" spc="-5" dirty="0">
                <a:latin typeface="Carlito"/>
                <a:cs typeface="Carlito"/>
              </a:rPr>
              <a:t>risks </a:t>
            </a:r>
            <a:r>
              <a:rPr sz="2000" spc="-15" dirty="0">
                <a:latin typeface="Carlito"/>
                <a:cs typeface="Carlito"/>
              </a:rPr>
              <a:t>involve </a:t>
            </a:r>
            <a:r>
              <a:rPr sz="2000" dirty="0">
                <a:latin typeface="Carlito"/>
                <a:cs typeface="Carlito"/>
              </a:rPr>
              <a:t>actual or </a:t>
            </a:r>
            <a:r>
              <a:rPr sz="2000" spc="-10" dirty="0">
                <a:latin typeface="Carlito"/>
                <a:cs typeface="Carlito"/>
              </a:rPr>
              <a:t>potential </a:t>
            </a:r>
            <a:r>
              <a:rPr sz="2000" dirty="0">
                <a:latin typeface="Carlito"/>
                <a:cs typeface="Carlito"/>
              </a:rPr>
              <a:t>harm </a:t>
            </a:r>
            <a:r>
              <a:rPr sz="2000" spc="-10" dirty="0">
                <a:latin typeface="Carlito"/>
                <a:cs typeface="Carlito"/>
              </a:rPr>
              <a:t>to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reputation </a:t>
            </a:r>
            <a:r>
              <a:rPr sz="2000" spc="-5" dirty="0">
                <a:latin typeface="Carlito"/>
                <a:cs typeface="Carlito"/>
              </a:rPr>
              <a:t>or </a:t>
            </a:r>
            <a:r>
              <a:rPr sz="2000" spc="-10" dirty="0">
                <a:latin typeface="Carlito"/>
                <a:cs typeface="Carlito"/>
              </a:rPr>
              <a:t>beliefs </a:t>
            </a:r>
            <a:r>
              <a:rPr sz="2000" spc="-5" dirty="0">
                <a:latin typeface="Carlito"/>
                <a:cs typeface="Carlito"/>
              </a:rPr>
              <a:t>of </a:t>
            </a:r>
            <a:r>
              <a:rPr sz="2000" spc="-10" dirty="0">
                <a:latin typeface="Carlito"/>
                <a:cs typeface="Carlito"/>
              </a:rPr>
              <a:t>your </a:t>
            </a:r>
            <a:r>
              <a:rPr sz="2000" spc="-5" dirty="0">
                <a:latin typeface="Carlito"/>
                <a:cs typeface="Carlito"/>
              </a:rPr>
              <a:t>club,</a:t>
            </a:r>
            <a:r>
              <a:rPr sz="2000" spc="130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while</a:t>
            </a:r>
            <a:endParaRPr sz="2000">
              <a:latin typeface="Carlito"/>
              <a:cs typeface="Carlito"/>
            </a:endParaRPr>
          </a:p>
          <a:p>
            <a:pPr marL="12700" marR="95885">
              <a:lnSpc>
                <a:spcPct val="100000"/>
              </a:lnSpc>
              <a:spcBef>
                <a:spcPts val="600"/>
              </a:spcBef>
            </a:pPr>
            <a:r>
              <a:rPr sz="2000" b="1" spc="-10" dirty="0">
                <a:latin typeface="Carlito"/>
                <a:cs typeface="Carlito"/>
              </a:rPr>
              <a:t>Legal </a:t>
            </a:r>
            <a:r>
              <a:rPr sz="2000" b="1" spc="-5" dirty="0">
                <a:latin typeface="Carlito"/>
                <a:cs typeface="Carlito"/>
              </a:rPr>
              <a:t>risks </a:t>
            </a:r>
            <a:r>
              <a:rPr sz="2000" spc="-10" dirty="0">
                <a:latin typeface="Carlito"/>
                <a:cs typeface="Carlito"/>
              </a:rPr>
              <a:t>consist </a:t>
            </a:r>
            <a:r>
              <a:rPr sz="2000" dirty="0">
                <a:latin typeface="Carlito"/>
                <a:cs typeface="Carlito"/>
              </a:rPr>
              <a:t>of </a:t>
            </a:r>
            <a:r>
              <a:rPr sz="2000" spc="-10" dirty="0">
                <a:latin typeface="Carlito"/>
                <a:cs typeface="Carlito"/>
              </a:rPr>
              <a:t>responsibilities </a:t>
            </a:r>
            <a:r>
              <a:rPr sz="2000" spc="-5" dirty="0">
                <a:latin typeface="Carlito"/>
                <a:cs typeface="Carlito"/>
              </a:rPr>
              <a:t>imposed </a:t>
            </a:r>
            <a:r>
              <a:rPr sz="2000" dirty="0">
                <a:latin typeface="Carlito"/>
                <a:cs typeface="Carlito"/>
              </a:rPr>
              <a:t>on </a:t>
            </a:r>
            <a:r>
              <a:rPr sz="2000" spc="-10" dirty="0">
                <a:latin typeface="Carlito"/>
                <a:cs typeface="Carlito"/>
              </a:rPr>
              <a:t>providers, </a:t>
            </a:r>
            <a:r>
              <a:rPr sz="2000" spc="-5" dirty="0">
                <a:latin typeface="Carlito"/>
                <a:cs typeface="Carlito"/>
              </a:rPr>
              <a:t>participants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10" dirty="0">
                <a:latin typeface="Carlito"/>
                <a:cs typeface="Carlito"/>
              </a:rPr>
              <a:t>consumers </a:t>
            </a:r>
            <a:r>
              <a:rPr sz="2000" spc="-5" dirty="0">
                <a:latin typeface="Carlito"/>
                <a:cs typeface="Carlito"/>
              </a:rPr>
              <a:t>arising </a:t>
            </a:r>
            <a:r>
              <a:rPr sz="2000" spc="-10" dirty="0">
                <a:latin typeface="Carlito"/>
                <a:cs typeface="Carlito"/>
              </a:rPr>
              <a:t>from  laws </a:t>
            </a:r>
            <a:r>
              <a:rPr sz="2000" dirty="0">
                <a:latin typeface="Carlito"/>
                <a:cs typeface="Carlito"/>
              </a:rPr>
              <a:t>made </a:t>
            </a:r>
            <a:r>
              <a:rPr sz="2000" spc="-5" dirty="0">
                <a:latin typeface="Carlito"/>
                <a:cs typeface="Carlito"/>
              </a:rPr>
              <a:t>by </a:t>
            </a:r>
            <a:r>
              <a:rPr sz="2000" spc="-15" dirty="0">
                <a:latin typeface="Carlito"/>
                <a:cs typeface="Carlito"/>
              </a:rPr>
              <a:t>federal, </a:t>
            </a:r>
            <a:r>
              <a:rPr sz="2000" spc="-25" dirty="0">
                <a:latin typeface="Carlito"/>
                <a:cs typeface="Carlito"/>
              </a:rPr>
              <a:t>state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10" dirty="0">
                <a:latin typeface="Carlito"/>
                <a:cs typeface="Carlito"/>
              </a:rPr>
              <a:t>local government</a:t>
            </a:r>
            <a:r>
              <a:rPr sz="2000" spc="85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authorities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24</a:t>
            </a:fld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68696" y="672020"/>
            <a:ext cx="205422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</a:t>
            </a:r>
            <a:r>
              <a:rPr spc="-45" dirty="0"/>
              <a:t>e</a:t>
            </a:r>
            <a:r>
              <a:rPr spc="-20" dirty="0"/>
              <a:t>fi</a:t>
            </a:r>
            <a:r>
              <a:rPr spc="-5" dirty="0"/>
              <a:t>n</a:t>
            </a:r>
            <a:r>
              <a:rPr spc="-10" dirty="0"/>
              <a:t>i</a:t>
            </a:r>
            <a:r>
              <a:rPr spc="-15" dirty="0"/>
              <a:t>tion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432935"/>
          </a:xfrm>
          <a:custGeom>
            <a:avLst/>
            <a:gdLst/>
            <a:ahLst/>
            <a:cxnLst/>
            <a:rect l="l" t="t" r="r" b="b"/>
            <a:pathLst>
              <a:path w="10751820" h="4432935">
                <a:moveTo>
                  <a:pt x="10751756" y="0"/>
                </a:moveTo>
                <a:lnTo>
                  <a:pt x="0" y="0"/>
                </a:lnTo>
                <a:lnTo>
                  <a:pt x="0" y="4432325"/>
                </a:lnTo>
                <a:lnTo>
                  <a:pt x="10751756" y="4432325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723225"/>
            <a:ext cx="10193020" cy="4191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5052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303030"/>
                </a:solidFill>
                <a:latin typeface="Arial"/>
                <a:cs typeface="Arial"/>
              </a:rPr>
              <a:t>Risk identification. </a:t>
            </a:r>
            <a:r>
              <a:rPr sz="2400" dirty="0">
                <a:solidFill>
                  <a:srgbClr val="303030"/>
                </a:solidFill>
                <a:latin typeface="Arial"/>
                <a:cs typeface="Arial"/>
              </a:rPr>
              <a:t>In the </a:t>
            </a:r>
            <a:r>
              <a:rPr sz="2400" spc="-5" dirty="0">
                <a:solidFill>
                  <a:srgbClr val="303030"/>
                </a:solidFill>
                <a:latin typeface="Arial"/>
                <a:cs typeface="Arial"/>
              </a:rPr>
              <a:t>methodology for identification was prescribed:  you </a:t>
            </a:r>
            <a:r>
              <a:rPr sz="2400" spc="-10" dirty="0">
                <a:solidFill>
                  <a:srgbClr val="303030"/>
                </a:solidFill>
                <a:latin typeface="Arial"/>
                <a:cs typeface="Arial"/>
              </a:rPr>
              <a:t>needed </a:t>
            </a:r>
            <a:r>
              <a:rPr sz="2400" dirty="0">
                <a:solidFill>
                  <a:srgbClr val="303030"/>
                </a:solidFill>
                <a:latin typeface="Arial"/>
                <a:cs typeface="Arial"/>
              </a:rPr>
              <a:t>to </a:t>
            </a:r>
            <a:r>
              <a:rPr sz="2400" spc="-5" dirty="0">
                <a:solidFill>
                  <a:srgbClr val="303030"/>
                </a:solidFill>
                <a:latin typeface="Arial"/>
                <a:cs typeface="Arial"/>
              </a:rPr>
              <a:t>identify assets, threats and</a:t>
            </a:r>
            <a:r>
              <a:rPr sz="2400" spc="2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303030"/>
                </a:solidFill>
                <a:latin typeface="Arial"/>
                <a:cs typeface="Arial"/>
              </a:rPr>
              <a:t>vulnerabilities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000"/>
              </a:spcBef>
            </a:pPr>
            <a:r>
              <a:rPr sz="2400" b="1" spc="-5" dirty="0">
                <a:solidFill>
                  <a:srgbClr val="303030"/>
                </a:solidFill>
                <a:latin typeface="Arial"/>
                <a:cs typeface="Arial"/>
              </a:rPr>
              <a:t>Risk owners. </a:t>
            </a:r>
            <a:r>
              <a:rPr sz="2400" spc="-25" dirty="0">
                <a:solidFill>
                  <a:srgbClr val="303030"/>
                </a:solidFill>
                <a:latin typeface="Arial"/>
                <a:cs typeface="Arial"/>
              </a:rPr>
              <a:t>Basically, </a:t>
            </a:r>
            <a:r>
              <a:rPr sz="2400" dirty="0">
                <a:solidFill>
                  <a:srgbClr val="303030"/>
                </a:solidFill>
                <a:latin typeface="Arial"/>
                <a:cs typeface="Arial"/>
              </a:rPr>
              <a:t>you </a:t>
            </a:r>
            <a:r>
              <a:rPr sz="2400" spc="-5" dirty="0">
                <a:solidFill>
                  <a:srgbClr val="303030"/>
                </a:solidFill>
                <a:latin typeface="Arial"/>
                <a:cs typeface="Arial"/>
              </a:rPr>
              <a:t>should choose </a:t>
            </a:r>
            <a:r>
              <a:rPr sz="2400" dirty="0">
                <a:solidFill>
                  <a:srgbClr val="303030"/>
                </a:solidFill>
                <a:latin typeface="Arial"/>
                <a:cs typeface="Arial"/>
              </a:rPr>
              <a:t>a </a:t>
            </a:r>
            <a:r>
              <a:rPr sz="2400" spc="-5" dirty="0">
                <a:solidFill>
                  <a:srgbClr val="303030"/>
                </a:solidFill>
                <a:latin typeface="Arial"/>
                <a:cs typeface="Arial"/>
              </a:rPr>
              <a:t>person </a:t>
            </a:r>
            <a:r>
              <a:rPr sz="2400" spc="-10" dirty="0">
                <a:solidFill>
                  <a:srgbClr val="303030"/>
                </a:solidFill>
                <a:latin typeface="Arial"/>
                <a:cs typeface="Arial"/>
              </a:rPr>
              <a:t>who </a:t>
            </a:r>
            <a:r>
              <a:rPr sz="2400" spc="-5" dirty="0">
                <a:solidFill>
                  <a:srgbClr val="303030"/>
                </a:solidFill>
                <a:latin typeface="Arial"/>
                <a:cs typeface="Arial"/>
              </a:rPr>
              <a:t>is both interested  </a:t>
            </a:r>
            <a:r>
              <a:rPr sz="2400" spc="-10" dirty="0">
                <a:solidFill>
                  <a:srgbClr val="303030"/>
                </a:solidFill>
                <a:latin typeface="Arial"/>
                <a:cs typeface="Arial"/>
              </a:rPr>
              <a:t>in </a:t>
            </a:r>
            <a:r>
              <a:rPr sz="2400" spc="-5" dirty="0">
                <a:solidFill>
                  <a:srgbClr val="303030"/>
                </a:solidFill>
                <a:latin typeface="Arial"/>
                <a:cs typeface="Arial"/>
              </a:rPr>
              <a:t>resolving </a:t>
            </a:r>
            <a:r>
              <a:rPr sz="2400" dirty="0">
                <a:solidFill>
                  <a:srgbClr val="303030"/>
                </a:solidFill>
                <a:latin typeface="Arial"/>
                <a:cs typeface="Arial"/>
              </a:rPr>
              <a:t>a </a:t>
            </a:r>
            <a:r>
              <a:rPr sz="2400" spc="-5" dirty="0">
                <a:solidFill>
                  <a:srgbClr val="303030"/>
                </a:solidFill>
                <a:latin typeface="Arial"/>
                <a:cs typeface="Arial"/>
              </a:rPr>
              <a:t>risk, </a:t>
            </a:r>
            <a:r>
              <a:rPr sz="2400" spc="-10" dirty="0">
                <a:solidFill>
                  <a:srgbClr val="303030"/>
                </a:solidFill>
                <a:latin typeface="Arial"/>
                <a:cs typeface="Arial"/>
              </a:rPr>
              <a:t>and </a:t>
            </a:r>
            <a:r>
              <a:rPr sz="2400" spc="-5" dirty="0">
                <a:solidFill>
                  <a:srgbClr val="303030"/>
                </a:solidFill>
                <a:latin typeface="Arial"/>
                <a:cs typeface="Arial"/>
              </a:rPr>
              <a:t>positioned </a:t>
            </a:r>
            <a:r>
              <a:rPr sz="2400" spc="-10" dirty="0">
                <a:solidFill>
                  <a:srgbClr val="303030"/>
                </a:solidFill>
                <a:latin typeface="Arial"/>
                <a:cs typeface="Arial"/>
              </a:rPr>
              <a:t>highly enough in </a:t>
            </a:r>
            <a:r>
              <a:rPr sz="2400" spc="-5" dirty="0">
                <a:solidFill>
                  <a:srgbClr val="303030"/>
                </a:solidFill>
                <a:latin typeface="Arial"/>
                <a:cs typeface="Arial"/>
              </a:rPr>
              <a:t>the organization </a:t>
            </a:r>
            <a:r>
              <a:rPr sz="2400" spc="5" dirty="0">
                <a:solidFill>
                  <a:srgbClr val="303030"/>
                </a:solidFill>
                <a:latin typeface="Arial"/>
                <a:cs typeface="Arial"/>
              </a:rPr>
              <a:t>to </a:t>
            </a:r>
            <a:r>
              <a:rPr sz="2400" spc="-5" dirty="0">
                <a:solidFill>
                  <a:srgbClr val="303030"/>
                </a:solidFill>
                <a:latin typeface="Arial"/>
                <a:cs typeface="Arial"/>
              </a:rPr>
              <a:t>do  something </a:t>
            </a:r>
            <a:r>
              <a:rPr sz="2400" spc="-10" dirty="0">
                <a:solidFill>
                  <a:srgbClr val="303030"/>
                </a:solidFill>
                <a:latin typeface="Arial"/>
                <a:cs typeface="Arial"/>
              </a:rPr>
              <a:t>about</a:t>
            </a:r>
            <a:r>
              <a:rPr sz="2400" spc="-5" dirty="0">
                <a:solidFill>
                  <a:srgbClr val="303030"/>
                </a:solidFill>
                <a:latin typeface="Arial"/>
                <a:cs typeface="Arial"/>
              </a:rPr>
              <a:t> it.</a:t>
            </a:r>
            <a:endParaRPr sz="2400">
              <a:latin typeface="Arial"/>
              <a:cs typeface="Arial"/>
            </a:endParaRPr>
          </a:p>
          <a:p>
            <a:pPr marL="12700" marR="116839" algn="just">
              <a:lnSpc>
                <a:spcPct val="100000"/>
              </a:lnSpc>
              <a:spcBef>
                <a:spcPts val="1000"/>
              </a:spcBef>
            </a:pPr>
            <a:r>
              <a:rPr sz="2400" b="1" spc="-10" dirty="0">
                <a:solidFill>
                  <a:srgbClr val="303030"/>
                </a:solidFill>
                <a:latin typeface="Arial"/>
                <a:cs typeface="Arial"/>
              </a:rPr>
              <a:t>Assessing consequences </a:t>
            </a:r>
            <a:r>
              <a:rPr sz="2400" b="1" spc="-5" dirty="0">
                <a:solidFill>
                  <a:srgbClr val="303030"/>
                </a:solidFill>
                <a:latin typeface="Arial"/>
                <a:cs typeface="Arial"/>
              </a:rPr>
              <a:t>and likelihood. </a:t>
            </a:r>
            <a:r>
              <a:rPr sz="2400" spc="-80" dirty="0">
                <a:solidFill>
                  <a:srgbClr val="303030"/>
                </a:solidFill>
                <a:latin typeface="Arial"/>
                <a:cs typeface="Arial"/>
              </a:rPr>
              <a:t>You </a:t>
            </a:r>
            <a:r>
              <a:rPr sz="2400" spc="-5" dirty="0">
                <a:solidFill>
                  <a:srgbClr val="303030"/>
                </a:solidFill>
                <a:latin typeface="Arial"/>
                <a:cs typeface="Arial"/>
              </a:rPr>
              <a:t>should assess separately  the consequences </a:t>
            </a:r>
            <a:r>
              <a:rPr sz="2400" spc="-10" dirty="0">
                <a:solidFill>
                  <a:srgbClr val="303030"/>
                </a:solidFill>
                <a:latin typeface="Arial"/>
                <a:cs typeface="Arial"/>
              </a:rPr>
              <a:t>and likelihood </a:t>
            </a:r>
            <a:r>
              <a:rPr sz="2400" dirty="0">
                <a:solidFill>
                  <a:srgbClr val="303030"/>
                </a:solidFill>
                <a:latin typeface="Arial"/>
                <a:cs typeface="Arial"/>
              </a:rPr>
              <a:t>for </a:t>
            </a:r>
            <a:r>
              <a:rPr sz="2400" spc="-5" dirty="0">
                <a:solidFill>
                  <a:srgbClr val="303030"/>
                </a:solidFill>
                <a:latin typeface="Arial"/>
                <a:cs typeface="Arial"/>
              </a:rPr>
              <a:t>each of your risks; you are completely  free </a:t>
            </a:r>
            <a:r>
              <a:rPr sz="2400" dirty="0">
                <a:solidFill>
                  <a:srgbClr val="303030"/>
                </a:solidFill>
                <a:latin typeface="Arial"/>
                <a:cs typeface="Arial"/>
              </a:rPr>
              <a:t>to use </a:t>
            </a:r>
            <a:r>
              <a:rPr sz="2400" spc="-5" dirty="0">
                <a:solidFill>
                  <a:srgbClr val="303030"/>
                </a:solidFill>
                <a:latin typeface="Arial"/>
                <a:cs typeface="Arial"/>
              </a:rPr>
              <a:t>whichever scales </a:t>
            </a:r>
            <a:r>
              <a:rPr sz="2400" dirty="0">
                <a:solidFill>
                  <a:srgbClr val="303030"/>
                </a:solidFill>
                <a:latin typeface="Arial"/>
                <a:cs typeface="Arial"/>
              </a:rPr>
              <a:t>you </a:t>
            </a:r>
            <a:r>
              <a:rPr sz="2400" spc="-5" dirty="0">
                <a:solidFill>
                  <a:srgbClr val="303030"/>
                </a:solidFill>
                <a:latin typeface="Arial"/>
                <a:cs typeface="Arial"/>
              </a:rPr>
              <a:t>like </a:t>
            </a:r>
            <a:r>
              <a:rPr sz="2400" dirty="0">
                <a:solidFill>
                  <a:srgbClr val="303030"/>
                </a:solidFill>
                <a:latin typeface="Arial"/>
                <a:cs typeface="Arial"/>
              </a:rPr>
              <a:t>– </a:t>
            </a:r>
            <a:r>
              <a:rPr sz="2400" spc="-5" dirty="0">
                <a:solidFill>
                  <a:srgbClr val="303030"/>
                </a:solidFill>
                <a:latin typeface="Arial"/>
                <a:cs typeface="Arial"/>
              </a:rPr>
              <a:t>e.g., Low-Medium-High, or </a:t>
            </a:r>
            <a:r>
              <a:rPr sz="2400" dirty="0">
                <a:solidFill>
                  <a:srgbClr val="303030"/>
                </a:solidFill>
                <a:latin typeface="Arial"/>
                <a:cs typeface="Arial"/>
              </a:rPr>
              <a:t>1 </a:t>
            </a:r>
            <a:r>
              <a:rPr sz="2400" spc="5" dirty="0">
                <a:solidFill>
                  <a:srgbClr val="303030"/>
                </a:solidFill>
                <a:latin typeface="Arial"/>
                <a:cs typeface="Arial"/>
              </a:rPr>
              <a:t>to</a:t>
            </a:r>
            <a:r>
              <a:rPr sz="2400" spc="-5" dirty="0">
                <a:solidFill>
                  <a:srgbClr val="303030"/>
                </a:solidFill>
                <a:latin typeface="Arial"/>
                <a:cs typeface="Arial"/>
              </a:rPr>
              <a:t> 5,.</a:t>
            </a:r>
            <a:endParaRPr sz="240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1000"/>
              </a:spcBef>
            </a:pPr>
            <a:r>
              <a:rPr sz="2400" b="1" spc="-5" dirty="0">
                <a:solidFill>
                  <a:srgbClr val="303030"/>
                </a:solidFill>
                <a:latin typeface="Arial"/>
                <a:cs typeface="Arial"/>
              </a:rPr>
              <a:t>Method of risk calculation. </a:t>
            </a:r>
            <a:r>
              <a:rPr sz="2400" spc="-10" dirty="0">
                <a:solidFill>
                  <a:srgbClr val="303030"/>
                </a:solidFill>
                <a:latin typeface="Arial"/>
                <a:cs typeface="Arial"/>
              </a:rPr>
              <a:t>This </a:t>
            </a:r>
            <a:r>
              <a:rPr sz="2400" spc="-5" dirty="0">
                <a:solidFill>
                  <a:srgbClr val="303030"/>
                </a:solidFill>
                <a:latin typeface="Arial"/>
                <a:cs typeface="Arial"/>
              </a:rPr>
              <a:t>is usually done through</a:t>
            </a:r>
            <a:r>
              <a:rPr sz="2400" spc="3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303030"/>
                </a:solidFill>
                <a:latin typeface="Arial"/>
                <a:cs typeface="Arial"/>
              </a:rPr>
              <a:t>addition</a:t>
            </a:r>
            <a:endParaRPr sz="2400">
              <a:latin typeface="Arial"/>
              <a:cs typeface="Arial"/>
            </a:endParaRPr>
          </a:p>
          <a:p>
            <a:pPr marL="4705985" algn="just">
              <a:lnSpc>
                <a:spcPct val="100000"/>
              </a:lnSpc>
              <a:spcBef>
                <a:spcPts val="1000"/>
              </a:spcBef>
            </a:pPr>
            <a:r>
              <a:rPr sz="2400" spc="-5" dirty="0">
                <a:solidFill>
                  <a:srgbClr val="303030"/>
                </a:solidFill>
                <a:latin typeface="Arial"/>
                <a:cs typeface="Arial"/>
              </a:rPr>
              <a:t>(e.g., </a:t>
            </a:r>
            <a:r>
              <a:rPr sz="2400" dirty="0">
                <a:solidFill>
                  <a:srgbClr val="303030"/>
                </a:solidFill>
                <a:latin typeface="Arial"/>
                <a:cs typeface="Arial"/>
              </a:rPr>
              <a:t>2 + 5 =</a:t>
            </a:r>
            <a:r>
              <a:rPr sz="2400" spc="-10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303030"/>
                </a:solidFill>
                <a:latin typeface="Arial"/>
                <a:cs typeface="Arial"/>
              </a:rPr>
              <a:t>7).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25</a:t>
            </a:fld>
            <a:endParaRPr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80663" y="672020"/>
            <a:ext cx="542544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Risk Analysis </a:t>
            </a:r>
            <a:r>
              <a:rPr dirty="0"/>
              <a:t>– </a:t>
            </a:r>
            <a:r>
              <a:rPr spc="-20" dirty="0"/>
              <a:t>level </a:t>
            </a:r>
            <a:r>
              <a:rPr spc="-5" dirty="0"/>
              <a:t>of</a:t>
            </a:r>
            <a:r>
              <a:rPr spc="-65" dirty="0"/>
              <a:t> </a:t>
            </a:r>
            <a:r>
              <a:rPr spc="-5" dirty="0"/>
              <a:t>risk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432935"/>
          </a:xfrm>
          <a:custGeom>
            <a:avLst/>
            <a:gdLst/>
            <a:ahLst/>
            <a:cxnLst/>
            <a:rect l="l" t="t" r="r" b="b"/>
            <a:pathLst>
              <a:path w="10751820" h="4432935">
                <a:moveTo>
                  <a:pt x="10751756" y="0"/>
                </a:moveTo>
                <a:lnTo>
                  <a:pt x="0" y="0"/>
                </a:lnTo>
                <a:lnTo>
                  <a:pt x="0" y="4432325"/>
                </a:lnTo>
                <a:lnTo>
                  <a:pt x="10751756" y="4432325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723224"/>
            <a:ext cx="9738360" cy="432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Carlito"/>
                <a:cs typeface="Carlito"/>
              </a:rPr>
              <a:t>The purpose of this </a:t>
            </a:r>
            <a:r>
              <a:rPr sz="2800" b="1" spc="-20" dirty="0">
                <a:latin typeface="Carlito"/>
                <a:cs typeface="Carlito"/>
              </a:rPr>
              <a:t>step </a:t>
            </a:r>
            <a:r>
              <a:rPr sz="2800" b="1" spc="-5" dirty="0">
                <a:latin typeface="Carlito"/>
                <a:cs typeface="Carlito"/>
              </a:rPr>
              <a:t>is </a:t>
            </a:r>
            <a:r>
              <a:rPr sz="2800" b="1" spc="-15" dirty="0">
                <a:latin typeface="Carlito"/>
                <a:cs typeface="Carlito"/>
              </a:rPr>
              <a:t>to </a:t>
            </a:r>
            <a:r>
              <a:rPr sz="2800" b="1" spc="-10" dirty="0">
                <a:latin typeface="Carlito"/>
                <a:cs typeface="Carlito"/>
              </a:rPr>
              <a:t>identify </a:t>
            </a:r>
            <a:r>
              <a:rPr sz="2800" b="1" spc="-5" dirty="0">
                <a:latin typeface="Carlito"/>
                <a:cs typeface="Carlito"/>
              </a:rPr>
              <a:t>the </a:t>
            </a:r>
            <a:r>
              <a:rPr sz="2800" b="1" spc="-15" dirty="0">
                <a:latin typeface="Carlito"/>
                <a:cs typeface="Carlito"/>
              </a:rPr>
              <a:t>likelihood </a:t>
            </a:r>
            <a:r>
              <a:rPr sz="2800" b="1" spc="-10" dirty="0">
                <a:latin typeface="Carlito"/>
                <a:cs typeface="Carlito"/>
              </a:rPr>
              <a:t>what could </a:t>
            </a:r>
            <a:r>
              <a:rPr sz="2800" b="1" spc="-20" dirty="0">
                <a:latin typeface="Carlito"/>
                <a:cs typeface="Carlito"/>
              </a:rPr>
              <a:t>go  </a:t>
            </a:r>
            <a:r>
              <a:rPr sz="2800" b="1" spc="-5" dirty="0">
                <a:latin typeface="Carlito"/>
                <a:cs typeface="Carlito"/>
              </a:rPr>
              <a:t>and </a:t>
            </a:r>
            <a:r>
              <a:rPr sz="2800" b="1" spc="-10" dirty="0">
                <a:latin typeface="Carlito"/>
                <a:cs typeface="Carlito"/>
              </a:rPr>
              <a:t>what </a:t>
            </a:r>
            <a:r>
              <a:rPr sz="2800" b="1" spc="-5" dirty="0">
                <a:latin typeface="Carlito"/>
                <a:cs typeface="Carlito"/>
              </a:rPr>
              <a:t>is the </a:t>
            </a:r>
            <a:r>
              <a:rPr sz="2800" b="1" spc="-10" dirty="0">
                <a:latin typeface="Carlito"/>
                <a:cs typeface="Carlito"/>
              </a:rPr>
              <a:t>consequence </a:t>
            </a:r>
            <a:r>
              <a:rPr sz="2800" b="1" spc="-5" dirty="0">
                <a:latin typeface="Carlito"/>
                <a:cs typeface="Carlito"/>
              </a:rPr>
              <a:t>(loss or </a:t>
            </a:r>
            <a:r>
              <a:rPr sz="2800" b="1" spc="-10" dirty="0">
                <a:latin typeface="Carlito"/>
                <a:cs typeface="Carlito"/>
              </a:rPr>
              <a:t>damage) </a:t>
            </a:r>
            <a:r>
              <a:rPr sz="2800" b="1" dirty="0">
                <a:latin typeface="Carlito"/>
                <a:cs typeface="Carlito"/>
              </a:rPr>
              <a:t>of </a:t>
            </a:r>
            <a:r>
              <a:rPr sz="2800" b="1" spc="-5" dirty="0">
                <a:latin typeface="Carlito"/>
                <a:cs typeface="Carlito"/>
              </a:rPr>
              <a:t>it </a:t>
            </a:r>
            <a:r>
              <a:rPr sz="2800" b="1" dirty="0">
                <a:latin typeface="Carlito"/>
                <a:cs typeface="Carlito"/>
              </a:rPr>
              <a:t>occurring</a:t>
            </a:r>
            <a:r>
              <a:rPr sz="2800" dirty="0">
                <a:latin typeface="Carlito"/>
                <a:cs typeface="Carlito"/>
              </a:rPr>
              <a:t>.</a:t>
            </a:r>
            <a:endParaRPr sz="2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800" spc="-5" dirty="0">
                <a:latin typeface="Carlito"/>
                <a:cs typeface="Carlito"/>
              </a:rPr>
              <a:t>It is necessary </a:t>
            </a:r>
            <a:r>
              <a:rPr sz="2800" spc="-15" dirty="0">
                <a:latin typeface="Carlito"/>
                <a:cs typeface="Carlito"/>
              </a:rPr>
              <a:t>to</a:t>
            </a:r>
            <a:r>
              <a:rPr sz="2800" spc="-1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do:</a:t>
            </a:r>
            <a:endParaRPr sz="2800">
              <a:latin typeface="Carlito"/>
              <a:cs typeface="Carlito"/>
            </a:endParaRPr>
          </a:p>
          <a:p>
            <a:pPr marL="469900" indent="-457200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469265" algn="l"/>
                <a:tab pos="469900" algn="l"/>
              </a:tabLst>
            </a:pPr>
            <a:r>
              <a:rPr sz="2800" spc="-15" dirty="0">
                <a:latin typeface="Carlito"/>
                <a:cs typeface="Carlito"/>
              </a:rPr>
              <a:t>List </a:t>
            </a:r>
            <a:r>
              <a:rPr sz="2800" spc="-10" dirty="0">
                <a:latin typeface="Carlito"/>
                <a:cs typeface="Carlito"/>
              </a:rPr>
              <a:t>risks, incidents </a:t>
            </a:r>
            <a:r>
              <a:rPr sz="2800" dirty="0">
                <a:latin typeface="Carlito"/>
                <a:cs typeface="Carlito"/>
              </a:rPr>
              <a:t>or </a:t>
            </a:r>
            <a:r>
              <a:rPr sz="2800" spc="-10" dirty="0">
                <a:latin typeface="Carlito"/>
                <a:cs typeface="Carlito"/>
              </a:rPr>
              <a:t>accidents </a:t>
            </a:r>
            <a:r>
              <a:rPr sz="2800" spc="-15" dirty="0">
                <a:latin typeface="Carlito"/>
                <a:cs typeface="Carlito"/>
              </a:rPr>
              <a:t>that might</a:t>
            </a:r>
            <a:r>
              <a:rPr sz="2800" spc="1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happen</a:t>
            </a:r>
            <a:endParaRPr sz="2800">
              <a:latin typeface="Carlito"/>
              <a:cs typeface="Carlito"/>
            </a:endParaRPr>
          </a:p>
          <a:p>
            <a:pPr marL="469900" marR="167640" indent="-457200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469265" algn="l"/>
                <a:tab pos="469900" algn="l"/>
              </a:tabLst>
            </a:pPr>
            <a:r>
              <a:rPr sz="2800" spc="-15" dirty="0">
                <a:latin typeface="Carlito"/>
                <a:cs typeface="Carlito"/>
              </a:rPr>
              <a:t>List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0" dirty="0">
                <a:latin typeface="Carlito"/>
                <a:cs typeface="Carlito"/>
              </a:rPr>
              <a:t>possible causes </a:t>
            </a:r>
            <a:r>
              <a:rPr sz="2800" dirty="0">
                <a:latin typeface="Carlito"/>
                <a:cs typeface="Carlito"/>
              </a:rPr>
              <a:t>and </a:t>
            </a:r>
            <a:r>
              <a:rPr sz="2800" spc="-10" dirty="0">
                <a:latin typeface="Carlito"/>
                <a:cs typeface="Carlito"/>
              </a:rPr>
              <a:t>scenarios </a:t>
            </a:r>
            <a:r>
              <a:rPr sz="2800" spc="-5" dirty="0">
                <a:latin typeface="Carlito"/>
                <a:cs typeface="Carlito"/>
              </a:rPr>
              <a:t>or </a:t>
            </a:r>
            <a:r>
              <a:rPr sz="2800" spc="-10" dirty="0">
                <a:latin typeface="Carlito"/>
                <a:cs typeface="Carlito"/>
              </a:rPr>
              <a:t>description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0" dirty="0">
                <a:latin typeface="Carlito"/>
                <a:cs typeface="Carlito"/>
              </a:rPr>
              <a:t>risk,  incident </a:t>
            </a:r>
            <a:r>
              <a:rPr sz="2800" spc="-5" dirty="0">
                <a:latin typeface="Carlito"/>
                <a:cs typeface="Carlito"/>
              </a:rPr>
              <a:t>or </a:t>
            </a:r>
            <a:r>
              <a:rPr sz="2800" spc="-10" dirty="0">
                <a:latin typeface="Carlito"/>
                <a:cs typeface="Carlito"/>
              </a:rPr>
              <a:t>accident.</a:t>
            </a:r>
            <a:endParaRPr sz="2800">
              <a:latin typeface="Carlito"/>
              <a:cs typeface="Carlito"/>
            </a:endParaRPr>
          </a:p>
          <a:p>
            <a:pPr marL="469900" indent="-457200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469265" algn="l"/>
                <a:tab pos="469900" algn="l"/>
              </a:tabLst>
            </a:pPr>
            <a:r>
              <a:rPr sz="2800" spc="-20" dirty="0">
                <a:latin typeface="Carlito"/>
                <a:cs typeface="Carlito"/>
              </a:rPr>
              <a:t>What </a:t>
            </a:r>
            <a:r>
              <a:rPr sz="2800" spc="-5" dirty="0">
                <a:latin typeface="Carlito"/>
                <a:cs typeface="Carlito"/>
              </a:rPr>
              <a:t>is the </a:t>
            </a:r>
            <a:r>
              <a:rPr sz="2800" spc="-20" dirty="0">
                <a:latin typeface="Carlito"/>
                <a:cs typeface="Carlito"/>
              </a:rPr>
              <a:t>likelihood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5" dirty="0">
                <a:latin typeface="Carlito"/>
                <a:cs typeface="Carlito"/>
              </a:rPr>
              <a:t>them</a:t>
            </a:r>
            <a:r>
              <a:rPr sz="2800" spc="2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happening?</a:t>
            </a:r>
            <a:endParaRPr sz="2800">
              <a:latin typeface="Carlito"/>
              <a:cs typeface="Carlito"/>
            </a:endParaRPr>
          </a:p>
          <a:p>
            <a:pPr marL="469900" indent="-457200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469265" algn="l"/>
                <a:tab pos="469900" algn="l"/>
              </a:tabLst>
            </a:pPr>
            <a:r>
              <a:rPr sz="2800" spc="-20" dirty="0">
                <a:latin typeface="Carlito"/>
                <a:cs typeface="Carlito"/>
              </a:rPr>
              <a:t>What </a:t>
            </a:r>
            <a:r>
              <a:rPr sz="2800" spc="-5" dirty="0">
                <a:latin typeface="Carlito"/>
                <a:cs typeface="Carlito"/>
              </a:rPr>
              <a:t>will be the </a:t>
            </a:r>
            <a:r>
              <a:rPr sz="2800" spc="-10" dirty="0">
                <a:latin typeface="Carlito"/>
                <a:cs typeface="Carlito"/>
              </a:rPr>
              <a:t>consequences </a:t>
            </a:r>
            <a:r>
              <a:rPr sz="2800" spc="-5" dirty="0">
                <a:latin typeface="Carlito"/>
                <a:cs typeface="Carlito"/>
              </a:rPr>
              <a:t>if </a:t>
            </a:r>
            <a:r>
              <a:rPr sz="2800" spc="-15" dirty="0">
                <a:latin typeface="Carlito"/>
                <a:cs typeface="Carlito"/>
              </a:rPr>
              <a:t>they </a:t>
            </a:r>
            <a:r>
              <a:rPr sz="2800" spc="-10" dirty="0">
                <a:latin typeface="Carlito"/>
                <a:cs typeface="Carlito"/>
              </a:rPr>
              <a:t>do</a:t>
            </a:r>
            <a:r>
              <a:rPr sz="2800" spc="3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happen?</a:t>
            </a:r>
            <a:endParaRPr sz="2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800" b="1" spc="-10" dirty="0">
                <a:latin typeface="Carlito"/>
                <a:cs typeface="Carlito"/>
              </a:rPr>
              <a:t>Risks can </a:t>
            </a:r>
            <a:r>
              <a:rPr sz="2800" b="1" spc="-5" dirty="0">
                <a:latin typeface="Carlito"/>
                <a:cs typeface="Carlito"/>
              </a:rPr>
              <a:t>be </a:t>
            </a:r>
            <a:r>
              <a:rPr sz="2800" b="1" spc="-15" dirty="0">
                <a:latin typeface="Carlito"/>
                <a:cs typeface="Carlito"/>
              </a:rPr>
              <a:t>physical, </a:t>
            </a:r>
            <a:r>
              <a:rPr sz="2800" b="1" spc="-10" dirty="0">
                <a:latin typeface="Carlito"/>
                <a:cs typeface="Carlito"/>
              </a:rPr>
              <a:t>financial, ethical </a:t>
            </a:r>
            <a:r>
              <a:rPr sz="2800" b="1" spc="-5" dirty="0">
                <a:latin typeface="Carlito"/>
                <a:cs typeface="Carlito"/>
              </a:rPr>
              <a:t>or</a:t>
            </a:r>
            <a:r>
              <a:rPr sz="2800" b="1" spc="35" dirty="0">
                <a:latin typeface="Carlito"/>
                <a:cs typeface="Carlito"/>
              </a:rPr>
              <a:t> </a:t>
            </a:r>
            <a:r>
              <a:rPr sz="2800" b="1" spc="-20" dirty="0">
                <a:latin typeface="Carlito"/>
                <a:cs typeface="Carlito"/>
              </a:rPr>
              <a:t>legal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26</a:t>
            </a:fld>
            <a:endParaRPr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0001" y="461886"/>
            <a:ext cx="10751820" cy="824865"/>
          </a:xfrm>
          <a:prstGeom prst="rect">
            <a:avLst/>
          </a:prstGeom>
          <a:solidFill>
            <a:srgbClr val="F7E07F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6135"/>
              </a:lnSpc>
            </a:pPr>
            <a:r>
              <a:rPr sz="5500" spc="-25" dirty="0"/>
              <a:t>Likelihood</a:t>
            </a:r>
            <a:r>
              <a:rPr sz="5500" spc="-10" dirty="0"/>
              <a:t> </a:t>
            </a:r>
            <a:r>
              <a:rPr sz="5500" spc="-15" dirty="0"/>
              <a:t>scale</a:t>
            </a:r>
            <a:endParaRPr sz="5500"/>
          </a:p>
        </p:txBody>
      </p:sp>
      <p:sp>
        <p:nvSpPr>
          <p:cNvPr id="3" name="object 3"/>
          <p:cNvSpPr/>
          <p:nvPr/>
        </p:nvSpPr>
        <p:spPr>
          <a:xfrm>
            <a:off x="720001" y="1569237"/>
            <a:ext cx="10751820" cy="4554220"/>
          </a:xfrm>
          <a:custGeom>
            <a:avLst/>
            <a:gdLst/>
            <a:ahLst/>
            <a:cxnLst/>
            <a:rect l="l" t="t" r="r" b="b"/>
            <a:pathLst>
              <a:path w="10751820" h="4554220">
                <a:moveTo>
                  <a:pt x="10751756" y="0"/>
                </a:moveTo>
                <a:lnTo>
                  <a:pt x="0" y="0"/>
                </a:lnTo>
                <a:lnTo>
                  <a:pt x="0" y="4554004"/>
                </a:lnTo>
                <a:lnTo>
                  <a:pt x="10751756" y="455400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80541" y="1602625"/>
            <a:ext cx="110489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27</a:t>
            </a:fld>
            <a:endParaRPr dirty="0"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554479" y="1805406"/>
          <a:ext cx="8569324" cy="41770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15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3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776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1841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Rating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2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LIKELIHOOD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20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20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potential for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problems </a:t>
                      </a:r>
                      <a:r>
                        <a:rPr sz="20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occur </a:t>
                      </a:r>
                      <a:r>
                        <a:rPr sz="20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2000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927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5289">
                <a:tc>
                  <a:txBody>
                    <a:bodyPr/>
                    <a:lstStyle/>
                    <a:p>
                      <a:pPr marL="192405" algn="ctr">
                        <a:lnSpc>
                          <a:spcPct val="100000"/>
                        </a:lnSpc>
                        <a:spcBef>
                          <a:spcPts val="1440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5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828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BFF"/>
                    </a:solidFill>
                  </a:tcPr>
                </a:tc>
                <a:tc>
                  <a:txBody>
                    <a:bodyPr/>
                    <a:lstStyle/>
                    <a:p>
                      <a:pPr marL="17780" marR="96520">
                        <a:lnSpc>
                          <a:spcPts val="2230"/>
                        </a:lnSpc>
                        <a:spcBef>
                          <a:spcPts val="41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ALMOST </a:t>
                      </a:r>
                      <a:r>
                        <a:rPr sz="2000" b="1" spc="-20" dirty="0">
                          <a:latin typeface="Arial"/>
                          <a:cs typeface="Arial"/>
                        </a:rPr>
                        <a:t>CERTAIN: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will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probably </a:t>
                      </a:r>
                      <a:r>
                        <a:rPr sz="2000" spc="-20" dirty="0">
                          <a:latin typeface="Arial"/>
                          <a:cs typeface="Arial"/>
                        </a:rPr>
                        <a:t>occur,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could occur several 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times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per year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527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598">
                <a:tc>
                  <a:txBody>
                    <a:bodyPr/>
                    <a:lstStyle/>
                    <a:p>
                      <a:pPr marL="64769" algn="ctr">
                        <a:lnSpc>
                          <a:spcPct val="100000"/>
                        </a:lnSpc>
                        <a:spcBef>
                          <a:spcPts val="1390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4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765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BFF"/>
                    </a:solidFill>
                  </a:tcPr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2000" b="1" spc="-30" dirty="0">
                          <a:latin typeface="Arial"/>
                          <a:cs typeface="Arial"/>
                        </a:rPr>
                        <a:t>LIKELY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: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high </a:t>
                      </a:r>
                      <a:r>
                        <a:rPr sz="2000" spc="-15" dirty="0">
                          <a:latin typeface="Arial"/>
                          <a:cs typeface="Arial"/>
                        </a:rPr>
                        <a:t>probability,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likely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arise once per</a:t>
                      </a:r>
                      <a:r>
                        <a:rPr sz="2000" spc="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year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5276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440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828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BFF"/>
                    </a:solidFill>
                  </a:tcPr>
                </a:tc>
                <a:tc>
                  <a:txBody>
                    <a:bodyPr/>
                    <a:lstStyle/>
                    <a:p>
                      <a:pPr marL="17780" marR="466725">
                        <a:lnSpc>
                          <a:spcPts val="2230"/>
                        </a:lnSpc>
                        <a:spcBef>
                          <a:spcPts val="415"/>
                        </a:spcBef>
                      </a:pPr>
                      <a:r>
                        <a:rPr sz="2000" b="1" spc="-5" dirty="0">
                          <a:latin typeface="Arial"/>
                          <a:cs typeface="Arial"/>
                        </a:rPr>
                        <a:t>POSSIBLE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: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reasonable likelihood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that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it may arise over a  five-year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period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527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1598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95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771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BFF"/>
                    </a:solidFill>
                  </a:tcPr>
                </a:tc>
                <a:tc>
                  <a:txBody>
                    <a:bodyPr/>
                    <a:lstStyle/>
                    <a:p>
                      <a:pPr marL="17780" marR="573405">
                        <a:lnSpc>
                          <a:spcPts val="2230"/>
                        </a:lnSpc>
                        <a:spcBef>
                          <a:spcPts val="359"/>
                        </a:spcBef>
                      </a:pPr>
                      <a:r>
                        <a:rPr sz="2000" b="1" spc="-25" dirty="0">
                          <a:latin typeface="Arial"/>
                          <a:cs typeface="Arial"/>
                        </a:rPr>
                        <a:t>UNLIKELY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: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plausible, could occur over a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five to ten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year  period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564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440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828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BFF"/>
                    </a:solidFill>
                  </a:tcPr>
                </a:tc>
                <a:tc>
                  <a:txBody>
                    <a:bodyPr/>
                    <a:lstStyle/>
                    <a:p>
                      <a:pPr marL="17780" marR="350520">
                        <a:lnSpc>
                          <a:spcPts val="2230"/>
                        </a:lnSpc>
                        <a:spcBef>
                          <a:spcPts val="41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RARE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: very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unlikely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but not impossible,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unlikely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over a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ten 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year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period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527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241" y="1352341"/>
            <a:ext cx="159385" cy="3530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750"/>
              </a:lnSpc>
            </a:pPr>
            <a:r>
              <a:rPr sz="2400" spc="50" dirty="0">
                <a:latin typeface="Arial"/>
                <a:cs typeface="Arial"/>
              </a:rPr>
              <a:t>x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28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720001" y="461886"/>
          <a:ext cx="10752454" cy="55745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0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41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16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28357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3600" spc="-5" dirty="0">
                          <a:solidFill>
                            <a:srgbClr val="CE1E27"/>
                          </a:solidFill>
                          <a:latin typeface="Carlito"/>
                          <a:cs typeface="Carlito"/>
                        </a:rPr>
                        <a:t>Loss or damage impact</a:t>
                      </a:r>
                      <a:r>
                        <a:rPr sz="3600" spc="-30" dirty="0">
                          <a:solidFill>
                            <a:srgbClr val="CE1E27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3600" spc="-10" dirty="0">
                          <a:solidFill>
                            <a:srgbClr val="CE1E27"/>
                          </a:solidFill>
                          <a:latin typeface="Carlito"/>
                          <a:cs typeface="Carlito"/>
                        </a:rPr>
                        <a:t>scale</a:t>
                      </a:r>
                      <a:endParaRPr sz="36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solidFill>
                      <a:srgbClr val="F7E0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03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8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963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FFF8E6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920"/>
                        </a:spcBef>
                      </a:pPr>
                      <a:r>
                        <a:rPr sz="2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Rating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438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2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POTENTIAL</a:t>
                      </a:r>
                      <a:r>
                        <a:rPr sz="2000" b="1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IMPACT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20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 terms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20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20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objectives of </a:t>
                      </a:r>
                      <a:r>
                        <a:rPr sz="20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2000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club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3366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solidFill>
                      <a:srgbClr val="FFF8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6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FFF8E6"/>
                    </a:solidFill>
                  </a:tcPr>
                </a:tc>
                <a:tc>
                  <a:txBody>
                    <a:bodyPr/>
                    <a:lstStyle/>
                    <a:p>
                      <a:pPr marR="931544" algn="r">
                        <a:lnSpc>
                          <a:spcPct val="100000"/>
                        </a:lnSpc>
                        <a:spcBef>
                          <a:spcPts val="162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06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BFF"/>
                    </a:solidFill>
                  </a:tcPr>
                </a:tc>
                <a:tc>
                  <a:txBody>
                    <a:bodyPr/>
                    <a:lstStyle/>
                    <a:p>
                      <a:pPr marL="67945" marR="418465">
                        <a:lnSpc>
                          <a:spcPct val="106700"/>
                        </a:lnSpc>
                        <a:spcBef>
                          <a:spcPts val="185"/>
                        </a:spcBef>
                        <a:tabLst>
                          <a:tab pos="2263775" algn="l"/>
                        </a:tabLst>
                      </a:pPr>
                      <a:r>
                        <a:rPr sz="2000" b="1" spc="-25" dirty="0">
                          <a:latin typeface="Arial"/>
                          <a:cs typeface="Arial"/>
                        </a:rPr>
                        <a:t>CATASTROPHIC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:	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most objectives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may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not be achieved,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or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several  severely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affected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8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solidFill>
                      <a:srgbClr val="FFF8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00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FFF8E6"/>
                    </a:solidFill>
                  </a:tcPr>
                </a:tc>
                <a:tc>
                  <a:txBody>
                    <a:bodyPr/>
                    <a:lstStyle/>
                    <a:p>
                      <a:pPr marR="931544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4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BFF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40"/>
                        </a:spcBef>
                        <a:tabLst>
                          <a:tab pos="1198245" algn="l"/>
                        </a:tabLst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MAJOR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:	most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objectives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threatened, or one severely</a:t>
                      </a:r>
                      <a:r>
                        <a:rPr sz="20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affected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8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solidFill>
                      <a:srgbClr val="FFF8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5228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FFF8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  <a:p>
                      <a:pPr marR="931544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BFF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34"/>
                        </a:spcBef>
                        <a:tabLst>
                          <a:tab pos="1730375" algn="l"/>
                        </a:tabLst>
                      </a:pPr>
                      <a:r>
                        <a:rPr sz="2000" b="1" spc="-20" dirty="0">
                          <a:latin typeface="Arial"/>
                          <a:cs typeface="Arial"/>
                        </a:rPr>
                        <a:t>MODERATE:	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some objectives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affected,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considerable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effort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rectify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67945" marR="371475">
                        <a:lnSpc>
                          <a:spcPct val="106700"/>
                        </a:lnSpc>
                        <a:spcBef>
                          <a:spcPts val="10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i.e. trafic injury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– requires medical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attention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and has some impact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on 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participation in business and/or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other</a:t>
                      </a:r>
                      <a:r>
                        <a:rPr sz="2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activity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8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solidFill>
                      <a:srgbClr val="FFF8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5227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FFF8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  <a:p>
                      <a:pPr marR="931544" algn="r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BFF"/>
                    </a:solidFill>
                  </a:tcPr>
                </a:tc>
                <a:tc>
                  <a:txBody>
                    <a:bodyPr/>
                    <a:lstStyle/>
                    <a:p>
                      <a:pPr marL="67945" marR="751840" algn="just">
                        <a:lnSpc>
                          <a:spcPct val="106800"/>
                        </a:lnSpc>
                        <a:spcBef>
                          <a:spcPts val="280"/>
                        </a:spcBef>
                      </a:pPr>
                      <a:r>
                        <a:rPr sz="2000" b="1" spc="-5" dirty="0">
                          <a:latin typeface="Arial"/>
                          <a:cs typeface="Arial"/>
                        </a:rPr>
                        <a:t>MINOR: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easily remedied,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with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some </a:t>
                      </a:r>
                      <a:r>
                        <a:rPr sz="2000" spc="-10" dirty="0">
                          <a:latin typeface="Arial"/>
                          <a:cs typeface="Arial"/>
                        </a:rPr>
                        <a:t>effort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the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objectives can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be 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achieved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i.e. trafic injury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requires first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aid treatment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and prevents 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immediate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participation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in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business and/or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other</a:t>
                      </a:r>
                      <a:r>
                        <a:rPr sz="20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activity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8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solidFill>
                      <a:srgbClr val="FFF8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603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solidFill>
                      <a:srgbClr val="FFF8E6"/>
                    </a:solidFill>
                  </a:tcPr>
                </a:tc>
                <a:tc>
                  <a:txBody>
                    <a:bodyPr/>
                    <a:lstStyle/>
                    <a:p>
                      <a:pPr marR="931544" algn="r">
                        <a:lnSpc>
                          <a:spcPct val="100000"/>
                        </a:lnSpc>
                        <a:spcBef>
                          <a:spcPts val="1685"/>
                        </a:spcBef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13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BFF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95"/>
                        </a:spcBef>
                        <a:tabLst>
                          <a:tab pos="1848485" algn="l"/>
                        </a:tabLst>
                      </a:pPr>
                      <a:r>
                        <a:rPr sz="2000" b="1" spc="-5" dirty="0">
                          <a:latin typeface="Arial"/>
                          <a:cs typeface="Arial"/>
                        </a:rPr>
                        <a:t>NEGLIGIBLE:	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very small </a:t>
                      </a:r>
                      <a:r>
                        <a:rPr sz="2000" spc="-5" dirty="0">
                          <a:latin typeface="Arial"/>
                          <a:cs typeface="Arial"/>
                        </a:rPr>
                        <a:t>impact,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rectified by normal</a:t>
                      </a:r>
                      <a:r>
                        <a:rPr sz="20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processes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i.e. trafic injury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but does not prevent</a:t>
                      </a:r>
                      <a:r>
                        <a:rPr sz="20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latin typeface="Arial"/>
                          <a:cs typeface="Arial"/>
                        </a:rPr>
                        <a:t>participation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501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8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solidFill>
                      <a:srgbClr val="FFF8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96980" y="672020"/>
            <a:ext cx="239649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latin typeface="Carlito"/>
                <a:cs typeface="Carlito"/>
              </a:rPr>
              <a:t>Risk</a:t>
            </a:r>
            <a:r>
              <a:rPr b="1" spc="-90" dirty="0">
                <a:latin typeface="Carlito"/>
                <a:cs typeface="Carlito"/>
              </a:rPr>
              <a:t> </a:t>
            </a:r>
            <a:r>
              <a:rPr b="1" spc="-15" dirty="0">
                <a:latin typeface="Carlito"/>
                <a:cs typeface="Carlito"/>
              </a:rPr>
              <a:t>Matrix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596354"/>
            <a:ext cx="6400800" cy="1132840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99695">
              <a:lnSpc>
                <a:spcPct val="100000"/>
              </a:lnSpc>
              <a:spcBef>
                <a:spcPts val="1100"/>
              </a:spcBef>
            </a:pPr>
            <a:r>
              <a:rPr sz="2800" spc="105" dirty="0">
                <a:latin typeface="Arial"/>
                <a:cs typeface="Arial"/>
              </a:rPr>
              <a:t>Formula: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800" spc="105" dirty="0">
                <a:latin typeface="Arial"/>
                <a:cs typeface="Arial"/>
              </a:rPr>
              <a:t>Risk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spc="90" dirty="0">
                <a:latin typeface="Arial"/>
                <a:cs typeface="Arial"/>
              </a:rPr>
              <a:t>level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=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spc="114" dirty="0">
                <a:latin typeface="Arial"/>
                <a:cs typeface="Arial"/>
              </a:rPr>
              <a:t>F((impact)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+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spc="130" dirty="0">
                <a:latin typeface="Arial"/>
                <a:cs typeface="Arial"/>
              </a:rPr>
              <a:t>(probability))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322003" y="2729876"/>
            <a:ext cx="8108950" cy="3798570"/>
            <a:chOff x="2322003" y="2729876"/>
            <a:chExt cx="8108950" cy="3798570"/>
          </a:xfrm>
        </p:grpSpPr>
        <p:sp>
          <p:nvSpPr>
            <p:cNvPr id="7" name="object 7"/>
            <p:cNvSpPr/>
            <p:nvPr/>
          </p:nvSpPr>
          <p:spPr>
            <a:xfrm>
              <a:off x="7849082" y="6192735"/>
              <a:ext cx="817537" cy="33550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328481" y="2736367"/>
              <a:ext cx="8095665" cy="338687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325242" y="2733116"/>
              <a:ext cx="8102600" cy="3393440"/>
            </a:xfrm>
            <a:custGeom>
              <a:avLst/>
              <a:gdLst/>
              <a:ahLst/>
              <a:cxnLst/>
              <a:rect l="l" t="t" r="r" b="b"/>
              <a:pathLst>
                <a:path w="8102600" h="3393440">
                  <a:moveTo>
                    <a:pt x="0" y="0"/>
                  </a:moveTo>
                  <a:lnTo>
                    <a:pt x="8102155" y="0"/>
                  </a:lnTo>
                  <a:lnTo>
                    <a:pt x="8102155" y="3393363"/>
                  </a:lnTo>
                  <a:lnTo>
                    <a:pt x="0" y="3393363"/>
                  </a:lnTo>
                  <a:lnTo>
                    <a:pt x="0" y="0"/>
                  </a:lnTo>
                  <a:close/>
                </a:path>
              </a:pathLst>
            </a:custGeom>
            <a:ln w="6479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29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20001" y="365036"/>
            <a:ext cx="10751820" cy="1325245"/>
          </a:xfrm>
          <a:prstGeom prst="rect">
            <a:avLst/>
          </a:prstGeom>
          <a:solidFill>
            <a:srgbClr val="91CF4F"/>
          </a:solidFill>
        </p:spPr>
        <p:txBody>
          <a:bodyPr vert="horz" wrap="square" lIns="0" tIns="1898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495"/>
              </a:spcBef>
            </a:pPr>
            <a:r>
              <a:rPr sz="5500" b="1" spc="-5" dirty="0">
                <a:latin typeface="Arial"/>
                <a:cs typeface="Arial"/>
              </a:rPr>
              <a:t>Risk</a:t>
            </a:r>
            <a:endParaRPr sz="55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20001" y="1825561"/>
            <a:ext cx="10751820" cy="4081145"/>
          </a:xfrm>
          <a:custGeom>
            <a:avLst/>
            <a:gdLst/>
            <a:ahLst/>
            <a:cxnLst/>
            <a:rect l="l" t="t" r="r" b="b"/>
            <a:pathLst>
              <a:path w="10751820" h="4081145">
                <a:moveTo>
                  <a:pt x="10751756" y="0"/>
                </a:moveTo>
                <a:lnTo>
                  <a:pt x="0" y="0"/>
                </a:lnTo>
                <a:lnTo>
                  <a:pt x="0" y="4080954"/>
                </a:lnTo>
                <a:lnTo>
                  <a:pt x="10751756" y="408095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93241" y="1709865"/>
            <a:ext cx="6113145" cy="1093470"/>
          </a:xfrm>
          <a:prstGeom prst="rect">
            <a:avLst/>
          </a:prstGeom>
        </p:spPr>
        <p:txBody>
          <a:bodyPr vert="horz" wrap="square" lIns="0" tIns="1606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65"/>
              </a:spcBef>
            </a:pPr>
            <a:r>
              <a:rPr sz="2800" b="1" spc="40" dirty="0">
                <a:solidFill>
                  <a:srgbClr val="6F2F9F"/>
                </a:solidFill>
                <a:latin typeface="Arial"/>
                <a:cs typeface="Arial"/>
              </a:rPr>
              <a:t>The </a:t>
            </a:r>
            <a:r>
              <a:rPr sz="2800" b="1" spc="35" dirty="0">
                <a:solidFill>
                  <a:srgbClr val="6F2F9F"/>
                </a:solidFill>
                <a:latin typeface="Arial"/>
                <a:cs typeface="Arial"/>
              </a:rPr>
              <a:t>risk </a:t>
            </a:r>
            <a:r>
              <a:rPr sz="2800" b="1" spc="45" dirty="0">
                <a:solidFill>
                  <a:srgbClr val="6F2F9F"/>
                </a:solidFill>
                <a:latin typeface="Arial"/>
                <a:cs typeface="Arial"/>
              </a:rPr>
              <a:t>management</a:t>
            </a:r>
            <a:r>
              <a:rPr sz="2800" b="1" spc="-27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800" b="1" spc="30" dirty="0">
                <a:solidFill>
                  <a:srgbClr val="6F2F9F"/>
                </a:solidFill>
                <a:latin typeface="Arial"/>
                <a:cs typeface="Arial"/>
              </a:rPr>
              <a:t>plan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00"/>
              </a:spcBef>
            </a:pPr>
            <a:r>
              <a:rPr sz="2400" spc="120" dirty="0">
                <a:latin typeface="Arial"/>
                <a:cs typeface="Arial"/>
              </a:rPr>
              <a:t>includes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114" dirty="0">
                <a:latin typeface="Arial"/>
                <a:cs typeface="Arial"/>
              </a:rPr>
              <a:t>these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125" dirty="0">
                <a:latin typeface="Arial"/>
                <a:cs typeface="Arial"/>
              </a:rPr>
              <a:t>definitions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120" dirty="0">
                <a:latin typeface="Arial"/>
                <a:cs typeface="Arial"/>
              </a:rPr>
              <a:t>and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114" dirty="0">
                <a:latin typeface="Arial"/>
                <a:cs typeface="Arial"/>
              </a:rPr>
              <a:t>guidelines: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993241" y="2937497"/>
            <a:ext cx="194310" cy="2270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CE1E27"/>
                </a:solidFill>
                <a:latin typeface="Wingdings"/>
                <a:cs typeface="Wingdings"/>
              </a:rPr>
              <a:t></a:t>
            </a:r>
            <a:endParaRPr sz="1800">
              <a:latin typeface="Wingdings"/>
              <a:cs typeface="Wingdings"/>
            </a:endParaRPr>
          </a:p>
          <a:p>
            <a:pPr>
              <a:lnSpc>
                <a:spcPct val="100000"/>
              </a:lnSpc>
              <a:spcBef>
                <a:spcPts val="1720"/>
              </a:spcBef>
            </a:pPr>
            <a:r>
              <a:rPr sz="1800" dirty="0">
                <a:solidFill>
                  <a:srgbClr val="CE1E27"/>
                </a:solidFill>
                <a:latin typeface="Wingdings"/>
                <a:cs typeface="Wingdings"/>
              </a:rPr>
              <a:t></a:t>
            </a:r>
            <a:endParaRPr sz="1800">
              <a:latin typeface="Wingdings"/>
              <a:cs typeface="Wingdings"/>
            </a:endParaRPr>
          </a:p>
          <a:p>
            <a:pPr>
              <a:lnSpc>
                <a:spcPct val="100000"/>
              </a:lnSpc>
              <a:spcBef>
                <a:spcPts val="1720"/>
              </a:spcBef>
            </a:pPr>
            <a:r>
              <a:rPr sz="1800" dirty="0">
                <a:solidFill>
                  <a:srgbClr val="CE1E27"/>
                </a:solidFill>
                <a:latin typeface="Wingdings"/>
                <a:cs typeface="Wingdings"/>
              </a:rPr>
              <a:t></a:t>
            </a:r>
            <a:endParaRPr sz="1800">
              <a:latin typeface="Wingdings"/>
              <a:cs typeface="Wingdings"/>
            </a:endParaRPr>
          </a:p>
          <a:p>
            <a:pPr>
              <a:lnSpc>
                <a:spcPct val="100000"/>
              </a:lnSpc>
              <a:spcBef>
                <a:spcPts val="1720"/>
              </a:spcBef>
            </a:pPr>
            <a:r>
              <a:rPr sz="1800" dirty="0">
                <a:solidFill>
                  <a:srgbClr val="CE1E27"/>
                </a:solidFill>
                <a:latin typeface="Wingdings"/>
                <a:cs typeface="Wingdings"/>
              </a:rPr>
              <a:t></a:t>
            </a:r>
            <a:endParaRPr sz="1800">
              <a:latin typeface="Wingdings"/>
              <a:cs typeface="Wingdings"/>
            </a:endParaRPr>
          </a:p>
          <a:p>
            <a:pPr>
              <a:lnSpc>
                <a:spcPct val="100000"/>
              </a:lnSpc>
              <a:spcBef>
                <a:spcPts val="1720"/>
              </a:spcBef>
            </a:pPr>
            <a:r>
              <a:rPr sz="1800" dirty="0">
                <a:solidFill>
                  <a:srgbClr val="CE1E27"/>
                </a:solidFill>
                <a:latin typeface="Wingdings"/>
                <a:cs typeface="Wingdings"/>
              </a:rPr>
              <a:t></a:t>
            </a:r>
            <a:endParaRPr sz="1800">
              <a:latin typeface="Wingdings"/>
              <a:cs typeface="Wingding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34884" y="2777449"/>
            <a:ext cx="5803900" cy="2489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347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List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possible risk sources </a:t>
            </a:r>
            <a:r>
              <a:rPr sz="2400" spc="-10" dirty="0">
                <a:latin typeface="Arial"/>
                <a:cs typeface="Arial"/>
              </a:rPr>
              <a:t>and categories  </a:t>
            </a:r>
            <a:r>
              <a:rPr sz="2400" spc="-5" dirty="0">
                <a:latin typeface="Arial"/>
                <a:cs typeface="Arial"/>
              </a:rPr>
              <a:t>Impact </a:t>
            </a:r>
            <a:r>
              <a:rPr sz="2400" spc="-10" dirty="0">
                <a:latin typeface="Arial"/>
                <a:cs typeface="Arial"/>
              </a:rPr>
              <a:t>and probability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matrix</a:t>
            </a:r>
            <a:endParaRPr sz="2400">
              <a:latin typeface="Arial"/>
              <a:cs typeface="Arial"/>
            </a:endParaRPr>
          </a:p>
          <a:p>
            <a:pPr marR="1725295">
              <a:lnSpc>
                <a:spcPct val="134600"/>
              </a:lnSpc>
              <a:spcBef>
                <a:spcPts val="5"/>
              </a:spcBef>
            </a:pPr>
            <a:r>
              <a:rPr sz="2400" spc="-5" dirty="0">
                <a:latin typeface="Arial"/>
                <a:cs typeface="Arial"/>
              </a:rPr>
              <a:t>Risk </a:t>
            </a:r>
            <a:r>
              <a:rPr sz="2400" spc="-10" dirty="0">
                <a:latin typeface="Arial"/>
                <a:cs typeface="Arial"/>
              </a:rPr>
              <a:t>reduction and </a:t>
            </a:r>
            <a:r>
              <a:rPr sz="2400" spc="-5" dirty="0">
                <a:latin typeface="Arial"/>
                <a:cs typeface="Arial"/>
              </a:rPr>
              <a:t>action </a:t>
            </a:r>
            <a:r>
              <a:rPr sz="2400" spc="-10" dirty="0">
                <a:latin typeface="Arial"/>
                <a:cs typeface="Arial"/>
              </a:rPr>
              <a:t>plan  Contingency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plan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00"/>
              </a:spcBef>
            </a:pPr>
            <a:r>
              <a:rPr sz="2400" spc="-5" dirty="0">
                <a:latin typeface="Arial"/>
                <a:cs typeface="Arial"/>
              </a:rPr>
              <a:t>Risk </a:t>
            </a:r>
            <a:r>
              <a:rPr sz="2400" spc="-10" dirty="0">
                <a:latin typeface="Arial"/>
                <a:cs typeface="Arial"/>
              </a:rPr>
              <a:t>threshold and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metrics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217657" y="672020"/>
            <a:ext cx="375412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latin typeface="Carlito"/>
                <a:cs typeface="Carlito"/>
              </a:rPr>
              <a:t>Risk </a:t>
            </a:r>
            <a:r>
              <a:rPr b="1" spc="-10" dirty="0">
                <a:latin typeface="Carlito"/>
                <a:cs typeface="Carlito"/>
              </a:rPr>
              <a:t>Priority</a:t>
            </a:r>
            <a:r>
              <a:rPr b="1" spc="-65" dirty="0">
                <a:latin typeface="Carlito"/>
                <a:cs typeface="Carlito"/>
              </a:rPr>
              <a:t> </a:t>
            </a:r>
            <a:r>
              <a:rPr b="1" spc="-15" dirty="0">
                <a:latin typeface="Carlito"/>
                <a:cs typeface="Carlito"/>
              </a:rPr>
              <a:t>Scale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596286"/>
            <a:ext cx="7855584" cy="4462145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2400" b="1" spc="-5" dirty="0">
                <a:latin typeface="Arial"/>
                <a:cs typeface="Arial"/>
              </a:rPr>
              <a:t>Example</a:t>
            </a:r>
            <a:endParaRPr sz="2400">
              <a:latin typeface="Arial"/>
              <a:cs typeface="Arial"/>
            </a:endParaRPr>
          </a:p>
          <a:p>
            <a:pPr marL="354330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dirty="0">
                <a:latin typeface="Carlito"/>
                <a:cs typeface="Carlito"/>
              </a:rPr>
              <a:t>An </a:t>
            </a:r>
            <a:r>
              <a:rPr sz="2400" spc="-15" dirty="0">
                <a:latin typeface="Carlito"/>
                <a:cs typeface="Carlito"/>
              </a:rPr>
              <a:t>extreme </a:t>
            </a:r>
            <a:r>
              <a:rPr sz="2400" spc="-5" dirty="0">
                <a:latin typeface="Carlito"/>
                <a:cs typeface="Carlito"/>
              </a:rPr>
              <a:t>risk</a:t>
            </a:r>
            <a:r>
              <a:rPr sz="240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is:</a:t>
            </a:r>
            <a:endParaRPr sz="2400">
              <a:latin typeface="Carlito"/>
              <a:cs typeface="Carlito"/>
            </a:endParaRPr>
          </a:p>
          <a:p>
            <a:pPr marL="811530" lvl="1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812165" algn="l"/>
              </a:tabLst>
            </a:pPr>
            <a:r>
              <a:rPr sz="2400" dirty="0">
                <a:latin typeface="Carlito"/>
                <a:cs typeface="Carlito"/>
              </a:rPr>
              <a:t>A </a:t>
            </a:r>
            <a:r>
              <a:rPr sz="2400" spc="-10" dirty="0">
                <a:latin typeface="Carlito"/>
                <a:cs typeface="Carlito"/>
              </a:rPr>
              <a:t>very </a:t>
            </a:r>
            <a:r>
              <a:rPr sz="2400" spc="-20" dirty="0">
                <a:latin typeface="Carlito"/>
                <a:cs typeface="Carlito"/>
              </a:rPr>
              <a:t>likely</a:t>
            </a:r>
            <a:r>
              <a:rPr sz="2400" spc="1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risk</a:t>
            </a:r>
            <a:endParaRPr sz="2400">
              <a:latin typeface="Carlito"/>
              <a:cs typeface="Carlito"/>
            </a:endParaRPr>
          </a:p>
          <a:p>
            <a:pPr marL="1338580" lvl="2" indent="-411480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1337945" algn="l"/>
                <a:tab pos="1338580" algn="l"/>
              </a:tabLst>
            </a:pPr>
            <a:r>
              <a:rPr sz="2400" spc="-10" dirty="0">
                <a:latin typeface="Carlito"/>
                <a:cs typeface="Carlito"/>
              </a:rPr>
              <a:t>level </a:t>
            </a:r>
            <a:r>
              <a:rPr sz="2400" dirty="0">
                <a:latin typeface="Carlito"/>
                <a:cs typeface="Carlito"/>
              </a:rPr>
              <a:t>=</a:t>
            </a:r>
            <a:r>
              <a:rPr sz="2400" spc="-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4</a:t>
            </a:r>
            <a:endParaRPr sz="2400">
              <a:latin typeface="Carlito"/>
              <a:cs typeface="Carlito"/>
            </a:endParaRPr>
          </a:p>
          <a:p>
            <a:pPr marL="811530" lvl="1" indent="-342265">
              <a:lnSpc>
                <a:spcPct val="100000"/>
              </a:lnSpc>
              <a:spcBef>
                <a:spcPts val="1000"/>
              </a:spcBef>
              <a:buClr>
                <a:srgbClr val="000000"/>
              </a:buClr>
              <a:buFont typeface="Wingdings"/>
              <a:buChar char=""/>
              <a:tabLst>
                <a:tab pos="812165" algn="l"/>
              </a:tabLst>
            </a:pPr>
            <a:r>
              <a:rPr sz="2400" spc="-10" dirty="0">
                <a:solidFill>
                  <a:srgbClr val="303030"/>
                </a:solidFill>
                <a:latin typeface="Carlito"/>
                <a:cs typeface="Carlito"/>
              </a:rPr>
              <a:t>most objectives threatened</a:t>
            </a:r>
            <a:endParaRPr sz="2400">
              <a:latin typeface="Carlito"/>
              <a:cs typeface="Carlito"/>
            </a:endParaRPr>
          </a:p>
          <a:p>
            <a:pPr marL="1268730" lvl="2" indent="-342265">
              <a:lnSpc>
                <a:spcPct val="100000"/>
              </a:lnSpc>
              <a:spcBef>
                <a:spcPts val="1010"/>
              </a:spcBef>
              <a:buFont typeface="Wingdings"/>
              <a:buChar char=""/>
              <a:tabLst>
                <a:tab pos="1269365" algn="l"/>
              </a:tabLst>
            </a:pPr>
            <a:r>
              <a:rPr sz="2400" spc="-10" dirty="0">
                <a:latin typeface="Carlito"/>
                <a:cs typeface="Carlito"/>
              </a:rPr>
              <a:t>Vulnerability </a:t>
            </a:r>
            <a:r>
              <a:rPr sz="2400" dirty="0">
                <a:latin typeface="Carlito"/>
                <a:cs typeface="Carlito"/>
              </a:rPr>
              <a:t>=</a:t>
            </a:r>
            <a:r>
              <a:rPr sz="2400" spc="-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4</a:t>
            </a:r>
            <a:endParaRPr sz="2400">
              <a:latin typeface="Carlito"/>
              <a:cs typeface="Carlito"/>
            </a:endParaRPr>
          </a:p>
          <a:p>
            <a:pPr marL="354330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dirty="0">
                <a:latin typeface="Carlito"/>
                <a:cs typeface="Carlito"/>
              </a:rPr>
              <a:t>And </a:t>
            </a:r>
            <a:r>
              <a:rPr sz="2400" spc="-10" dirty="0">
                <a:latin typeface="Carlito"/>
                <a:cs typeface="Carlito"/>
              </a:rPr>
              <a:t>whose </a:t>
            </a:r>
            <a:r>
              <a:rPr sz="2400" spc="-5" dirty="0">
                <a:latin typeface="Carlito"/>
                <a:cs typeface="Carlito"/>
              </a:rPr>
              <a:t>asset </a:t>
            </a:r>
            <a:r>
              <a:rPr sz="2400" spc="-10" dirty="0">
                <a:latin typeface="Carlito"/>
                <a:cs typeface="Carlito"/>
              </a:rPr>
              <a:t>value </a:t>
            </a:r>
            <a:r>
              <a:rPr sz="2400" spc="-5" dirty="0">
                <a:latin typeface="Carlito"/>
                <a:cs typeface="Carlito"/>
              </a:rPr>
              <a:t>is</a:t>
            </a:r>
            <a:r>
              <a:rPr sz="2400" dirty="0">
                <a:latin typeface="Carlito"/>
                <a:cs typeface="Carlito"/>
              </a:rPr>
              <a:t> 3</a:t>
            </a:r>
            <a:endParaRPr sz="2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400" b="1" spc="-5" dirty="0">
                <a:latin typeface="Carlito"/>
                <a:cs typeface="Carlito"/>
              </a:rPr>
              <a:t>Scale of risk </a:t>
            </a:r>
            <a:r>
              <a:rPr sz="2400" b="1" dirty="0">
                <a:latin typeface="Carlito"/>
                <a:cs typeface="Carlito"/>
              </a:rPr>
              <a:t>= 4 + 4 =</a:t>
            </a:r>
            <a:r>
              <a:rPr sz="2400" b="1" spc="-55" dirty="0">
                <a:latin typeface="Carlito"/>
                <a:cs typeface="Carlito"/>
              </a:rPr>
              <a:t> </a:t>
            </a:r>
            <a:r>
              <a:rPr sz="2400" b="1" dirty="0">
                <a:latin typeface="Carlito"/>
                <a:cs typeface="Carlito"/>
              </a:rPr>
              <a:t>8</a:t>
            </a:r>
            <a:endParaRPr sz="2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400" b="1" spc="-35" dirty="0">
                <a:latin typeface="Carlito"/>
                <a:cs typeface="Carlito"/>
              </a:rPr>
              <a:t>Value </a:t>
            </a:r>
            <a:r>
              <a:rPr sz="2400" b="1" dirty="0">
                <a:latin typeface="Carlito"/>
                <a:cs typeface="Carlito"/>
              </a:rPr>
              <a:t>of </a:t>
            </a:r>
            <a:r>
              <a:rPr sz="2400" b="1" spc="-5" dirty="0">
                <a:latin typeface="Carlito"/>
                <a:cs typeface="Carlito"/>
              </a:rPr>
              <a:t>risk </a:t>
            </a:r>
            <a:r>
              <a:rPr sz="2400" b="1" dirty="0">
                <a:latin typeface="Carlito"/>
                <a:cs typeface="Carlito"/>
              </a:rPr>
              <a:t>= 8 + 3 = </a:t>
            </a:r>
            <a:r>
              <a:rPr sz="2400" b="1" spc="-5" dirty="0">
                <a:latin typeface="Carlito"/>
                <a:cs typeface="Carlito"/>
              </a:rPr>
              <a:t>11 It is necessary </a:t>
            </a:r>
            <a:r>
              <a:rPr sz="2400" b="1" spc="-15" dirty="0">
                <a:latin typeface="Carlito"/>
                <a:cs typeface="Carlito"/>
              </a:rPr>
              <a:t>to </a:t>
            </a:r>
            <a:r>
              <a:rPr sz="2400" b="1" spc="-10" dirty="0">
                <a:latin typeface="Carlito"/>
                <a:cs typeface="Carlito"/>
              </a:rPr>
              <a:t>solve </a:t>
            </a:r>
            <a:r>
              <a:rPr sz="2400" b="1" spc="-5" dirty="0">
                <a:latin typeface="Carlito"/>
                <a:cs typeface="Carlito"/>
              </a:rPr>
              <a:t>it</a:t>
            </a:r>
            <a:r>
              <a:rPr sz="2400" b="1" dirty="0">
                <a:latin typeface="Carlito"/>
                <a:cs typeface="Carlito"/>
              </a:rPr>
              <a:t> </a:t>
            </a:r>
            <a:r>
              <a:rPr sz="2400" b="1" spc="-10" dirty="0">
                <a:latin typeface="Carlito"/>
                <a:cs typeface="Carlito"/>
              </a:rPr>
              <a:t>immediately</a:t>
            </a:r>
            <a:endParaRPr sz="2400">
              <a:latin typeface="Carlito"/>
              <a:cs typeface="Carlito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5279402" y="1929599"/>
            <a:ext cx="5957570" cy="4598670"/>
            <a:chOff x="5279402" y="1929599"/>
            <a:chExt cx="5957570" cy="4598670"/>
          </a:xfrm>
        </p:grpSpPr>
        <p:sp>
          <p:nvSpPr>
            <p:cNvPr id="7" name="object 7"/>
            <p:cNvSpPr/>
            <p:nvPr/>
          </p:nvSpPr>
          <p:spPr>
            <a:xfrm>
              <a:off x="7849082" y="6192735"/>
              <a:ext cx="817537" cy="33550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279402" y="1929612"/>
              <a:ext cx="5957265" cy="357226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279402" y="1929599"/>
              <a:ext cx="5957570" cy="3572510"/>
            </a:xfrm>
            <a:custGeom>
              <a:avLst/>
              <a:gdLst/>
              <a:ahLst/>
              <a:cxnLst/>
              <a:rect l="l" t="t" r="r" b="b"/>
              <a:pathLst>
                <a:path w="5957570" h="3572510">
                  <a:moveTo>
                    <a:pt x="0" y="0"/>
                  </a:moveTo>
                  <a:lnTo>
                    <a:pt x="5957277" y="0"/>
                  </a:lnTo>
                  <a:lnTo>
                    <a:pt x="5957277" y="3572281"/>
                  </a:lnTo>
                  <a:lnTo>
                    <a:pt x="0" y="3572281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30</a:t>
            </a:fld>
            <a:endParaRPr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87063" y="672020"/>
            <a:ext cx="381444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Adopted</a:t>
            </a:r>
            <a:r>
              <a:rPr spc="-65" dirty="0"/>
              <a:t> </a:t>
            </a:r>
            <a:r>
              <a:rPr spc="-10" dirty="0"/>
              <a:t>Solutions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723224"/>
            <a:ext cx="33693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10" dirty="0">
                <a:solidFill>
                  <a:srgbClr val="303030"/>
                </a:solidFill>
                <a:latin typeface="Arial"/>
                <a:cs typeface="Arial"/>
              </a:rPr>
              <a:t>What </a:t>
            </a:r>
            <a:r>
              <a:rPr sz="2800" spc="-180" dirty="0">
                <a:solidFill>
                  <a:srgbClr val="303030"/>
                </a:solidFill>
                <a:latin typeface="Arial"/>
                <a:cs typeface="Arial"/>
              </a:rPr>
              <a:t>needs </a:t>
            </a:r>
            <a:r>
              <a:rPr sz="2800" spc="5" dirty="0">
                <a:solidFill>
                  <a:srgbClr val="303030"/>
                </a:solidFill>
                <a:latin typeface="Arial"/>
                <a:cs typeface="Arial"/>
              </a:rPr>
              <a:t>to </a:t>
            </a:r>
            <a:r>
              <a:rPr sz="2800" spc="-145" dirty="0">
                <a:solidFill>
                  <a:srgbClr val="303030"/>
                </a:solidFill>
                <a:latin typeface="Arial"/>
                <a:cs typeface="Arial"/>
              </a:rPr>
              <a:t>be</a:t>
            </a:r>
            <a:r>
              <a:rPr sz="2800" spc="-35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800" spc="-125" dirty="0">
                <a:solidFill>
                  <a:srgbClr val="303030"/>
                </a:solidFill>
                <a:latin typeface="Arial"/>
                <a:cs typeface="Arial"/>
              </a:rPr>
              <a:t>done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279880" y="1975040"/>
            <a:ext cx="10099675" cy="4553585"/>
            <a:chOff x="1279880" y="1975040"/>
            <a:chExt cx="10099675" cy="4553585"/>
          </a:xfrm>
        </p:grpSpPr>
        <p:sp>
          <p:nvSpPr>
            <p:cNvPr id="7" name="object 7"/>
            <p:cNvSpPr/>
            <p:nvPr/>
          </p:nvSpPr>
          <p:spPr>
            <a:xfrm>
              <a:off x="7849082" y="6192735"/>
              <a:ext cx="817537" cy="33550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07836" y="3407752"/>
              <a:ext cx="243725" cy="24372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280515" y="1975675"/>
              <a:ext cx="10098405" cy="3108960"/>
            </a:xfrm>
            <a:custGeom>
              <a:avLst/>
              <a:gdLst/>
              <a:ahLst/>
              <a:cxnLst/>
              <a:rect l="l" t="t" r="r" b="b"/>
              <a:pathLst>
                <a:path w="10098405" h="3108960">
                  <a:moveTo>
                    <a:pt x="0" y="0"/>
                  </a:moveTo>
                  <a:lnTo>
                    <a:pt x="10097998" y="0"/>
                  </a:lnTo>
                  <a:lnTo>
                    <a:pt x="10097998" y="3108604"/>
                  </a:lnTo>
                  <a:lnTo>
                    <a:pt x="0" y="3108604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BFBFB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2389403" y="2310561"/>
          <a:ext cx="7839075" cy="2396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9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9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4720"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2000" spc="40" dirty="0">
                          <a:latin typeface="Carlito"/>
                          <a:cs typeface="Carlito"/>
                        </a:rPr>
                        <a:t>Extreme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1358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870"/>
                        </a:lnSpc>
                      </a:pPr>
                      <a:r>
                        <a:rPr sz="1750" dirty="0">
                          <a:latin typeface="Carlito"/>
                          <a:cs typeface="Carlito"/>
                        </a:rPr>
                        <a:t>Extreme</a:t>
                      </a:r>
                      <a:r>
                        <a:rPr sz="1750" spc="-6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80" dirty="0">
                          <a:latin typeface="Carlito"/>
                          <a:cs typeface="Carlito"/>
                        </a:rPr>
                        <a:t>risks</a:t>
                      </a:r>
                      <a:r>
                        <a:rPr sz="1750" spc="1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30" dirty="0">
                          <a:latin typeface="Carlito"/>
                          <a:cs typeface="Carlito"/>
                        </a:rPr>
                        <a:t>that</a:t>
                      </a:r>
                      <a:r>
                        <a:rPr sz="175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75" dirty="0">
                          <a:latin typeface="Carlito"/>
                          <a:cs typeface="Carlito"/>
                        </a:rPr>
                        <a:t>are</a:t>
                      </a:r>
                      <a:r>
                        <a:rPr sz="175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70" dirty="0">
                          <a:latin typeface="Carlito"/>
                          <a:cs typeface="Carlito"/>
                        </a:rPr>
                        <a:t>likely</a:t>
                      </a:r>
                      <a:r>
                        <a:rPr sz="175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-10" dirty="0">
                          <a:latin typeface="Carlito"/>
                          <a:cs typeface="Carlito"/>
                        </a:rPr>
                        <a:t>to</a:t>
                      </a:r>
                      <a:r>
                        <a:rPr sz="1750" spc="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100" dirty="0">
                          <a:latin typeface="Carlito"/>
                          <a:cs typeface="Carlito"/>
                        </a:rPr>
                        <a:t>arise</a:t>
                      </a:r>
                      <a:r>
                        <a:rPr sz="1750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55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175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50" dirty="0">
                          <a:latin typeface="Carlito"/>
                          <a:cs typeface="Carlito"/>
                        </a:rPr>
                        <a:t>have</a:t>
                      </a:r>
                      <a:r>
                        <a:rPr sz="1750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50" dirty="0">
                          <a:latin typeface="Carlito"/>
                          <a:cs typeface="Carlito"/>
                        </a:rPr>
                        <a:t>potentially</a:t>
                      </a:r>
                      <a:r>
                        <a:rPr sz="175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55" dirty="0">
                          <a:latin typeface="Carlito"/>
                          <a:cs typeface="Carlito"/>
                        </a:rPr>
                        <a:t>serious</a:t>
                      </a:r>
                      <a:endParaRPr sz="1750">
                        <a:latin typeface="Carlito"/>
                        <a:cs typeface="Carlito"/>
                      </a:endParaRPr>
                    </a:p>
                    <a:p>
                      <a:pPr marL="444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750" spc="30" dirty="0">
                          <a:latin typeface="Carlito"/>
                          <a:cs typeface="Carlito"/>
                        </a:rPr>
                        <a:t>consequences </a:t>
                      </a:r>
                      <a:r>
                        <a:rPr sz="1750" spc="55" dirty="0">
                          <a:latin typeface="Carlito"/>
                          <a:cs typeface="Carlito"/>
                        </a:rPr>
                        <a:t>requiring </a:t>
                      </a:r>
                      <a:r>
                        <a:rPr sz="1750" spc="20" dirty="0">
                          <a:latin typeface="Carlito"/>
                          <a:cs typeface="Carlito"/>
                        </a:rPr>
                        <a:t>urgent</a:t>
                      </a:r>
                      <a:r>
                        <a:rPr sz="175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20" dirty="0">
                          <a:latin typeface="Carlito"/>
                          <a:cs typeface="Carlito"/>
                        </a:rPr>
                        <a:t>attention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542">
                <a:tc>
                  <a:txBody>
                    <a:bodyPr/>
                    <a:lstStyle/>
                    <a:p>
                      <a:pPr marL="20955" algn="ctr"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r>
                        <a:rPr sz="2000" spc="15" dirty="0">
                          <a:latin typeface="Carlito"/>
                          <a:cs typeface="Carlito"/>
                        </a:rPr>
                        <a:t>Major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1352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870"/>
                        </a:lnSpc>
                      </a:pPr>
                      <a:r>
                        <a:rPr sz="1750" spc="60" dirty="0">
                          <a:latin typeface="Carlito"/>
                          <a:cs typeface="Carlito"/>
                        </a:rPr>
                        <a:t>Major </a:t>
                      </a:r>
                      <a:r>
                        <a:rPr sz="1750" spc="75" dirty="0">
                          <a:latin typeface="Carlito"/>
                          <a:cs typeface="Carlito"/>
                        </a:rPr>
                        <a:t>risks </a:t>
                      </a:r>
                      <a:r>
                        <a:rPr sz="1750" spc="30" dirty="0">
                          <a:latin typeface="Carlito"/>
                          <a:cs typeface="Carlito"/>
                        </a:rPr>
                        <a:t>that </a:t>
                      </a:r>
                      <a:r>
                        <a:rPr sz="1750" spc="65" dirty="0">
                          <a:latin typeface="Carlito"/>
                          <a:cs typeface="Carlito"/>
                        </a:rPr>
                        <a:t>are </a:t>
                      </a:r>
                      <a:r>
                        <a:rPr sz="1750" spc="70" dirty="0">
                          <a:latin typeface="Carlito"/>
                          <a:cs typeface="Carlito"/>
                        </a:rPr>
                        <a:t>likely </a:t>
                      </a:r>
                      <a:r>
                        <a:rPr sz="1750" spc="-15" dirty="0">
                          <a:latin typeface="Carlito"/>
                          <a:cs typeface="Carlito"/>
                        </a:rPr>
                        <a:t>to </a:t>
                      </a:r>
                      <a:r>
                        <a:rPr sz="1750" spc="95" dirty="0">
                          <a:latin typeface="Carlito"/>
                          <a:cs typeface="Carlito"/>
                        </a:rPr>
                        <a:t>arise</a:t>
                      </a:r>
                      <a:r>
                        <a:rPr sz="1750" spc="-254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60" dirty="0">
                          <a:latin typeface="Carlito"/>
                          <a:cs typeface="Carlito"/>
                        </a:rPr>
                        <a:t>and </a:t>
                      </a:r>
                      <a:r>
                        <a:rPr sz="1750" spc="50" dirty="0">
                          <a:latin typeface="Carlito"/>
                          <a:cs typeface="Carlito"/>
                        </a:rPr>
                        <a:t>have potentially </a:t>
                      </a:r>
                      <a:r>
                        <a:rPr sz="1750" spc="55" dirty="0">
                          <a:latin typeface="Carlito"/>
                          <a:cs typeface="Carlito"/>
                        </a:rPr>
                        <a:t>serious</a:t>
                      </a:r>
                      <a:endParaRPr sz="1750">
                        <a:latin typeface="Carlito"/>
                        <a:cs typeface="Carlito"/>
                      </a:endParaRPr>
                    </a:p>
                    <a:p>
                      <a:pPr marL="444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750" spc="30" dirty="0">
                          <a:latin typeface="Carlito"/>
                          <a:cs typeface="Carlito"/>
                        </a:rPr>
                        <a:t>consequences </a:t>
                      </a:r>
                      <a:r>
                        <a:rPr sz="1750" spc="55" dirty="0">
                          <a:latin typeface="Carlito"/>
                          <a:cs typeface="Carlito"/>
                        </a:rPr>
                        <a:t>requiring </a:t>
                      </a:r>
                      <a:r>
                        <a:rPr sz="1750" spc="20" dirty="0">
                          <a:latin typeface="Carlito"/>
                          <a:cs typeface="Carlito"/>
                        </a:rPr>
                        <a:t>urgent attention or</a:t>
                      </a:r>
                      <a:r>
                        <a:rPr sz="1750" spc="8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50" dirty="0">
                          <a:latin typeface="Carlito"/>
                          <a:cs typeface="Carlito"/>
                        </a:rPr>
                        <a:t>investigation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722">
                <a:tc>
                  <a:txBody>
                    <a:bodyPr/>
                    <a:lstStyle/>
                    <a:p>
                      <a:pPr marL="17780" algn="ctr">
                        <a:lnSpc>
                          <a:spcPts val="2115"/>
                        </a:lnSpc>
                      </a:pPr>
                      <a:r>
                        <a:rPr sz="2000" spc="45" dirty="0">
                          <a:latin typeface="Carlito"/>
                          <a:cs typeface="Carlito"/>
                        </a:rPr>
                        <a:t>Medium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870"/>
                        </a:lnSpc>
                      </a:pPr>
                      <a:r>
                        <a:rPr sz="1750" spc="35" dirty="0">
                          <a:latin typeface="Carlito"/>
                          <a:cs typeface="Carlito"/>
                        </a:rPr>
                        <a:t>Medium </a:t>
                      </a:r>
                      <a:r>
                        <a:rPr sz="1750" spc="80" dirty="0">
                          <a:latin typeface="Carlito"/>
                          <a:cs typeface="Carlito"/>
                        </a:rPr>
                        <a:t>risks </a:t>
                      </a:r>
                      <a:r>
                        <a:rPr sz="1750" spc="35" dirty="0">
                          <a:latin typeface="Carlito"/>
                          <a:cs typeface="Carlito"/>
                        </a:rPr>
                        <a:t>that </a:t>
                      </a:r>
                      <a:r>
                        <a:rPr sz="1750" spc="65" dirty="0">
                          <a:latin typeface="Carlito"/>
                          <a:cs typeface="Carlito"/>
                        </a:rPr>
                        <a:t>are </a:t>
                      </a:r>
                      <a:r>
                        <a:rPr sz="1750" spc="70" dirty="0">
                          <a:latin typeface="Carlito"/>
                          <a:cs typeface="Carlito"/>
                        </a:rPr>
                        <a:t>likely </a:t>
                      </a:r>
                      <a:r>
                        <a:rPr sz="1750" spc="-15" dirty="0">
                          <a:latin typeface="Carlito"/>
                          <a:cs typeface="Carlito"/>
                        </a:rPr>
                        <a:t>to </a:t>
                      </a:r>
                      <a:r>
                        <a:rPr sz="1750" spc="95" dirty="0">
                          <a:latin typeface="Carlito"/>
                          <a:cs typeface="Carlito"/>
                        </a:rPr>
                        <a:t>arise </a:t>
                      </a:r>
                      <a:r>
                        <a:rPr sz="1750" spc="20" dirty="0">
                          <a:latin typeface="Carlito"/>
                          <a:cs typeface="Carlito"/>
                        </a:rPr>
                        <a:t>or </a:t>
                      </a:r>
                      <a:r>
                        <a:rPr sz="1750" spc="50" dirty="0">
                          <a:latin typeface="Carlito"/>
                          <a:cs typeface="Carlito"/>
                        </a:rPr>
                        <a:t>have </a:t>
                      </a:r>
                      <a:r>
                        <a:rPr sz="1750" spc="55" dirty="0">
                          <a:latin typeface="Carlito"/>
                          <a:cs typeface="Carlito"/>
                        </a:rPr>
                        <a:t>serious</a:t>
                      </a:r>
                      <a:r>
                        <a:rPr sz="1750" spc="-2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30" dirty="0">
                          <a:latin typeface="Carlito"/>
                          <a:cs typeface="Carlito"/>
                        </a:rPr>
                        <a:t>consequences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4536"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2000" spc="30" dirty="0">
                          <a:latin typeface="Carlito"/>
                          <a:cs typeface="Carlito"/>
                        </a:rPr>
                        <a:t>Minor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1358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4F"/>
                    </a:solidFill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870"/>
                        </a:lnSpc>
                      </a:pPr>
                      <a:r>
                        <a:rPr sz="1750" spc="45" dirty="0">
                          <a:latin typeface="Carlito"/>
                          <a:cs typeface="Carlito"/>
                        </a:rPr>
                        <a:t>Minor </a:t>
                      </a:r>
                      <a:r>
                        <a:rPr sz="1750" spc="75" dirty="0">
                          <a:latin typeface="Carlito"/>
                          <a:cs typeface="Carlito"/>
                        </a:rPr>
                        <a:t>risks </a:t>
                      </a:r>
                      <a:r>
                        <a:rPr sz="1750" spc="60" dirty="0">
                          <a:latin typeface="Carlito"/>
                          <a:cs typeface="Carlito"/>
                        </a:rPr>
                        <a:t>and </a:t>
                      </a:r>
                      <a:r>
                        <a:rPr sz="1750" spc="65" dirty="0">
                          <a:latin typeface="Carlito"/>
                          <a:cs typeface="Carlito"/>
                        </a:rPr>
                        <a:t>low </a:t>
                      </a:r>
                      <a:r>
                        <a:rPr sz="1750" spc="25" dirty="0">
                          <a:latin typeface="Carlito"/>
                          <a:cs typeface="Carlito"/>
                        </a:rPr>
                        <a:t>consequences </a:t>
                      </a:r>
                      <a:r>
                        <a:rPr sz="1750" spc="30" dirty="0">
                          <a:latin typeface="Carlito"/>
                          <a:cs typeface="Carlito"/>
                        </a:rPr>
                        <a:t>that </a:t>
                      </a:r>
                      <a:r>
                        <a:rPr sz="1750" spc="35" dirty="0">
                          <a:latin typeface="Carlito"/>
                          <a:cs typeface="Carlito"/>
                        </a:rPr>
                        <a:t>may </a:t>
                      </a:r>
                      <a:r>
                        <a:rPr sz="1750" spc="25" dirty="0">
                          <a:latin typeface="Carlito"/>
                          <a:cs typeface="Carlito"/>
                        </a:rPr>
                        <a:t>be </a:t>
                      </a:r>
                      <a:r>
                        <a:rPr sz="1750" spc="30" dirty="0">
                          <a:latin typeface="Carlito"/>
                          <a:cs typeface="Carlito"/>
                        </a:rPr>
                        <a:t>managed by</a:t>
                      </a:r>
                      <a:r>
                        <a:rPr sz="1750" spc="45" dirty="0">
                          <a:latin typeface="Carlito"/>
                          <a:cs typeface="Carlito"/>
                        </a:rPr>
                        <a:t> routine</a:t>
                      </a:r>
                      <a:endParaRPr sz="1750">
                        <a:latin typeface="Carlito"/>
                        <a:cs typeface="Carlito"/>
                      </a:endParaRPr>
                    </a:p>
                    <a:p>
                      <a:pPr marL="444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750" spc="25" dirty="0">
                          <a:latin typeface="Carlito"/>
                          <a:cs typeface="Carlito"/>
                        </a:rPr>
                        <a:t>procedures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31</a:t>
            </a:fld>
            <a:endParaRPr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54019" y="672020"/>
            <a:ext cx="547687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82470" algn="l"/>
              </a:tabLst>
            </a:pPr>
            <a:r>
              <a:rPr spc="-15" dirty="0"/>
              <a:t>Example	</a:t>
            </a:r>
            <a:r>
              <a:rPr dirty="0"/>
              <a:t>- </a:t>
            </a:r>
            <a:r>
              <a:rPr spc="-5" dirty="0"/>
              <a:t>risk</a:t>
            </a:r>
            <a:r>
              <a:rPr spc="-105" dirty="0"/>
              <a:t> </a:t>
            </a:r>
            <a:r>
              <a:rPr spc="-10" dirty="0"/>
              <a:t>assessment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723225"/>
            <a:ext cx="10084435" cy="1199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Carlito"/>
                <a:cs typeface="Carlito"/>
              </a:rPr>
              <a:t>The assess the </a:t>
            </a:r>
            <a:r>
              <a:rPr sz="2400" b="1" spc="-15" dirty="0">
                <a:latin typeface="Carlito"/>
                <a:cs typeface="Carlito"/>
              </a:rPr>
              <a:t>overall </a:t>
            </a:r>
            <a:r>
              <a:rPr sz="2400" b="1" spc="-10" dirty="0">
                <a:latin typeface="Carlito"/>
                <a:cs typeface="Carlito"/>
              </a:rPr>
              <a:t>risks </a:t>
            </a:r>
            <a:r>
              <a:rPr sz="2400" b="1" spc="-5" dirty="0">
                <a:latin typeface="Carlito"/>
                <a:cs typeface="Carlito"/>
              </a:rPr>
              <a:t>is the final </a:t>
            </a:r>
            <a:r>
              <a:rPr sz="2400" b="1" spc="-20" dirty="0">
                <a:latin typeface="Carlito"/>
                <a:cs typeface="Carlito"/>
              </a:rPr>
              <a:t>stage </a:t>
            </a:r>
            <a:r>
              <a:rPr sz="2400" b="1" dirty="0">
                <a:latin typeface="Carlito"/>
                <a:cs typeface="Carlito"/>
              </a:rPr>
              <a:t>of </a:t>
            </a:r>
            <a:r>
              <a:rPr sz="2400" b="1" spc="-5" dirty="0">
                <a:latin typeface="Carlito"/>
                <a:cs typeface="Carlito"/>
              </a:rPr>
              <a:t>the </a:t>
            </a:r>
            <a:r>
              <a:rPr sz="2400" b="1" spc="-10" dirty="0">
                <a:latin typeface="Carlito"/>
                <a:cs typeface="Carlito"/>
              </a:rPr>
              <a:t>detailed </a:t>
            </a:r>
            <a:r>
              <a:rPr sz="2400" b="1" spc="-15" dirty="0">
                <a:latin typeface="Carlito"/>
                <a:cs typeface="Carlito"/>
              </a:rPr>
              <a:t>information </a:t>
            </a:r>
            <a:r>
              <a:rPr sz="2400" b="1" spc="-5" dirty="0">
                <a:latin typeface="Carlito"/>
                <a:cs typeface="Carlito"/>
              </a:rPr>
              <a:t>security  risk</a:t>
            </a:r>
            <a:r>
              <a:rPr sz="2400" b="1" spc="-15" dirty="0">
                <a:latin typeface="Carlito"/>
                <a:cs typeface="Carlito"/>
              </a:rPr>
              <a:t> </a:t>
            </a:r>
            <a:r>
              <a:rPr sz="2400" b="1" spc="-5" dirty="0">
                <a:latin typeface="Carlito"/>
                <a:cs typeface="Carlito"/>
              </a:rPr>
              <a:t>assessment</a:t>
            </a:r>
            <a:endParaRPr sz="2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b="1" spc="-5" dirty="0">
                <a:latin typeface="Carlito"/>
                <a:cs typeface="Carlito"/>
              </a:rPr>
              <a:t>Consequences </a:t>
            </a:r>
            <a:r>
              <a:rPr sz="2400" spc="-5" dirty="0">
                <a:latin typeface="Carlito"/>
                <a:cs typeface="Carlito"/>
              </a:rPr>
              <a:t>(impacts) </a:t>
            </a:r>
            <a:r>
              <a:rPr sz="2400" spc="-20" dirty="0">
                <a:latin typeface="Carlito"/>
                <a:cs typeface="Carlito"/>
              </a:rPr>
              <a:t>may </a:t>
            </a:r>
            <a:r>
              <a:rPr sz="2400" spc="-5" dirty="0">
                <a:latin typeface="Carlito"/>
                <a:cs typeface="Carlito"/>
              </a:rPr>
              <a:t>be assessed </a:t>
            </a:r>
            <a:r>
              <a:rPr sz="2400" dirty="0">
                <a:latin typeface="Carlito"/>
                <a:cs typeface="Carlito"/>
              </a:rPr>
              <a:t>in </a:t>
            </a:r>
            <a:r>
              <a:rPr sz="2400" spc="-15" dirty="0">
                <a:latin typeface="Carlito"/>
                <a:cs typeface="Carlito"/>
              </a:rPr>
              <a:t>several</a:t>
            </a:r>
            <a:r>
              <a:rPr sz="2400" spc="35" dirty="0">
                <a:latin typeface="Carlito"/>
                <a:cs typeface="Carlito"/>
              </a:rPr>
              <a:t> </a:t>
            </a:r>
            <a:r>
              <a:rPr sz="2400" spc="-25" dirty="0">
                <a:latin typeface="Carlito"/>
                <a:cs typeface="Carlito"/>
              </a:rPr>
              <a:t>ways,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80541" y="3006255"/>
            <a:ext cx="207010" cy="742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CE1E27"/>
                </a:solidFill>
                <a:latin typeface="Wingdings"/>
                <a:cs typeface="Wingdings"/>
              </a:rPr>
              <a:t></a:t>
            </a:r>
            <a:endParaRPr sz="1800">
              <a:latin typeface="Wingdings"/>
              <a:cs typeface="Wingdings"/>
            </a:endParaRP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sz="1800" dirty="0">
                <a:solidFill>
                  <a:srgbClr val="CE1E27"/>
                </a:solidFill>
                <a:latin typeface="Wingdings"/>
                <a:cs typeface="Wingdings"/>
              </a:rPr>
              <a:t></a:t>
            </a:r>
            <a:endParaRPr sz="1800">
              <a:latin typeface="Wingdings"/>
              <a:cs typeface="Wingding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22184" y="2895178"/>
            <a:ext cx="5914390" cy="9124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1300"/>
              </a:lnSpc>
              <a:spcBef>
                <a:spcPts val="95"/>
              </a:spcBef>
            </a:pPr>
            <a:r>
              <a:rPr sz="2400" spc="-15" dirty="0">
                <a:latin typeface="Carlito"/>
                <a:cs typeface="Carlito"/>
              </a:rPr>
              <a:t>qualitative </a:t>
            </a:r>
            <a:r>
              <a:rPr sz="2400" spc="-5" dirty="0">
                <a:latin typeface="Carlito"/>
                <a:cs typeface="Carlito"/>
              </a:rPr>
              <a:t>measures </a:t>
            </a:r>
            <a:r>
              <a:rPr sz="2400" spc="-45" dirty="0">
                <a:latin typeface="Carlito"/>
                <a:cs typeface="Carlito"/>
              </a:rPr>
              <a:t>(low, </a:t>
            </a:r>
            <a:r>
              <a:rPr sz="2400" spc="-15" dirty="0">
                <a:latin typeface="Carlito"/>
                <a:cs typeface="Carlito"/>
              </a:rPr>
              <a:t>moderate </a:t>
            </a:r>
            <a:r>
              <a:rPr sz="2400" spc="-5" dirty="0">
                <a:latin typeface="Carlito"/>
                <a:cs typeface="Carlito"/>
              </a:rPr>
              <a:t>or </a:t>
            </a:r>
            <a:r>
              <a:rPr sz="2400" spc="-15" dirty="0">
                <a:latin typeface="Carlito"/>
                <a:cs typeface="Carlito"/>
              </a:rPr>
              <a:t>severe),  quantitative </a:t>
            </a:r>
            <a:r>
              <a:rPr sz="2400" dirty="0">
                <a:latin typeface="Carlito"/>
                <a:cs typeface="Carlito"/>
              </a:rPr>
              <a:t>e.g.</a:t>
            </a:r>
            <a:r>
              <a:rPr sz="2400" spc="5" dirty="0">
                <a:latin typeface="Carlito"/>
                <a:cs typeface="Carlito"/>
              </a:rPr>
              <a:t> </a:t>
            </a:r>
            <a:r>
              <a:rPr sz="2400" spc="-25" dirty="0">
                <a:latin typeface="Carlito"/>
                <a:cs typeface="Carlito"/>
              </a:rPr>
              <a:t>monetary,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80541" y="3781854"/>
            <a:ext cx="10161270" cy="215963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  <a:tabLst>
                <a:tab pos="615950" algn="l"/>
              </a:tabLst>
            </a:pPr>
            <a:r>
              <a:rPr sz="2400" dirty="0">
                <a:latin typeface="Carlito"/>
                <a:cs typeface="Carlito"/>
              </a:rPr>
              <a:t>and	</a:t>
            </a:r>
            <a:r>
              <a:rPr sz="2400" spc="-5" dirty="0">
                <a:latin typeface="Carlito"/>
                <a:cs typeface="Carlito"/>
              </a:rPr>
              <a:t>or </a:t>
            </a:r>
            <a:r>
              <a:rPr sz="2400" dirty="0">
                <a:latin typeface="Carlito"/>
                <a:cs typeface="Carlito"/>
              </a:rPr>
              <a:t>a </a:t>
            </a:r>
            <a:r>
              <a:rPr sz="2400" spc="-10" dirty="0">
                <a:latin typeface="Carlito"/>
                <a:cs typeface="Carlito"/>
              </a:rPr>
              <a:t>combination </a:t>
            </a:r>
            <a:r>
              <a:rPr sz="2400" spc="-5" dirty="0">
                <a:latin typeface="Carlito"/>
                <a:cs typeface="Carlito"/>
              </a:rPr>
              <a:t>of</a:t>
            </a:r>
            <a:r>
              <a:rPr sz="2400" spc="-1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both.</a:t>
            </a:r>
            <a:endParaRPr sz="2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b="1" spc="-10" dirty="0">
                <a:latin typeface="Carlito"/>
                <a:cs typeface="Carlito"/>
              </a:rPr>
              <a:t>Likelihood</a:t>
            </a:r>
            <a:r>
              <a:rPr sz="2400" b="1" spc="-1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(probability)</a:t>
            </a:r>
            <a:endParaRPr sz="240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sz="2400" spc="-105" dirty="0">
                <a:latin typeface="Carlito"/>
                <a:cs typeface="Carlito"/>
              </a:rPr>
              <a:t>To </a:t>
            </a:r>
            <a:r>
              <a:rPr sz="2400" spc="-5" dirty="0">
                <a:latin typeface="Carlito"/>
                <a:cs typeface="Carlito"/>
              </a:rPr>
              <a:t>assess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b="1" spc="-10" dirty="0">
                <a:latin typeface="Carlito"/>
                <a:cs typeface="Carlito"/>
              </a:rPr>
              <a:t>likelihood </a:t>
            </a:r>
            <a:r>
              <a:rPr sz="2400" spc="-5" dirty="0">
                <a:latin typeface="Carlito"/>
                <a:cs typeface="Carlito"/>
              </a:rPr>
              <a:t>of </a:t>
            </a:r>
            <a:r>
              <a:rPr sz="2400" spc="-15" dirty="0">
                <a:latin typeface="Carlito"/>
                <a:cs typeface="Carlito"/>
              </a:rPr>
              <a:t>threat </a:t>
            </a:r>
            <a:r>
              <a:rPr sz="2400" spc="-5" dirty="0">
                <a:latin typeface="Carlito"/>
                <a:cs typeface="Carlito"/>
              </a:rPr>
              <a:t>occurrence, the </a:t>
            </a:r>
            <a:r>
              <a:rPr sz="2400" spc="-10" dirty="0">
                <a:latin typeface="Carlito"/>
                <a:cs typeface="Carlito"/>
              </a:rPr>
              <a:t>time frame over </a:t>
            </a:r>
            <a:r>
              <a:rPr sz="2400" spc="-5" dirty="0">
                <a:latin typeface="Carlito"/>
                <a:cs typeface="Carlito"/>
              </a:rPr>
              <a:t>which the asset  will </a:t>
            </a:r>
            <a:r>
              <a:rPr sz="2400" spc="-25" dirty="0">
                <a:latin typeface="Carlito"/>
                <a:cs typeface="Carlito"/>
              </a:rPr>
              <a:t>have </a:t>
            </a:r>
            <a:r>
              <a:rPr sz="2400" spc="-15" dirty="0">
                <a:latin typeface="Carlito"/>
                <a:cs typeface="Carlito"/>
              </a:rPr>
              <a:t>value to </a:t>
            </a:r>
            <a:r>
              <a:rPr sz="2400" dirty="0">
                <a:latin typeface="Carlito"/>
                <a:cs typeface="Carlito"/>
              </a:rPr>
              <a:t>be </a:t>
            </a:r>
            <a:r>
              <a:rPr sz="2400" spc="-15" dirty="0">
                <a:latin typeface="Carlito"/>
                <a:cs typeface="Carlito"/>
              </a:rPr>
              <a:t>protected </a:t>
            </a:r>
            <a:r>
              <a:rPr sz="2400" spc="-5" dirty="0">
                <a:latin typeface="Carlito"/>
                <a:cs typeface="Carlito"/>
              </a:rPr>
              <a:t>should be</a:t>
            </a:r>
            <a:r>
              <a:rPr sz="2400" spc="5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established.</a:t>
            </a:r>
            <a:endParaRPr sz="2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spc="-10" dirty="0">
                <a:latin typeface="Carlito"/>
                <a:cs typeface="Carlito"/>
              </a:rPr>
              <a:t>The </a:t>
            </a:r>
            <a:r>
              <a:rPr sz="2400" spc="-15" dirty="0">
                <a:latin typeface="Carlito"/>
                <a:cs typeface="Carlito"/>
              </a:rPr>
              <a:t>likelihood </a:t>
            </a:r>
            <a:r>
              <a:rPr sz="2400" dirty="0">
                <a:latin typeface="Carlito"/>
                <a:cs typeface="Carlito"/>
              </a:rPr>
              <a:t>of a </a:t>
            </a:r>
            <a:r>
              <a:rPr sz="2400" spc="-5" dirty="0">
                <a:latin typeface="Carlito"/>
                <a:cs typeface="Carlito"/>
              </a:rPr>
              <a:t>specific </a:t>
            </a:r>
            <a:r>
              <a:rPr sz="2400" spc="-15" dirty="0">
                <a:latin typeface="Carlito"/>
                <a:cs typeface="Carlito"/>
              </a:rPr>
              <a:t>threat </a:t>
            </a:r>
            <a:r>
              <a:rPr sz="2400" spc="-5" dirty="0">
                <a:latin typeface="Carlito"/>
                <a:cs typeface="Carlito"/>
              </a:rPr>
              <a:t>occurring is </a:t>
            </a:r>
            <a:r>
              <a:rPr sz="2400" spc="-25" dirty="0">
                <a:latin typeface="Carlito"/>
                <a:cs typeface="Carlito"/>
              </a:rPr>
              <a:t>affected </a:t>
            </a:r>
            <a:r>
              <a:rPr sz="2400" spc="-10" dirty="0">
                <a:latin typeface="Carlito"/>
                <a:cs typeface="Carlito"/>
              </a:rPr>
              <a:t>by </a:t>
            </a:r>
            <a:r>
              <a:rPr sz="2400" dirty="0">
                <a:latin typeface="Carlito"/>
                <a:cs typeface="Carlito"/>
              </a:rPr>
              <a:t>the</a:t>
            </a:r>
            <a:r>
              <a:rPr sz="2400" spc="70" dirty="0">
                <a:latin typeface="Carlito"/>
                <a:cs typeface="Carlito"/>
              </a:rPr>
              <a:t> </a:t>
            </a:r>
            <a:r>
              <a:rPr sz="2400" spc="-15" dirty="0">
                <a:latin typeface="Carlito"/>
                <a:cs typeface="Carlito"/>
              </a:rPr>
              <a:t>following: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32</a:t>
            </a:fld>
            <a:endParaRPr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54019" y="672020"/>
            <a:ext cx="547687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82470" algn="l"/>
              </a:tabLst>
            </a:pPr>
            <a:r>
              <a:rPr spc="-15" dirty="0"/>
              <a:t>Example	</a:t>
            </a:r>
            <a:r>
              <a:rPr dirty="0"/>
              <a:t>- </a:t>
            </a:r>
            <a:r>
              <a:rPr spc="-5" dirty="0"/>
              <a:t>risk</a:t>
            </a:r>
            <a:r>
              <a:rPr spc="-105" dirty="0"/>
              <a:t> </a:t>
            </a:r>
            <a:r>
              <a:rPr spc="-10" dirty="0"/>
              <a:t>assessment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723225"/>
            <a:ext cx="10343515" cy="3025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Namely: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700">
              <a:latin typeface="Arial"/>
              <a:cs typeface="Arial"/>
            </a:endParaRPr>
          </a:p>
          <a:p>
            <a:pPr marL="354330" indent="-342265">
              <a:lnSpc>
                <a:spcPct val="100000"/>
              </a:lnSpc>
              <a:spcBef>
                <a:spcPts val="2195"/>
              </a:spcBef>
              <a:buFont typeface="Wingdings"/>
              <a:buChar char=""/>
              <a:tabLst>
                <a:tab pos="354965" algn="l"/>
                <a:tab pos="4980940" algn="l"/>
                <a:tab pos="6570980" algn="l"/>
              </a:tabLst>
            </a:pP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25" dirty="0">
                <a:latin typeface="Carlito"/>
                <a:cs typeface="Carlito"/>
              </a:rPr>
              <a:t>attractiveness </a:t>
            </a:r>
            <a:r>
              <a:rPr sz="2800" spc="-5" dirty="0">
                <a:latin typeface="Carlito"/>
                <a:cs typeface="Carlito"/>
              </a:rPr>
              <a:t>of</a:t>
            </a:r>
            <a:r>
              <a:rPr sz="2800" spc="6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the</a:t>
            </a:r>
            <a:r>
              <a:rPr sz="2800" spc="1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asset,	</a:t>
            </a:r>
            <a:r>
              <a:rPr sz="2800" dirty="0">
                <a:latin typeface="Carlito"/>
                <a:cs typeface="Carlito"/>
              </a:rPr>
              <a:t>-</a:t>
            </a:r>
            <a:r>
              <a:rPr sz="2800" spc="-5" dirty="0">
                <a:latin typeface="Carlito"/>
                <a:cs typeface="Carlito"/>
              </a:rPr>
              <a:t> </a:t>
            </a:r>
            <a:r>
              <a:rPr sz="2800" spc="-20" dirty="0">
                <a:latin typeface="Carlito"/>
                <a:cs typeface="Carlito"/>
              </a:rPr>
              <a:t>target</a:t>
            </a:r>
            <a:r>
              <a:rPr sz="2800" spc="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of	</a:t>
            </a:r>
            <a:r>
              <a:rPr sz="2800" spc="-20" dirty="0">
                <a:latin typeface="Carlito"/>
                <a:cs typeface="Carlito"/>
              </a:rPr>
              <a:t>threat </a:t>
            </a:r>
            <a:r>
              <a:rPr sz="2800" spc="-5" dirty="0">
                <a:latin typeface="Carlito"/>
                <a:cs typeface="Carlito"/>
              </a:rPr>
              <a:t>is </a:t>
            </a:r>
            <a:r>
              <a:rPr sz="2800" spc="-10" dirty="0">
                <a:latin typeface="Carlito"/>
                <a:cs typeface="Carlito"/>
              </a:rPr>
              <a:t>being</a:t>
            </a:r>
            <a:r>
              <a:rPr sz="2800" spc="-15" dirty="0">
                <a:latin typeface="Carlito"/>
                <a:cs typeface="Carlito"/>
              </a:rPr>
              <a:t> considered</a:t>
            </a:r>
            <a:endParaRPr sz="2800">
              <a:latin typeface="Carlito"/>
              <a:cs typeface="Carlito"/>
            </a:endParaRPr>
          </a:p>
          <a:p>
            <a:pPr marL="354330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354965" algn="l"/>
                <a:tab pos="9445625" algn="l"/>
              </a:tabLst>
            </a:pPr>
            <a:r>
              <a:rPr sz="2800" dirty="0">
                <a:latin typeface="Carlito"/>
                <a:cs typeface="Carlito"/>
              </a:rPr>
              <a:t>T</a:t>
            </a:r>
            <a:r>
              <a:rPr sz="2800" spc="-5" dirty="0">
                <a:latin typeface="Carlito"/>
                <a:cs typeface="Carlito"/>
              </a:rPr>
              <a:t>h</a:t>
            </a:r>
            <a:r>
              <a:rPr sz="2800" dirty="0">
                <a:latin typeface="Carlito"/>
                <a:cs typeface="Carlito"/>
              </a:rPr>
              <a:t>e </a:t>
            </a:r>
            <a:r>
              <a:rPr sz="2800" spc="-20" dirty="0">
                <a:latin typeface="Carlito"/>
                <a:cs typeface="Carlito"/>
              </a:rPr>
              <a:t>v</a:t>
            </a:r>
            <a:r>
              <a:rPr sz="2800" spc="-5" dirty="0">
                <a:latin typeface="Carlito"/>
                <a:cs typeface="Carlito"/>
              </a:rPr>
              <a:t>u</a:t>
            </a:r>
            <a:r>
              <a:rPr sz="2800" spc="-15" dirty="0">
                <a:latin typeface="Carlito"/>
                <a:cs typeface="Carlito"/>
              </a:rPr>
              <a:t>l</a:t>
            </a:r>
            <a:r>
              <a:rPr sz="2800" spc="-5" dirty="0">
                <a:latin typeface="Carlito"/>
                <a:cs typeface="Carlito"/>
              </a:rPr>
              <a:t>ne</a:t>
            </a:r>
            <a:r>
              <a:rPr sz="2800" spc="-70" dirty="0">
                <a:latin typeface="Carlito"/>
                <a:cs typeface="Carlito"/>
              </a:rPr>
              <a:t>r</a:t>
            </a:r>
            <a:r>
              <a:rPr sz="2800" spc="5" dirty="0">
                <a:latin typeface="Carlito"/>
                <a:cs typeface="Carlito"/>
              </a:rPr>
              <a:t>a</a:t>
            </a:r>
            <a:r>
              <a:rPr sz="2800" spc="-15" dirty="0">
                <a:latin typeface="Carlito"/>
                <a:cs typeface="Carlito"/>
              </a:rPr>
              <a:t>b</a:t>
            </a:r>
            <a:r>
              <a:rPr sz="2800" spc="-5" dirty="0">
                <a:latin typeface="Carlito"/>
                <a:cs typeface="Carlito"/>
              </a:rPr>
              <a:t>i</a:t>
            </a:r>
            <a:r>
              <a:rPr sz="2800" spc="-15" dirty="0">
                <a:latin typeface="Carlito"/>
                <a:cs typeface="Carlito"/>
              </a:rPr>
              <a:t>l</a:t>
            </a:r>
            <a:r>
              <a:rPr sz="2800" spc="-5" dirty="0">
                <a:latin typeface="Carlito"/>
                <a:cs typeface="Carlito"/>
              </a:rPr>
              <a:t>i</a:t>
            </a:r>
            <a:r>
              <a:rPr sz="2800" spc="-10" dirty="0">
                <a:latin typeface="Carlito"/>
                <a:cs typeface="Carlito"/>
              </a:rPr>
              <a:t>t</a:t>
            </a:r>
            <a:r>
              <a:rPr sz="2800" dirty="0">
                <a:latin typeface="Carlito"/>
                <a:cs typeface="Carlito"/>
              </a:rPr>
              <a:t>y</a:t>
            </a:r>
            <a:r>
              <a:rPr sz="2800" spc="-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10" dirty="0">
                <a:latin typeface="Carlito"/>
                <a:cs typeface="Carlito"/>
              </a:rPr>
              <a:t>t</a:t>
            </a:r>
            <a:r>
              <a:rPr sz="2800" spc="-15" dirty="0">
                <a:latin typeface="Carlito"/>
                <a:cs typeface="Carlito"/>
              </a:rPr>
              <a:t>h</a:t>
            </a:r>
            <a:r>
              <a:rPr sz="2800" dirty="0">
                <a:latin typeface="Carlito"/>
                <a:cs typeface="Carlito"/>
              </a:rPr>
              <a:t>e </a:t>
            </a:r>
            <a:r>
              <a:rPr sz="2800" spc="5" dirty="0">
                <a:latin typeface="Carlito"/>
                <a:cs typeface="Carlito"/>
              </a:rPr>
              <a:t>a</a:t>
            </a:r>
            <a:r>
              <a:rPr sz="2800" spc="-10" dirty="0">
                <a:latin typeface="Carlito"/>
                <a:cs typeface="Carlito"/>
              </a:rPr>
              <a:t>ss</a:t>
            </a:r>
            <a:r>
              <a:rPr sz="2800" spc="-15" dirty="0">
                <a:latin typeface="Carlito"/>
                <a:cs typeface="Carlito"/>
              </a:rPr>
              <a:t>e</a:t>
            </a:r>
            <a:r>
              <a:rPr sz="2800" dirty="0">
                <a:latin typeface="Carlito"/>
                <a:cs typeface="Carlito"/>
              </a:rPr>
              <a:t>t,</a:t>
            </a:r>
            <a:r>
              <a:rPr sz="2800" spc="-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ap</a:t>
            </a:r>
            <a:r>
              <a:rPr sz="2800" spc="-15" dirty="0">
                <a:latin typeface="Carlito"/>
                <a:cs typeface="Carlito"/>
              </a:rPr>
              <a:t>p</a:t>
            </a:r>
            <a:r>
              <a:rPr sz="2800" spc="-5" dirty="0">
                <a:latin typeface="Carlito"/>
                <a:cs typeface="Carlito"/>
              </a:rPr>
              <a:t>l</a:t>
            </a:r>
            <a:r>
              <a:rPr sz="2800" spc="-15" dirty="0">
                <a:latin typeface="Carlito"/>
                <a:cs typeface="Carlito"/>
              </a:rPr>
              <a:t>ic</a:t>
            </a:r>
            <a:r>
              <a:rPr sz="2800" dirty="0">
                <a:latin typeface="Carlito"/>
                <a:cs typeface="Carlito"/>
              </a:rPr>
              <a:t>a</a:t>
            </a:r>
            <a:r>
              <a:rPr sz="2800" spc="-15" dirty="0">
                <a:latin typeface="Carlito"/>
                <a:cs typeface="Carlito"/>
              </a:rPr>
              <a:t>b</a:t>
            </a:r>
            <a:r>
              <a:rPr sz="2800" spc="-5" dirty="0">
                <a:latin typeface="Carlito"/>
                <a:cs typeface="Carlito"/>
              </a:rPr>
              <a:t>l</a:t>
            </a:r>
            <a:r>
              <a:rPr sz="2800" dirty="0">
                <a:latin typeface="Carlito"/>
                <a:cs typeface="Carlito"/>
              </a:rPr>
              <a:t>e </a:t>
            </a:r>
            <a:r>
              <a:rPr sz="2800" spc="-30" dirty="0">
                <a:latin typeface="Carlito"/>
                <a:cs typeface="Carlito"/>
              </a:rPr>
              <a:t>t</a:t>
            </a:r>
            <a:r>
              <a:rPr sz="2800" dirty="0">
                <a:latin typeface="Carlito"/>
                <a:cs typeface="Carlito"/>
              </a:rPr>
              <a:t>o</a:t>
            </a:r>
            <a:r>
              <a:rPr sz="2800" spc="-5" dirty="0">
                <a:latin typeface="Carlito"/>
                <a:cs typeface="Carlito"/>
              </a:rPr>
              <a:t> b</a:t>
            </a:r>
            <a:r>
              <a:rPr sz="2800" dirty="0">
                <a:latin typeface="Carlito"/>
                <a:cs typeface="Carlito"/>
              </a:rPr>
              <a:t>e</a:t>
            </a:r>
            <a:r>
              <a:rPr sz="2800" spc="-10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c</a:t>
            </a:r>
            <a:r>
              <a:rPr sz="2800" spc="-10" dirty="0">
                <a:latin typeface="Carlito"/>
                <a:cs typeface="Carlito"/>
              </a:rPr>
              <a:t>o</a:t>
            </a:r>
            <a:r>
              <a:rPr sz="2800" spc="-5" dirty="0">
                <a:latin typeface="Carlito"/>
                <a:cs typeface="Carlito"/>
              </a:rPr>
              <a:t>n</a:t>
            </a:r>
            <a:r>
              <a:rPr sz="2800" spc="-10" dirty="0">
                <a:latin typeface="Carlito"/>
                <a:cs typeface="Carlito"/>
              </a:rPr>
              <a:t>s</a:t>
            </a:r>
            <a:r>
              <a:rPr sz="2800" spc="-5" dirty="0">
                <a:latin typeface="Carlito"/>
                <a:cs typeface="Carlito"/>
              </a:rPr>
              <a:t>i</a:t>
            </a:r>
            <a:r>
              <a:rPr sz="2800" spc="-15" dirty="0">
                <a:latin typeface="Carlito"/>
                <a:cs typeface="Carlito"/>
              </a:rPr>
              <a:t>d</a:t>
            </a:r>
            <a:r>
              <a:rPr sz="2800" spc="-5" dirty="0">
                <a:latin typeface="Carlito"/>
                <a:cs typeface="Carlito"/>
              </a:rPr>
              <a:t>e</a:t>
            </a:r>
            <a:r>
              <a:rPr sz="2800" spc="-40" dirty="0">
                <a:latin typeface="Carlito"/>
                <a:cs typeface="Carlito"/>
              </a:rPr>
              <a:t>r</a:t>
            </a:r>
            <a:r>
              <a:rPr sz="2800" spc="-5" dirty="0">
                <a:latin typeface="Carlito"/>
                <a:cs typeface="Carlito"/>
              </a:rPr>
              <a:t>e</a:t>
            </a:r>
            <a:r>
              <a:rPr sz="2800" dirty="0">
                <a:latin typeface="Carlito"/>
                <a:cs typeface="Carlito"/>
              </a:rPr>
              <a:t>d</a:t>
            </a:r>
            <a:r>
              <a:rPr sz="2800" spc="-1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as</a:t>
            </a:r>
            <a:r>
              <a:rPr sz="2800" spc="-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a	t</a:t>
            </a:r>
            <a:r>
              <a:rPr sz="2800" spc="-15" dirty="0">
                <a:latin typeface="Carlito"/>
                <a:cs typeface="Carlito"/>
              </a:rPr>
              <a:t>h</a:t>
            </a:r>
            <a:r>
              <a:rPr sz="2800" spc="-50" dirty="0">
                <a:latin typeface="Carlito"/>
                <a:cs typeface="Carlito"/>
              </a:rPr>
              <a:t>r</a:t>
            </a:r>
            <a:r>
              <a:rPr sz="2800" dirty="0">
                <a:latin typeface="Carlito"/>
                <a:cs typeface="Carlito"/>
              </a:rPr>
              <a:t>e</a:t>
            </a:r>
            <a:r>
              <a:rPr sz="2800" spc="-45" dirty="0">
                <a:latin typeface="Carlito"/>
                <a:cs typeface="Carlito"/>
              </a:rPr>
              <a:t>a</a:t>
            </a:r>
            <a:r>
              <a:rPr sz="2800" dirty="0">
                <a:latin typeface="Carlito"/>
                <a:cs typeface="Carlito"/>
              </a:rPr>
              <a:t>t</a:t>
            </a:r>
            <a:endParaRPr sz="2800">
              <a:latin typeface="Carlito"/>
              <a:cs typeface="Carlito"/>
            </a:endParaRPr>
          </a:p>
          <a:p>
            <a:pPr marL="354330" marR="483870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354965" algn="l"/>
              </a:tabLst>
            </a:pP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0" dirty="0">
                <a:latin typeface="Carlito"/>
                <a:cs typeface="Carlito"/>
              </a:rPr>
              <a:t>susceptibility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5" dirty="0">
                <a:latin typeface="Carlito"/>
                <a:cs typeface="Carlito"/>
              </a:rPr>
              <a:t>vulnerability to </a:t>
            </a:r>
            <a:r>
              <a:rPr sz="2800" spc="-20" dirty="0">
                <a:latin typeface="Carlito"/>
                <a:cs typeface="Carlito"/>
              </a:rPr>
              <a:t>exploitation, </a:t>
            </a:r>
            <a:r>
              <a:rPr sz="2800" spc="-10" dirty="0">
                <a:latin typeface="Carlito"/>
                <a:cs typeface="Carlito"/>
              </a:rPr>
              <a:t>applicable </a:t>
            </a:r>
            <a:r>
              <a:rPr sz="2800" spc="-15" dirty="0">
                <a:latin typeface="Carlito"/>
                <a:cs typeface="Carlito"/>
              </a:rPr>
              <a:t>to  </a:t>
            </a:r>
            <a:r>
              <a:rPr sz="2800" spc="-5" dirty="0">
                <a:latin typeface="Carlito"/>
                <a:cs typeface="Carlito"/>
              </a:rPr>
              <a:t>both </a:t>
            </a:r>
            <a:r>
              <a:rPr sz="2800" spc="-10" dirty="0">
                <a:latin typeface="Carlito"/>
                <a:cs typeface="Carlito"/>
              </a:rPr>
              <a:t>technical </a:t>
            </a:r>
            <a:r>
              <a:rPr sz="2800" dirty="0">
                <a:latin typeface="Carlito"/>
                <a:cs typeface="Carlito"/>
              </a:rPr>
              <a:t>and </a:t>
            </a:r>
            <a:r>
              <a:rPr sz="2800" spc="-10" dirty="0">
                <a:latin typeface="Carlito"/>
                <a:cs typeface="Carlito"/>
              </a:rPr>
              <a:t>non-technical</a:t>
            </a:r>
            <a:r>
              <a:rPr sz="2800" spc="-20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vulnerabilities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33</a:t>
            </a:fld>
            <a:endParaRPr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54019" y="672020"/>
            <a:ext cx="547687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82470" algn="l"/>
              </a:tabLst>
            </a:pPr>
            <a:r>
              <a:rPr spc="-15" dirty="0"/>
              <a:t>Example	</a:t>
            </a:r>
            <a:r>
              <a:rPr dirty="0"/>
              <a:t>- </a:t>
            </a:r>
            <a:r>
              <a:rPr spc="-5" dirty="0"/>
              <a:t>risk</a:t>
            </a:r>
            <a:r>
              <a:rPr spc="-105" dirty="0"/>
              <a:t> </a:t>
            </a:r>
            <a:r>
              <a:rPr spc="-10" dirty="0"/>
              <a:t>assessment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596286"/>
            <a:ext cx="10119360" cy="4446905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2400" b="1" spc="-10" dirty="0">
                <a:latin typeface="Arial"/>
                <a:cs typeface="Arial"/>
              </a:rPr>
              <a:t>The case </a:t>
            </a:r>
            <a:r>
              <a:rPr sz="2400" b="1" dirty="0">
                <a:latin typeface="Arial"/>
                <a:cs typeface="Arial"/>
              </a:rPr>
              <a:t>with </a:t>
            </a:r>
            <a:r>
              <a:rPr sz="2400" b="1" spc="-5" dirty="0">
                <a:latin typeface="Arial"/>
                <a:cs typeface="Arial"/>
              </a:rPr>
              <a:t>predefined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values</a:t>
            </a:r>
            <a:endParaRPr sz="2400">
              <a:latin typeface="Arial"/>
              <a:cs typeface="Arial"/>
            </a:endParaRPr>
          </a:p>
          <a:p>
            <a:pPr marL="354330" marR="275590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354965" algn="l"/>
                <a:tab pos="5942965" algn="l"/>
              </a:tabLst>
            </a:pPr>
            <a:r>
              <a:rPr sz="2400" spc="5" dirty="0">
                <a:latin typeface="Arial"/>
                <a:cs typeface="Arial"/>
              </a:rPr>
              <a:t>In </a:t>
            </a:r>
            <a:r>
              <a:rPr sz="2400" spc="-5" dirty="0">
                <a:latin typeface="Arial"/>
                <a:cs typeface="Arial"/>
              </a:rPr>
              <a:t>risk quantitative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assessment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methods	physical assets are </a:t>
            </a:r>
            <a:r>
              <a:rPr sz="2400" spc="-10" dirty="0">
                <a:latin typeface="Arial"/>
                <a:cs typeface="Arial"/>
              </a:rPr>
              <a:t>valued </a:t>
            </a:r>
            <a:r>
              <a:rPr sz="2400" spc="-5" dirty="0">
                <a:latin typeface="Arial"/>
                <a:cs typeface="Arial"/>
              </a:rPr>
              <a:t>in  </a:t>
            </a:r>
            <a:r>
              <a:rPr sz="2400" dirty="0">
                <a:latin typeface="Arial"/>
                <a:cs typeface="Arial"/>
              </a:rPr>
              <a:t>terms </a:t>
            </a:r>
            <a:r>
              <a:rPr sz="2400" spc="-5" dirty="0">
                <a:latin typeface="Arial"/>
                <a:cs typeface="Arial"/>
              </a:rPr>
              <a:t>of replacement or reconstruction costs (i.e. quantitative  measurements).</a:t>
            </a:r>
            <a:endParaRPr sz="2400">
              <a:latin typeface="Arial"/>
              <a:cs typeface="Arial"/>
            </a:endParaRPr>
          </a:p>
          <a:p>
            <a:pPr marL="354330" marR="224790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spc="-5" dirty="0">
                <a:latin typeface="Arial"/>
                <a:cs typeface="Arial"/>
              </a:rPr>
              <a:t>These costs </a:t>
            </a:r>
            <a:r>
              <a:rPr sz="2400" dirty="0">
                <a:latin typeface="Arial"/>
                <a:cs typeface="Arial"/>
              </a:rPr>
              <a:t>are </a:t>
            </a:r>
            <a:r>
              <a:rPr sz="2400" spc="-5" dirty="0">
                <a:latin typeface="Arial"/>
                <a:cs typeface="Arial"/>
              </a:rPr>
              <a:t>then converted onto the same qualitative scale as that  used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5" dirty="0">
                <a:latin typeface="Arial"/>
                <a:cs typeface="Arial"/>
              </a:rPr>
              <a:t> information.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400" dirty="0">
                <a:latin typeface="Arial"/>
                <a:cs typeface="Arial"/>
              </a:rPr>
              <a:t>It </a:t>
            </a:r>
            <a:r>
              <a:rPr sz="2400" spc="-5" dirty="0">
                <a:latin typeface="Arial"/>
                <a:cs typeface="Arial"/>
              </a:rPr>
              <a:t>is used in case too,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when:</a:t>
            </a:r>
            <a:endParaRPr sz="2400">
              <a:latin typeface="Arial"/>
              <a:cs typeface="Arial"/>
            </a:endParaRPr>
          </a:p>
          <a:p>
            <a:pPr marL="354330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spc="-5" dirty="0">
                <a:latin typeface="Arial"/>
                <a:cs typeface="Arial"/>
              </a:rPr>
              <a:t>software assets </a:t>
            </a:r>
            <a:r>
              <a:rPr sz="2400" dirty="0">
                <a:latin typeface="Arial"/>
                <a:cs typeface="Arial"/>
              </a:rPr>
              <a:t>are </a:t>
            </a:r>
            <a:r>
              <a:rPr sz="2400" spc="-5" dirty="0">
                <a:latin typeface="Arial"/>
                <a:cs typeface="Arial"/>
              </a:rPr>
              <a:t>valued in </a:t>
            </a:r>
            <a:r>
              <a:rPr sz="2400" dirty="0">
                <a:latin typeface="Arial"/>
                <a:cs typeface="Arial"/>
              </a:rPr>
              <a:t>the same </a:t>
            </a:r>
            <a:r>
              <a:rPr sz="2400" spc="-10" dirty="0">
                <a:latin typeface="Arial"/>
                <a:cs typeface="Arial"/>
              </a:rPr>
              <a:t>way </a:t>
            </a:r>
            <a:r>
              <a:rPr sz="2400" dirty="0">
                <a:latin typeface="Arial"/>
                <a:cs typeface="Arial"/>
              </a:rPr>
              <a:t>as </a:t>
            </a:r>
            <a:r>
              <a:rPr sz="2400" spc="-5" dirty="0">
                <a:latin typeface="Arial"/>
                <a:cs typeface="Arial"/>
              </a:rPr>
              <a:t>physical assets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and</a:t>
            </a:r>
            <a:endParaRPr sz="2400">
              <a:latin typeface="Arial"/>
              <a:cs typeface="Arial"/>
            </a:endParaRPr>
          </a:p>
          <a:p>
            <a:pPr marL="354330" marR="5080" indent="-342265">
              <a:lnSpc>
                <a:spcPct val="100000"/>
              </a:lnSpc>
              <a:spcBef>
                <a:spcPts val="1010"/>
              </a:spcBef>
              <a:buFont typeface="Wingdings"/>
              <a:buChar char=""/>
              <a:tabLst>
                <a:tab pos="354965" algn="l"/>
              </a:tabLst>
            </a:pPr>
            <a:r>
              <a:rPr sz="2400" spc="-5" dirty="0">
                <a:latin typeface="Arial"/>
                <a:cs typeface="Arial"/>
              </a:rPr>
              <a:t>application software (from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point of view confidentiality or integrity </a:t>
            </a:r>
            <a:r>
              <a:rPr sz="2400" dirty="0">
                <a:latin typeface="Arial"/>
                <a:cs typeface="Arial"/>
              </a:rPr>
              <a:t>(for  </a:t>
            </a:r>
            <a:r>
              <a:rPr sz="2400" spc="-5" dirty="0">
                <a:latin typeface="Arial"/>
                <a:cs typeface="Arial"/>
              </a:rPr>
              <a:t>example if source code is itself commercially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sensitive).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34</a:t>
            </a:fld>
            <a:endParaRPr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54019" y="672020"/>
            <a:ext cx="547687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82470" algn="l"/>
              </a:tabLst>
            </a:pPr>
            <a:r>
              <a:rPr spc="-15" dirty="0"/>
              <a:t>Example	</a:t>
            </a:r>
            <a:r>
              <a:rPr dirty="0"/>
              <a:t>- </a:t>
            </a:r>
            <a:r>
              <a:rPr spc="-5" dirty="0"/>
              <a:t>risk</a:t>
            </a:r>
            <a:r>
              <a:rPr spc="-105" dirty="0"/>
              <a:t> </a:t>
            </a:r>
            <a:r>
              <a:rPr spc="-10" dirty="0"/>
              <a:t>assessment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596354"/>
            <a:ext cx="8000365" cy="1686560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2800" b="1" spc="-10" dirty="0">
                <a:latin typeface="Arial"/>
                <a:cs typeface="Arial"/>
              </a:rPr>
              <a:t>Combination </a:t>
            </a:r>
            <a:r>
              <a:rPr sz="2800" b="1" spc="-5" dirty="0">
                <a:latin typeface="Arial"/>
                <a:cs typeface="Arial"/>
              </a:rPr>
              <a:t>assets, vulnerabilities, probability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800" spc="-15" dirty="0">
                <a:latin typeface="Carlito"/>
                <a:cs typeface="Carlito"/>
              </a:rPr>
              <a:t>Example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10" dirty="0">
                <a:latin typeface="Carlito"/>
                <a:cs typeface="Carlito"/>
              </a:rPr>
              <a:t>risk matrix </a:t>
            </a:r>
            <a:r>
              <a:rPr sz="2800" spc="-10" dirty="0">
                <a:solidFill>
                  <a:srgbClr val="303030"/>
                </a:solidFill>
                <a:latin typeface="Carlito"/>
                <a:cs typeface="Carlito"/>
              </a:rPr>
              <a:t>specified in </a:t>
            </a:r>
            <a:r>
              <a:rPr sz="2800" dirty="0">
                <a:solidFill>
                  <a:srgbClr val="303030"/>
                </a:solidFill>
                <a:latin typeface="Carlito"/>
                <a:cs typeface="Carlito"/>
              </a:rPr>
              <a:t>ISO</a:t>
            </a:r>
            <a:r>
              <a:rPr sz="2800" spc="20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800" spc="-10" dirty="0">
                <a:solidFill>
                  <a:srgbClr val="303030"/>
                </a:solidFill>
                <a:latin typeface="Carlito"/>
                <a:cs typeface="Carlito"/>
              </a:rPr>
              <a:t>27005</a:t>
            </a:r>
            <a:endParaRPr sz="2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2800" spc="-5" dirty="0">
                <a:latin typeface="Carlito"/>
                <a:cs typeface="Carlito"/>
              </a:rPr>
              <a:t>Risk </a:t>
            </a:r>
            <a:r>
              <a:rPr sz="2800" dirty="0">
                <a:latin typeface="Carlito"/>
                <a:cs typeface="Carlito"/>
              </a:rPr>
              <a:t>= </a:t>
            </a:r>
            <a:r>
              <a:rPr sz="2800" spc="-10" dirty="0">
                <a:latin typeface="Carlito"/>
                <a:cs typeface="Carlito"/>
              </a:rPr>
              <a:t>function </a:t>
            </a:r>
            <a:r>
              <a:rPr sz="2800" spc="-15" dirty="0">
                <a:latin typeface="Carlito"/>
                <a:cs typeface="Carlito"/>
              </a:rPr>
              <a:t>(Likelihood </a:t>
            </a:r>
            <a:r>
              <a:rPr sz="2800" spc="-5" dirty="0">
                <a:latin typeface="Carlito"/>
                <a:cs typeface="Carlito"/>
              </a:rPr>
              <a:t>of </a:t>
            </a:r>
            <a:r>
              <a:rPr sz="2800" spc="-20" dirty="0">
                <a:latin typeface="Carlito"/>
                <a:cs typeface="Carlito"/>
              </a:rPr>
              <a:t>event </a:t>
            </a:r>
            <a:r>
              <a:rPr sz="2800" dirty="0">
                <a:latin typeface="Carlito"/>
                <a:cs typeface="Carlito"/>
              </a:rPr>
              <a:t>+ </a:t>
            </a:r>
            <a:r>
              <a:rPr sz="2800" spc="-10" dirty="0">
                <a:latin typeface="Carlito"/>
                <a:cs typeface="Carlito"/>
              </a:rPr>
              <a:t>Asset</a:t>
            </a:r>
            <a:r>
              <a:rPr sz="2800" spc="-2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value)</a:t>
            </a:r>
            <a:endParaRPr sz="2800">
              <a:latin typeface="Carlito"/>
              <a:cs typeface="Carlito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942078" y="3269157"/>
            <a:ext cx="6631305" cy="3259454"/>
            <a:chOff x="4942078" y="3269157"/>
            <a:chExt cx="6631305" cy="3259454"/>
          </a:xfrm>
        </p:grpSpPr>
        <p:sp>
          <p:nvSpPr>
            <p:cNvPr id="7" name="object 7"/>
            <p:cNvSpPr/>
            <p:nvPr/>
          </p:nvSpPr>
          <p:spPr>
            <a:xfrm>
              <a:off x="7849082" y="6192735"/>
              <a:ext cx="817537" cy="33550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942078" y="3269170"/>
              <a:ext cx="6631190" cy="285407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942078" y="3269157"/>
              <a:ext cx="6631305" cy="2854325"/>
            </a:xfrm>
            <a:custGeom>
              <a:avLst/>
              <a:gdLst/>
              <a:ahLst/>
              <a:cxnLst/>
              <a:rect l="l" t="t" r="r" b="b"/>
              <a:pathLst>
                <a:path w="6631305" h="2854325">
                  <a:moveTo>
                    <a:pt x="0" y="0"/>
                  </a:moveTo>
                  <a:lnTo>
                    <a:pt x="6631203" y="0"/>
                  </a:lnTo>
                  <a:lnTo>
                    <a:pt x="6631203" y="2854083"/>
                  </a:lnTo>
                  <a:lnTo>
                    <a:pt x="0" y="2854083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35</a:t>
            </a:fld>
            <a:endParaRPr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54019" y="672020"/>
            <a:ext cx="547687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82470" algn="l"/>
              </a:tabLst>
            </a:pPr>
            <a:r>
              <a:rPr spc="-15" dirty="0"/>
              <a:t>Example	</a:t>
            </a:r>
            <a:r>
              <a:rPr dirty="0"/>
              <a:t>- </a:t>
            </a:r>
            <a:r>
              <a:rPr spc="-5" dirty="0"/>
              <a:t>risk</a:t>
            </a:r>
            <a:r>
              <a:rPr spc="-105" dirty="0"/>
              <a:t> </a:t>
            </a:r>
            <a:r>
              <a:rPr spc="-10" dirty="0"/>
              <a:t>assessment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596562"/>
            <a:ext cx="10392410" cy="439674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2000" b="1" dirty="0">
                <a:latin typeface="Carlito"/>
                <a:cs typeface="Carlito"/>
              </a:rPr>
              <a:t>It </a:t>
            </a:r>
            <a:r>
              <a:rPr sz="2000" b="1" spc="-5" dirty="0">
                <a:latin typeface="Carlito"/>
                <a:cs typeface="Carlito"/>
              </a:rPr>
              <a:t>is </a:t>
            </a:r>
            <a:r>
              <a:rPr sz="2000" b="1" dirty="0">
                <a:latin typeface="Carlito"/>
                <a:cs typeface="Carlito"/>
              </a:rPr>
              <a:t>possible </a:t>
            </a:r>
            <a:r>
              <a:rPr sz="2000" b="1" spc="-15" dirty="0">
                <a:latin typeface="Carlito"/>
                <a:cs typeface="Carlito"/>
              </a:rPr>
              <a:t>to </a:t>
            </a:r>
            <a:r>
              <a:rPr sz="2000" b="1" dirty="0">
                <a:latin typeface="Carlito"/>
                <a:cs typeface="Carlito"/>
              </a:rPr>
              <a:t>use the other </a:t>
            </a:r>
            <a:r>
              <a:rPr sz="2000" b="1" spc="-5" dirty="0">
                <a:latin typeface="Carlito"/>
                <a:cs typeface="Carlito"/>
              </a:rPr>
              <a:t>matrix,</a:t>
            </a:r>
            <a:r>
              <a:rPr sz="2000" b="1" spc="15" dirty="0">
                <a:latin typeface="Carlito"/>
                <a:cs typeface="Carlito"/>
              </a:rPr>
              <a:t> </a:t>
            </a:r>
            <a:r>
              <a:rPr sz="2000" b="1" spc="-10" dirty="0">
                <a:latin typeface="Carlito"/>
                <a:cs typeface="Carlito"/>
              </a:rPr>
              <a:t>too.</a:t>
            </a:r>
            <a:endParaRPr sz="2000">
              <a:latin typeface="Carlito"/>
              <a:cs typeface="Carlito"/>
            </a:endParaRPr>
          </a:p>
          <a:p>
            <a:pPr marL="354330" marR="179705" indent="-342265">
              <a:lnSpc>
                <a:spcPct val="100499"/>
              </a:lnSpc>
              <a:spcBef>
                <a:spcPts val="990"/>
              </a:spcBef>
              <a:buFont typeface="Wingdings"/>
              <a:buChar char=""/>
              <a:tabLst>
                <a:tab pos="353695" algn="l"/>
                <a:tab pos="354965" algn="l"/>
              </a:tabLst>
            </a:pPr>
            <a:r>
              <a:rPr sz="2000" spc="-5" dirty="0">
                <a:latin typeface="Carlito"/>
                <a:cs typeface="Carlito"/>
              </a:rPr>
              <a:t>The results </a:t>
            </a:r>
            <a:r>
              <a:rPr sz="2000" spc="-10" dirty="0">
                <a:latin typeface="Carlito"/>
                <a:cs typeface="Carlito"/>
              </a:rPr>
              <a:t>from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consideration </a:t>
            </a:r>
            <a:r>
              <a:rPr sz="2000" dirty="0">
                <a:latin typeface="Carlito"/>
                <a:cs typeface="Carlito"/>
              </a:rPr>
              <a:t>of </a:t>
            </a:r>
            <a:r>
              <a:rPr sz="2000" spc="-5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likelihood </a:t>
            </a:r>
            <a:r>
              <a:rPr sz="2000" spc="-5" dirty="0">
                <a:latin typeface="Carlito"/>
                <a:cs typeface="Carlito"/>
              </a:rPr>
              <a:t>of </a:t>
            </a:r>
            <a:r>
              <a:rPr sz="2000" dirty="0">
                <a:latin typeface="Carlito"/>
                <a:cs typeface="Carlito"/>
              </a:rPr>
              <a:t>an </a:t>
            </a:r>
            <a:r>
              <a:rPr sz="2000" spc="-5" dirty="0">
                <a:latin typeface="Carlito"/>
                <a:cs typeface="Carlito"/>
              </a:rPr>
              <a:t>incident scenario, </a:t>
            </a:r>
            <a:r>
              <a:rPr sz="2000" dirty="0">
                <a:latin typeface="Carlito"/>
                <a:cs typeface="Carlito"/>
              </a:rPr>
              <a:t>mapped </a:t>
            </a:r>
            <a:r>
              <a:rPr sz="2000" spc="-10" dirty="0">
                <a:latin typeface="Carlito"/>
                <a:cs typeface="Carlito"/>
              </a:rPr>
              <a:t>against </a:t>
            </a:r>
            <a:r>
              <a:rPr sz="2000" spc="-5" dirty="0">
                <a:latin typeface="Carlito"/>
                <a:cs typeface="Carlito"/>
              </a:rPr>
              <a:t>the  </a:t>
            </a:r>
            <a:r>
              <a:rPr sz="2000" spc="-10" dirty="0">
                <a:latin typeface="Carlito"/>
                <a:cs typeface="Carlito"/>
              </a:rPr>
              <a:t>estimated </a:t>
            </a:r>
            <a:r>
              <a:rPr sz="2000" spc="-5" dirty="0">
                <a:latin typeface="Carlito"/>
                <a:cs typeface="Carlito"/>
              </a:rPr>
              <a:t>business</a:t>
            </a:r>
            <a:r>
              <a:rPr sz="2000" spc="10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impact.</a:t>
            </a:r>
            <a:endParaRPr sz="2000">
              <a:latin typeface="Carlito"/>
              <a:cs typeface="Carlito"/>
            </a:endParaRPr>
          </a:p>
          <a:p>
            <a:pPr marL="354330" marR="5080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353695" algn="l"/>
                <a:tab pos="354965" algn="l"/>
              </a:tabLst>
            </a:pPr>
            <a:r>
              <a:rPr sz="2000" spc="-5" dirty="0">
                <a:latin typeface="Carlito"/>
                <a:cs typeface="Carlito"/>
              </a:rPr>
              <a:t>The probability of </a:t>
            </a:r>
            <a:r>
              <a:rPr sz="2000" dirty="0">
                <a:latin typeface="Carlito"/>
                <a:cs typeface="Carlito"/>
              </a:rPr>
              <a:t>an </a:t>
            </a:r>
            <a:r>
              <a:rPr sz="2000" spc="-5" dirty="0">
                <a:latin typeface="Carlito"/>
                <a:cs typeface="Carlito"/>
              </a:rPr>
              <a:t>incident scenario is </a:t>
            </a:r>
            <a:r>
              <a:rPr sz="2000" spc="-10" dirty="0">
                <a:latin typeface="Carlito"/>
                <a:cs typeface="Carlito"/>
              </a:rPr>
              <a:t>given by </a:t>
            </a:r>
            <a:r>
              <a:rPr sz="2000" dirty="0">
                <a:latin typeface="Carlito"/>
                <a:cs typeface="Carlito"/>
              </a:rPr>
              <a:t>a </a:t>
            </a:r>
            <a:r>
              <a:rPr sz="2000" spc="-10" dirty="0">
                <a:latin typeface="Carlito"/>
                <a:cs typeface="Carlito"/>
              </a:rPr>
              <a:t>threat </a:t>
            </a:r>
            <a:r>
              <a:rPr sz="2000" spc="-5" dirty="0">
                <a:latin typeface="Carlito"/>
                <a:cs typeface="Carlito"/>
              </a:rPr>
              <a:t>exploiting </a:t>
            </a:r>
            <a:r>
              <a:rPr sz="2000" dirty="0">
                <a:latin typeface="Carlito"/>
                <a:cs typeface="Carlito"/>
              </a:rPr>
              <a:t>a </a:t>
            </a:r>
            <a:r>
              <a:rPr sz="2000" spc="-5" dirty="0">
                <a:latin typeface="Carlito"/>
                <a:cs typeface="Carlito"/>
              </a:rPr>
              <a:t>vulnerability with </a:t>
            </a:r>
            <a:r>
              <a:rPr sz="2000" dirty="0">
                <a:latin typeface="Carlito"/>
                <a:cs typeface="Carlito"/>
              </a:rPr>
              <a:t>a </a:t>
            </a:r>
            <a:r>
              <a:rPr sz="2000" spc="-5" dirty="0">
                <a:latin typeface="Carlito"/>
                <a:cs typeface="Carlito"/>
              </a:rPr>
              <a:t>certain  </a:t>
            </a:r>
            <a:r>
              <a:rPr sz="2000" spc="-10" dirty="0">
                <a:latin typeface="Carlito"/>
                <a:cs typeface="Carlito"/>
              </a:rPr>
              <a:t>likelihood.</a:t>
            </a: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2000" b="1" dirty="0">
                <a:latin typeface="Carlito"/>
                <a:cs typeface="Carlito"/>
              </a:rPr>
              <a:t>The </a:t>
            </a:r>
            <a:r>
              <a:rPr sz="2000" b="1" spc="-35" dirty="0">
                <a:latin typeface="Carlito"/>
                <a:cs typeface="Carlito"/>
              </a:rPr>
              <a:t>Table </a:t>
            </a:r>
            <a:r>
              <a:rPr sz="2000" b="1" spc="-5" dirty="0">
                <a:latin typeface="Carlito"/>
                <a:cs typeface="Carlito"/>
              </a:rPr>
              <a:t>maps this probability </a:t>
            </a:r>
            <a:r>
              <a:rPr sz="2000" b="1" spc="-15" dirty="0">
                <a:latin typeface="Carlito"/>
                <a:cs typeface="Carlito"/>
              </a:rPr>
              <a:t>against </a:t>
            </a:r>
            <a:r>
              <a:rPr sz="2000" b="1" dirty="0">
                <a:latin typeface="Carlito"/>
                <a:cs typeface="Carlito"/>
              </a:rPr>
              <a:t>the </a:t>
            </a:r>
            <a:r>
              <a:rPr sz="2000" b="1" spc="-5" dirty="0">
                <a:latin typeface="Carlito"/>
                <a:cs typeface="Carlito"/>
              </a:rPr>
              <a:t>impact </a:t>
            </a:r>
            <a:r>
              <a:rPr sz="2000" b="1" spc="-15" dirty="0">
                <a:latin typeface="Carlito"/>
                <a:cs typeface="Carlito"/>
              </a:rPr>
              <a:t>related to </a:t>
            </a:r>
            <a:r>
              <a:rPr sz="2000" b="1" dirty="0">
                <a:latin typeface="Carlito"/>
                <a:cs typeface="Carlito"/>
              </a:rPr>
              <a:t>the </a:t>
            </a:r>
            <a:r>
              <a:rPr sz="2000" b="1" spc="-5" dirty="0">
                <a:latin typeface="Carlito"/>
                <a:cs typeface="Carlito"/>
              </a:rPr>
              <a:t>incident</a:t>
            </a:r>
            <a:r>
              <a:rPr sz="2000" b="1" spc="145" dirty="0">
                <a:latin typeface="Carlito"/>
                <a:cs typeface="Carlito"/>
              </a:rPr>
              <a:t> </a:t>
            </a:r>
            <a:r>
              <a:rPr sz="2000" b="1" spc="-5" dirty="0">
                <a:latin typeface="Carlito"/>
                <a:cs typeface="Carlito"/>
              </a:rPr>
              <a:t>scenario.</a:t>
            </a:r>
            <a:endParaRPr sz="2000">
              <a:latin typeface="Carlito"/>
              <a:cs typeface="Carlito"/>
            </a:endParaRPr>
          </a:p>
          <a:p>
            <a:pPr marL="12700" marR="596265">
              <a:lnSpc>
                <a:spcPct val="100000"/>
              </a:lnSpc>
              <a:spcBef>
                <a:spcPts val="1005"/>
              </a:spcBef>
            </a:pPr>
            <a:r>
              <a:rPr sz="2000" spc="-5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resulting </a:t>
            </a:r>
            <a:r>
              <a:rPr sz="2000" spc="-5" dirty="0">
                <a:latin typeface="Carlito"/>
                <a:cs typeface="Carlito"/>
              </a:rPr>
              <a:t>risk is measured </a:t>
            </a:r>
            <a:r>
              <a:rPr sz="2000" dirty="0">
                <a:latin typeface="Carlito"/>
                <a:cs typeface="Carlito"/>
              </a:rPr>
              <a:t>on a </a:t>
            </a:r>
            <a:r>
              <a:rPr sz="2000" spc="-5" dirty="0">
                <a:latin typeface="Carlito"/>
                <a:cs typeface="Carlito"/>
              </a:rPr>
              <a:t>scale </a:t>
            </a:r>
            <a:r>
              <a:rPr sz="2000" dirty="0">
                <a:latin typeface="Carlito"/>
                <a:cs typeface="Carlito"/>
              </a:rPr>
              <a:t>of 0 </a:t>
            </a:r>
            <a:r>
              <a:rPr sz="2000" spc="-10" dirty="0">
                <a:latin typeface="Carlito"/>
                <a:cs typeface="Carlito"/>
              </a:rPr>
              <a:t>to </a:t>
            </a:r>
            <a:r>
              <a:rPr sz="2000" dirty="0">
                <a:latin typeface="Carlito"/>
                <a:cs typeface="Carlito"/>
              </a:rPr>
              <a:t>8 </a:t>
            </a:r>
            <a:r>
              <a:rPr sz="2000" spc="-10" dirty="0">
                <a:latin typeface="Carlito"/>
                <a:cs typeface="Carlito"/>
              </a:rPr>
              <a:t>that can </a:t>
            </a:r>
            <a:r>
              <a:rPr sz="2000" dirty="0">
                <a:latin typeface="Carlito"/>
                <a:cs typeface="Carlito"/>
              </a:rPr>
              <a:t>be </a:t>
            </a:r>
            <a:r>
              <a:rPr sz="2000" spc="-15" dirty="0">
                <a:latin typeface="Carlito"/>
                <a:cs typeface="Carlito"/>
              </a:rPr>
              <a:t>evaluated </a:t>
            </a:r>
            <a:r>
              <a:rPr sz="2000" spc="-10" dirty="0">
                <a:latin typeface="Carlito"/>
                <a:cs typeface="Carlito"/>
              </a:rPr>
              <a:t>against </a:t>
            </a:r>
            <a:r>
              <a:rPr sz="2000" spc="-5" dirty="0">
                <a:latin typeface="Carlito"/>
                <a:cs typeface="Carlito"/>
              </a:rPr>
              <a:t>risk acceptance  criteria. It </a:t>
            </a:r>
            <a:r>
              <a:rPr sz="2000" spc="-10" dirty="0">
                <a:latin typeface="Carlito"/>
                <a:cs typeface="Carlito"/>
              </a:rPr>
              <a:t>can </a:t>
            </a:r>
            <a:r>
              <a:rPr sz="2000" spc="-5" dirty="0">
                <a:latin typeface="Carlito"/>
                <a:cs typeface="Carlito"/>
              </a:rPr>
              <a:t>be </a:t>
            </a:r>
            <a:r>
              <a:rPr sz="2000" dirty="0">
                <a:latin typeface="Carlito"/>
                <a:cs typeface="Carlito"/>
              </a:rPr>
              <a:t>mapped </a:t>
            </a:r>
            <a:r>
              <a:rPr sz="2000" spc="-10" dirty="0">
                <a:latin typeface="Carlito"/>
                <a:cs typeface="Carlito"/>
              </a:rPr>
              <a:t>to </a:t>
            </a:r>
            <a:r>
              <a:rPr sz="2000" dirty="0">
                <a:latin typeface="Carlito"/>
                <a:cs typeface="Carlito"/>
              </a:rPr>
              <a:t>a </a:t>
            </a:r>
            <a:r>
              <a:rPr sz="2000" spc="-5" dirty="0">
                <a:latin typeface="Carlito"/>
                <a:cs typeface="Carlito"/>
              </a:rPr>
              <a:t>simple </a:t>
            </a:r>
            <a:r>
              <a:rPr sz="2000" spc="-10" dirty="0">
                <a:latin typeface="Carlito"/>
                <a:cs typeface="Carlito"/>
              </a:rPr>
              <a:t>overall </a:t>
            </a:r>
            <a:r>
              <a:rPr sz="2000" spc="-5" dirty="0">
                <a:latin typeface="Carlito"/>
                <a:cs typeface="Carlito"/>
              </a:rPr>
              <a:t>risk</a:t>
            </a:r>
            <a:r>
              <a:rPr sz="2000" spc="5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rating,</a:t>
            </a:r>
            <a:endParaRPr sz="2000">
              <a:latin typeface="Carlito"/>
              <a:cs typeface="Carlito"/>
            </a:endParaRPr>
          </a:p>
          <a:p>
            <a:pPr marL="354330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353695" algn="l"/>
                <a:tab pos="354965" algn="l"/>
              </a:tabLst>
            </a:pPr>
            <a:r>
              <a:rPr sz="2000" b="1" spc="-5" dirty="0">
                <a:latin typeface="Carlito"/>
                <a:cs typeface="Carlito"/>
              </a:rPr>
              <a:t>Low risk:</a:t>
            </a:r>
            <a:r>
              <a:rPr sz="2000" b="1" spc="5" dirty="0">
                <a:latin typeface="Carlito"/>
                <a:cs typeface="Carlito"/>
              </a:rPr>
              <a:t> </a:t>
            </a:r>
            <a:r>
              <a:rPr sz="2000" b="1" spc="-5" dirty="0">
                <a:latin typeface="Carlito"/>
                <a:cs typeface="Carlito"/>
              </a:rPr>
              <a:t>0-2</a:t>
            </a:r>
            <a:endParaRPr sz="2000">
              <a:latin typeface="Carlito"/>
              <a:cs typeface="Carlito"/>
            </a:endParaRPr>
          </a:p>
          <a:p>
            <a:pPr marL="354330" indent="-342265">
              <a:lnSpc>
                <a:spcPct val="100000"/>
              </a:lnSpc>
              <a:spcBef>
                <a:spcPts val="1010"/>
              </a:spcBef>
              <a:buFont typeface="Wingdings"/>
              <a:buChar char=""/>
              <a:tabLst>
                <a:tab pos="353695" algn="l"/>
                <a:tab pos="354965" algn="l"/>
              </a:tabLst>
            </a:pPr>
            <a:r>
              <a:rPr sz="2000" b="1" dirty="0">
                <a:latin typeface="Carlito"/>
                <a:cs typeface="Carlito"/>
              </a:rPr>
              <a:t>Medium Risk:</a:t>
            </a:r>
            <a:r>
              <a:rPr sz="2000" b="1" spc="-10" dirty="0">
                <a:latin typeface="Carlito"/>
                <a:cs typeface="Carlito"/>
              </a:rPr>
              <a:t> </a:t>
            </a:r>
            <a:r>
              <a:rPr sz="2000" b="1" spc="-5" dirty="0">
                <a:latin typeface="Carlito"/>
                <a:cs typeface="Carlito"/>
              </a:rPr>
              <a:t>3-5</a:t>
            </a:r>
            <a:endParaRPr sz="2000">
              <a:latin typeface="Carlito"/>
              <a:cs typeface="Carlito"/>
            </a:endParaRPr>
          </a:p>
          <a:p>
            <a:pPr marL="354330" indent="-342265">
              <a:lnSpc>
                <a:spcPct val="100000"/>
              </a:lnSpc>
              <a:spcBef>
                <a:spcPts val="994"/>
              </a:spcBef>
              <a:buFont typeface="Wingdings"/>
              <a:buChar char=""/>
              <a:tabLst>
                <a:tab pos="353695" algn="l"/>
                <a:tab pos="354965" algn="l"/>
              </a:tabLst>
            </a:pPr>
            <a:r>
              <a:rPr sz="2000" b="1" spc="-5" dirty="0">
                <a:latin typeface="Carlito"/>
                <a:cs typeface="Carlito"/>
              </a:rPr>
              <a:t>High Risk:</a:t>
            </a:r>
            <a:r>
              <a:rPr sz="2000" b="1" dirty="0">
                <a:latin typeface="Carlito"/>
                <a:cs typeface="Carlito"/>
              </a:rPr>
              <a:t> 6-8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36</a:t>
            </a:fld>
            <a:endParaRPr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54019" y="672020"/>
            <a:ext cx="547687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82470" algn="l"/>
              </a:tabLst>
            </a:pPr>
            <a:r>
              <a:rPr spc="-15" dirty="0"/>
              <a:t>Example	</a:t>
            </a:r>
            <a:r>
              <a:rPr dirty="0"/>
              <a:t>- </a:t>
            </a:r>
            <a:r>
              <a:rPr spc="-5" dirty="0"/>
              <a:t>risk</a:t>
            </a:r>
            <a:r>
              <a:rPr spc="-105" dirty="0"/>
              <a:t> </a:t>
            </a:r>
            <a:r>
              <a:rPr spc="-10" dirty="0"/>
              <a:t>assessment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596286"/>
            <a:ext cx="8303259" cy="1011555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0"/>
              </a:spcBef>
              <a:tabLst>
                <a:tab pos="2455545" algn="l"/>
              </a:tabLst>
            </a:pPr>
            <a:r>
              <a:rPr sz="2400" b="1" spc="-5" dirty="0">
                <a:latin typeface="Arial"/>
                <a:cs typeface="Arial"/>
              </a:rPr>
              <a:t>the risk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matrix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-	</a:t>
            </a:r>
            <a:r>
              <a:rPr sz="2400" spc="90" dirty="0">
                <a:latin typeface="Arial"/>
                <a:cs typeface="Arial"/>
              </a:rPr>
              <a:t>Risk </a:t>
            </a:r>
            <a:r>
              <a:rPr sz="2400" spc="-5" dirty="0">
                <a:latin typeface="Arial"/>
                <a:cs typeface="Arial"/>
              </a:rPr>
              <a:t>= </a:t>
            </a:r>
            <a:r>
              <a:rPr sz="2400" spc="114" dirty="0">
                <a:latin typeface="Arial"/>
                <a:cs typeface="Arial"/>
              </a:rPr>
              <a:t>Function((impact) </a:t>
            </a:r>
            <a:r>
              <a:rPr sz="2400" spc="-5" dirty="0">
                <a:latin typeface="Arial"/>
                <a:cs typeface="Arial"/>
              </a:rPr>
              <a:t>+</a:t>
            </a:r>
            <a:r>
              <a:rPr sz="2400" spc="-409" dirty="0">
                <a:latin typeface="Arial"/>
                <a:cs typeface="Arial"/>
              </a:rPr>
              <a:t> </a:t>
            </a:r>
            <a:r>
              <a:rPr sz="2400" spc="110" dirty="0">
                <a:latin typeface="Arial"/>
                <a:cs typeface="Arial"/>
              </a:rPr>
              <a:t>(probability))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400" b="1" spc="-5" dirty="0">
                <a:latin typeface="Arial"/>
                <a:cs typeface="Arial"/>
              </a:rPr>
              <a:t>the same </a:t>
            </a:r>
            <a:r>
              <a:rPr sz="2400" b="1" spc="-10" dirty="0">
                <a:latin typeface="Arial"/>
                <a:cs typeface="Arial"/>
              </a:rPr>
              <a:t>process </a:t>
            </a:r>
            <a:r>
              <a:rPr sz="2400" b="1" dirty="0">
                <a:latin typeface="Arial"/>
                <a:cs typeface="Arial"/>
              </a:rPr>
              <a:t>– </a:t>
            </a:r>
            <a:r>
              <a:rPr sz="2400" b="1" spc="-5" dirty="0">
                <a:latin typeface="Arial"/>
                <a:cs typeface="Arial"/>
              </a:rPr>
              <a:t>like on slide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10" dirty="0">
                <a:latin typeface="Arial"/>
                <a:cs typeface="Arial"/>
              </a:rPr>
              <a:t>30</a:t>
            </a:r>
            <a:r>
              <a:rPr sz="2400" b="1" spc="10" dirty="0">
                <a:latin typeface="Carlito"/>
                <a:cs typeface="Carlito"/>
              </a:rPr>
              <a:t>.</a:t>
            </a:r>
            <a:endParaRPr sz="2400">
              <a:latin typeface="Carlito"/>
              <a:cs typeface="Carlito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092325" y="3016084"/>
            <a:ext cx="8612505" cy="3512185"/>
            <a:chOff x="2092325" y="3016084"/>
            <a:chExt cx="8612505" cy="3512185"/>
          </a:xfrm>
        </p:grpSpPr>
        <p:sp>
          <p:nvSpPr>
            <p:cNvPr id="7" name="object 7"/>
            <p:cNvSpPr/>
            <p:nvPr/>
          </p:nvSpPr>
          <p:spPr>
            <a:xfrm>
              <a:off x="7849082" y="6192735"/>
              <a:ext cx="817537" cy="33550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092325" y="3016084"/>
              <a:ext cx="8612263" cy="277127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37</a:t>
            </a:fld>
            <a:endParaRPr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935143" y="672020"/>
            <a:ext cx="232156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Carlito"/>
                <a:cs typeface="Carlito"/>
              </a:rPr>
              <a:t>Definitions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98741" y="1723212"/>
            <a:ext cx="10570845" cy="39897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Arial"/>
                <a:cs typeface="Arial"/>
              </a:rPr>
              <a:t>Inherent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risk</a:t>
            </a:r>
            <a:endParaRPr sz="2000">
              <a:latin typeface="Arial"/>
              <a:cs typeface="Arial"/>
            </a:endParaRPr>
          </a:p>
          <a:p>
            <a:pPr marL="241300" marR="196215" indent="-228600">
              <a:lnSpc>
                <a:spcPct val="100000"/>
              </a:lnSpc>
              <a:buClr>
                <a:srgbClr val="DF0000"/>
              </a:buClr>
              <a:buFont typeface="Wingdings"/>
              <a:buChar char=""/>
              <a:tabLst>
                <a:tab pos="241300" algn="l"/>
              </a:tabLst>
            </a:pPr>
            <a:r>
              <a:rPr sz="2000" b="1" spc="-10" dirty="0">
                <a:latin typeface="Carlito"/>
                <a:cs typeface="Carlito"/>
              </a:rPr>
              <a:t>Inherent </a:t>
            </a:r>
            <a:r>
              <a:rPr sz="2000" b="1" spc="-5" dirty="0">
                <a:latin typeface="Carlito"/>
                <a:cs typeface="Carlito"/>
              </a:rPr>
              <a:t>Risk </a:t>
            </a:r>
            <a:r>
              <a:rPr sz="2000" b="1" dirty="0">
                <a:latin typeface="Carlito"/>
                <a:cs typeface="Carlito"/>
              </a:rPr>
              <a:t>–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risk </a:t>
            </a:r>
            <a:r>
              <a:rPr sz="2000" spc="-10" dirty="0">
                <a:latin typeface="Carlito"/>
                <a:cs typeface="Carlito"/>
              </a:rPr>
              <a:t>to </a:t>
            </a:r>
            <a:r>
              <a:rPr sz="2000" dirty="0">
                <a:latin typeface="Carlito"/>
                <a:cs typeface="Carlito"/>
              </a:rPr>
              <a:t>an </a:t>
            </a:r>
            <a:r>
              <a:rPr sz="2000" spc="-10" dirty="0">
                <a:latin typeface="Carlito"/>
                <a:cs typeface="Carlito"/>
              </a:rPr>
              <a:t>entity </a:t>
            </a:r>
            <a:r>
              <a:rPr sz="2000" spc="-5" dirty="0">
                <a:latin typeface="Carlito"/>
                <a:cs typeface="Carlito"/>
              </a:rPr>
              <a:t>in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absence </a:t>
            </a:r>
            <a:r>
              <a:rPr sz="2000" dirty="0">
                <a:latin typeface="Carlito"/>
                <a:cs typeface="Carlito"/>
              </a:rPr>
              <a:t>of </a:t>
            </a:r>
            <a:r>
              <a:rPr sz="2000" spc="-10" dirty="0">
                <a:latin typeface="Carlito"/>
                <a:cs typeface="Carlito"/>
              </a:rPr>
              <a:t>any </a:t>
            </a:r>
            <a:r>
              <a:rPr sz="2000" spc="-5" dirty="0">
                <a:latin typeface="Carlito"/>
                <a:cs typeface="Carlito"/>
              </a:rPr>
              <a:t>actions management </a:t>
            </a:r>
            <a:r>
              <a:rPr sz="2000" spc="-10" dirty="0">
                <a:latin typeface="Carlito"/>
                <a:cs typeface="Carlito"/>
              </a:rPr>
              <a:t>might </a:t>
            </a:r>
            <a:r>
              <a:rPr sz="2000" spc="-20" dirty="0">
                <a:latin typeface="Carlito"/>
                <a:cs typeface="Carlito"/>
              </a:rPr>
              <a:t>take </a:t>
            </a:r>
            <a:r>
              <a:rPr sz="2000" spc="-10" dirty="0">
                <a:latin typeface="Carlito"/>
                <a:cs typeface="Carlito"/>
              </a:rPr>
              <a:t>to alter  </a:t>
            </a:r>
            <a:r>
              <a:rPr sz="2000" spc="-5" dirty="0">
                <a:latin typeface="Carlito"/>
                <a:cs typeface="Carlito"/>
              </a:rPr>
              <a:t>either the </a:t>
            </a:r>
            <a:r>
              <a:rPr sz="2000" spc="-30" dirty="0">
                <a:latin typeface="Carlito"/>
                <a:cs typeface="Carlito"/>
              </a:rPr>
              <a:t>risk’s </a:t>
            </a:r>
            <a:r>
              <a:rPr sz="2000" spc="-10" dirty="0">
                <a:latin typeface="Carlito"/>
                <a:cs typeface="Carlito"/>
              </a:rPr>
              <a:t>likelihood </a:t>
            </a:r>
            <a:r>
              <a:rPr sz="2000" dirty="0">
                <a:latin typeface="Carlito"/>
                <a:cs typeface="Carlito"/>
              </a:rPr>
              <a:t>or </a:t>
            </a:r>
            <a:r>
              <a:rPr sz="2000" spc="-5" dirty="0">
                <a:latin typeface="Carlito"/>
                <a:cs typeface="Carlito"/>
              </a:rPr>
              <a:t>impact. (</a:t>
            </a:r>
            <a:r>
              <a:rPr sz="2000" b="1" spc="-5" dirty="0">
                <a:latin typeface="Carlito"/>
                <a:cs typeface="Carlito"/>
              </a:rPr>
              <a:t>COSO, Appendix</a:t>
            </a:r>
            <a:r>
              <a:rPr sz="2000" b="1" spc="75" dirty="0">
                <a:latin typeface="Carlito"/>
                <a:cs typeface="Carlito"/>
              </a:rPr>
              <a:t> </a:t>
            </a:r>
            <a:r>
              <a:rPr sz="2000" b="1" dirty="0">
                <a:latin typeface="Carlito"/>
                <a:cs typeface="Carlito"/>
              </a:rPr>
              <a:t>E)</a:t>
            </a:r>
            <a:endParaRPr sz="2000">
              <a:latin typeface="Carlito"/>
              <a:cs typeface="Carlito"/>
            </a:endParaRPr>
          </a:p>
          <a:p>
            <a:pPr marL="241300" marR="220345" indent="-228600">
              <a:lnSpc>
                <a:spcPct val="100000"/>
              </a:lnSpc>
              <a:spcBef>
                <a:spcPts val="10"/>
              </a:spcBef>
              <a:buClr>
                <a:srgbClr val="DF0000"/>
              </a:buClr>
              <a:buFont typeface="Wingdings"/>
              <a:buChar char=""/>
              <a:tabLst>
                <a:tab pos="241300" algn="l"/>
              </a:tabLst>
            </a:pPr>
            <a:r>
              <a:rPr sz="2000" b="1" spc="-10" dirty="0">
                <a:latin typeface="Carlito"/>
                <a:cs typeface="Carlito"/>
              </a:rPr>
              <a:t>From operational </a:t>
            </a:r>
            <a:r>
              <a:rPr sz="2000" b="1" spc="-5" dirty="0">
                <a:latin typeface="Carlito"/>
                <a:cs typeface="Carlito"/>
              </a:rPr>
              <a:t>risk point </a:t>
            </a:r>
            <a:r>
              <a:rPr sz="2000" b="1" dirty="0">
                <a:latin typeface="Carlito"/>
                <a:cs typeface="Carlito"/>
              </a:rPr>
              <a:t>of </a:t>
            </a:r>
            <a:r>
              <a:rPr sz="2000" b="1" spc="-10" dirty="0">
                <a:latin typeface="Carlito"/>
                <a:cs typeface="Carlito"/>
              </a:rPr>
              <a:t>view: </a:t>
            </a:r>
            <a:r>
              <a:rPr sz="2000" b="1" spc="-5" dirty="0">
                <a:latin typeface="Carlito"/>
                <a:cs typeface="Carlito"/>
              </a:rPr>
              <a:t>intrinsic (inherent) </a:t>
            </a:r>
            <a:r>
              <a:rPr sz="2000" b="1" spc="-10" dirty="0">
                <a:latin typeface="Carlito"/>
                <a:cs typeface="Carlito"/>
              </a:rPr>
              <a:t>operational </a:t>
            </a:r>
            <a:r>
              <a:rPr sz="2000" b="1" spc="-5" dirty="0">
                <a:latin typeface="Carlito"/>
                <a:cs typeface="Carlito"/>
              </a:rPr>
              <a:t>risks </a:t>
            </a:r>
            <a:r>
              <a:rPr sz="2000" spc="-10" dirty="0">
                <a:latin typeface="Carlito"/>
                <a:cs typeface="Carlito"/>
              </a:rPr>
              <a:t>are risks </a:t>
            </a:r>
            <a:r>
              <a:rPr sz="2000" spc="-15" dirty="0">
                <a:latin typeface="Carlito"/>
                <a:cs typeface="Carlito"/>
              </a:rPr>
              <a:t>to </a:t>
            </a:r>
            <a:r>
              <a:rPr sz="2000" spc="-5" dirty="0">
                <a:latin typeface="Carlito"/>
                <a:cs typeface="Carlito"/>
              </a:rPr>
              <a:t>which </a:t>
            </a:r>
            <a:r>
              <a:rPr sz="2000" dirty="0">
                <a:latin typeface="Carlito"/>
                <a:cs typeface="Carlito"/>
              </a:rPr>
              <a:t>an  </a:t>
            </a:r>
            <a:r>
              <a:rPr sz="2000" spc="-5" dirty="0">
                <a:latin typeface="Carlito"/>
                <a:cs typeface="Carlito"/>
              </a:rPr>
              <a:t>activity is exposed, without taking </a:t>
            </a:r>
            <a:r>
              <a:rPr sz="2000" spc="-15" dirty="0">
                <a:latin typeface="Carlito"/>
                <a:cs typeface="Carlito"/>
              </a:rPr>
              <a:t>into </a:t>
            </a:r>
            <a:r>
              <a:rPr sz="2000" spc="-10" dirty="0">
                <a:latin typeface="Carlito"/>
                <a:cs typeface="Carlito"/>
              </a:rPr>
              <a:t>account </a:t>
            </a:r>
            <a:r>
              <a:rPr sz="2000" spc="-5" dirty="0">
                <a:latin typeface="Carlito"/>
                <a:cs typeface="Carlito"/>
              </a:rPr>
              <a:t>its </a:t>
            </a:r>
            <a:r>
              <a:rPr sz="2000" spc="-15" dirty="0">
                <a:latin typeface="Carlito"/>
                <a:cs typeface="Carlito"/>
              </a:rPr>
              <a:t>control </a:t>
            </a:r>
            <a:r>
              <a:rPr sz="2000" spc="-10" dirty="0">
                <a:latin typeface="Carlito"/>
                <a:cs typeface="Carlito"/>
              </a:rPr>
              <a:t>environment. </a:t>
            </a:r>
            <a:r>
              <a:rPr sz="2000" spc="-5" dirty="0">
                <a:latin typeface="Carlito"/>
                <a:cs typeface="Carlito"/>
              </a:rPr>
              <a:t>This risk is </a:t>
            </a:r>
            <a:r>
              <a:rPr sz="2000" spc="-10" dirty="0">
                <a:latin typeface="Carlito"/>
                <a:cs typeface="Carlito"/>
              </a:rPr>
              <a:t>inherent to </a:t>
            </a:r>
            <a:r>
              <a:rPr sz="2000" dirty="0">
                <a:latin typeface="Carlito"/>
                <a:cs typeface="Carlito"/>
              </a:rPr>
              <a:t>the  </a:t>
            </a:r>
            <a:r>
              <a:rPr sz="2000" spc="-5" dirty="0">
                <a:latin typeface="Carlito"/>
                <a:cs typeface="Carlito"/>
              </a:rPr>
              <a:t>given </a:t>
            </a:r>
            <a:r>
              <a:rPr sz="2000" spc="-20" dirty="0">
                <a:latin typeface="Carlito"/>
                <a:cs typeface="Carlito"/>
              </a:rPr>
              <a:t>aktivity.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F0000"/>
              </a:buClr>
              <a:buFont typeface="Wingdings"/>
              <a:buChar char=""/>
            </a:pPr>
            <a:endParaRPr sz="19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000" b="1" spc="-5" dirty="0">
                <a:latin typeface="Carlito"/>
                <a:cs typeface="Carlito"/>
              </a:rPr>
              <a:t>Residual risk</a:t>
            </a:r>
            <a:endParaRPr sz="2000">
              <a:latin typeface="Carlito"/>
              <a:cs typeface="Carlito"/>
            </a:endParaRPr>
          </a:p>
          <a:p>
            <a:pPr marL="241300" marR="750570" indent="-228600">
              <a:lnSpc>
                <a:spcPct val="100000"/>
              </a:lnSpc>
              <a:buClr>
                <a:srgbClr val="DF0000"/>
              </a:buClr>
              <a:buFont typeface="Wingdings"/>
              <a:buChar char=""/>
              <a:tabLst>
                <a:tab pos="241300" algn="l"/>
              </a:tabLst>
            </a:pP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risk remaining </a:t>
            </a:r>
            <a:r>
              <a:rPr sz="2000" spc="-20" dirty="0">
                <a:latin typeface="Carlito"/>
                <a:cs typeface="Carlito"/>
              </a:rPr>
              <a:t>after </a:t>
            </a:r>
            <a:r>
              <a:rPr sz="2000" spc="-5" dirty="0">
                <a:latin typeface="Carlito"/>
                <a:cs typeface="Carlito"/>
              </a:rPr>
              <a:t>management </a:t>
            </a:r>
            <a:r>
              <a:rPr sz="2000" spc="-20" dirty="0">
                <a:latin typeface="Carlito"/>
                <a:cs typeface="Carlito"/>
              </a:rPr>
              <a:t>takes </a:t>
            </a:r>
            <a:r>
              <a:rPr sz="2000" spc="-5" dirty="0">
                <a:latin typeface="Carlito"/>
                <a:cs typeface="Carlito"/>
              </a:rPr>
              <a:t>action </a:t>
            </a:r>
            <a:r>
              <a:rPr sz="2000" spc="-10" dirty="0">
                <a:latin typeface="Carlito"/>
                <a:cs typeface="Carlito"/>
              </a:rPr>
              <a:t>to </a:t>
            </a:r>
            <a:r>
              <a:rPr sz="2000" spc="-5" dirty="0">
                <a:latin typeface="Carlito"/>
                <a:cs typeface="Carlito"/>
              </a:rPr>
              <a:t>reduce the impact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10" dirty="0">
                <a:latin typeface="Carlito"/>
                <a:cs typeface="Carlito"/>
              </a:rPr>
              <a:t>likelihood </a:t>
            </a:r>
            <a:r>
              <a:rPr sz="2000" dirty="0">
                <a:latin typeface="Carlito"/>
                <a:cs typeface="Carlito"/>
              </a:rPr>
              <a:t>of an  </a:t>
            </a:r>
            <a:r>
              <a:rPr sz="2000" spc="-10" dirty="0">
                <a:latin typeface="Carlito"/>
                <a:cs typeface="Carlito"/>
              </a:rPr>
              <a:t>adverse </a:t>
            </a:r>
            <a:r>
              <a:rPr sz="2000" spc="-15" dirty="0">
                <a:latin typeface="Carlito"/>
                <a:cs typeface="Carlito"/>
              </a:rPr>
              <a:t>event, </a:t>
            </a:r>
            <a:r>
              <a:rPr sz="2000" dirty="0">
                <a:latin typeface="Carlito"/>
                <a:cs typeface="Carlito"/>
              </a:rPr>
              <a:t>including </a:t>
            </a:r>
            <a:r>
              <a:rPr sz="2000" spc="-15" dirty="0">
                <a:latin typeface="Carlito"/>
                <a:cs typeface="Carlito"/>
              </a:rPr>
              <a:t>control </a:t>
            </a:r>
            <a:r>
              <a:rPr sz="2000" spc="-5" dirty="0">
                <a:latin typeface="Carlito"/>
                <a:cs typeface="Carlito"/>
              </a:rPr>
              <a:t>activities in responding </a:t>
            </a:r>
            <a:r>
              <a:rPr sz="2000" spc="-10" dirty="0">
                <a:latin typeface="Carlito"/>
                <a:cs typeface="Carlito"/>
              </a:rPr>
              <a:t>to </a:t>
            </a:r>
            <a:r>
              <a:rPr sz="2000" dirty="0">
                <a:latin typeface="Carlito"/>
                <a:cs typeface="Carlito"/>
              </a:rPr>
              <a:t>a </a:t>
            </a:r>
            <a:r>
              <a:rPr sz="2000" spc="-5" dirty="0">
                <a:latin typeface="Carlito"/>
                <a:cs typeface="Carlito"/>
              </a:rPr>
              <a:t>risk (</a:t>
            </a:r>
            <a:r>
              <a:rPr sz="2000" b="1" spc="-5" dirty="0">
                <a:latin typeface="Carlito"/>
                <a:cs typeface="Carlito"/>
              </a:rPr>
              <a:t>International </a:t>
            </a:r>
            <a:r>
              <a:rPr sz="2000" b="1" spc="-10" dirty="0">
                <a:latin typeface="Carlito"/>
                <a:cs typeface="Carlito"/>
              </a:rPr>
              <a:t>standards </a:t>
            </a:r>
            <a:r>
              <a:rPr sz="2000" b="1" spc="-15" dirty="0">
                <a:latin typeface="Carlito"/>
                <a:cs typeface="Carlito"/>
              </a:rPr>
              <a:t>for  </a:t>
            </a:r>
            <a:r>
              <a:rPr sz="2000" b="1" spc="-5" dirty="0">
                <a:latin typeface="Carlito"/>
                <a:cs typeface="Carlito"/>
              </a:rPr>
              <a:t>professional </a:t>
            </a:r>
            <a:r>
              <a:rPr sz="2000" b="1" spc="-10" dirty="0">
                <a:latin typeface="Carlito"/>
                <a:cs typeface="Carlito"/>
              </a:rPr>
              <a:t>practice </a:t>
            </a:r>
            <a:r>
              <a:rPr sz="2000" b="1" dirty="0">
                <a:latin typeface="Carlito"/>
                <a:cs typeface="Carlito"/>
              </a:rPr>
              <a:t>of </a:t>
            </a:r>
            <a:r>
              <a:rPr sz="2000" b="1" spc="-10" dirty="0">
                <a:latin typeface="Carlito"/>
                <a:cs typeface="Carlito"/>
              </a:rPr>
              <a:t>internal</a:t>
            </a:r>
            <a:r>
              <a:rPr sz="2000" b="1" dirty="0">
                <a:latin typeface="Carlito"/>
                <a:cs typeface="Carlito"/>
              </a:rPr>
              <a:t> audit</a:t>
            </a:r>
            <a:r>
              <a:rPr sz="2000" dirty="0">
                <a:latin typeface="Carlito"/>
                <a:cs typeface="Carlito"/>
              </a:rPr>
              <a:t>)</a:t>
            </a:r>
            <a:endParaRPr sz="2000">
              <a:latin typeface="Carlito"/>
              <a:cs typeface="Carlito"/>
            </a:endParaRPr>
          </a:p>
          <a:p>
            <a:pPr marL="241300" marR="5080" indent="-228600">
              <a:lnSpc>
                <a:spcPct val="100000"/>
              </a:lnSpc>
              <a:buClr>
                <a:srgbClr val="DF0000"/>
              </a:buClr>
              <a:buFont typeface="Wingdings"/>
              <a:buChar char=""/>
              <a:tabLst>
                <a:tab pos="241300" algn="l"/>
              </a:tabLst>
            </a:pPr>
            <a:r>
              <a:rPr sz="2000" b="1" spc="-10" dirty="0">
                <a:latin typeface="Carlito"/>
                <a:cs typeface="Carlito"/>
              </a:rPr>
              <a:t>From operational </a:t>
            </a:r>
            <a:r>
              <a:rPr sz="2000" b="1" spc="-5" dirty="0">
                <a:latin typeface="Carlito"/>
                <a:cs typeface="Carlito"/>
              </a:rPr>
              <a:t>risk point </a:t>
            </a:r>
            <a:r>
              <a:rPr sz="2000" b="1" dirty="0">
                <a:latin typeface="Carlito"/>
                <a:cs typeface="Carlito"/>
              </a:rPr>
              <a:t>of </a:t>
            </a:r>
            <a:r>
              <a:rPr sz="2000" b="1" spc="-10" dirty="0">
                <a:latin typeface="Carlito"/>
                <a:cs typeface="Carlito"/>
              </a:rPr>
              <a:t>view: </a:t>
            </a:r>
            <a:r>
              <a:rPr sz="2000" spc="-10" dirty="0">
                <a:latin typeface="Carlito"/>
                <a:cs typeface="Carlito"/>
              </a:rPr>
              <a:t>Residual </a:t>
            </a:r>
            <a:r>
              <a:rPr sz="2000" spc="-5" dirty="0">
                <a:latin typeface="Carlito"/>
                <a:cs typeface="Carlito"/>
              </a:rPr>
              <a:t>risk denotes the risk, which is </a:t>
            </a:r>
            <a:r>
              <a:rPr sz="2000" spc="-10" dirty="0">
                <a:latin typeface="Carlito"/>
                <a:cs typeface="Carlito"/>
              </a:rPr>
              <a:t>undertaken </a:t>
            </a:r>
            <a:r>
              <a:rPr sz="2000" spc="-5" dirty="0">
                <a:latin typeface="Carlito"/>
                <a:cs typeface="Carlito"/>
              </a:rPr>
              <a:t>by </a:t>
            </a:r>
            <a:r>
              <a:rPr sz="2000" dirty="0">
                <a:latin typeface="Carlito"/>
                <a:cs typeface="Carlito"/>
              </a:rPr>
              <a:t>the Bank  </a:t>
            </a:r>
            <a:r>
              <a:rPr sz="2000" spc="-20" dirty="0">
                <a:latin typeface="Carlito"/>
                <a:cs typeface="Carlito"/>
              </a:rPr>
              <a:t>after </a:t>
            </a:r>
            <a:r>
              <a:rPr sz="2000" spc="-5" dirty="0">
                <a:latin typeface="Carlito"/>
                <a:cs typeface="Carlito"/>
              </a:rPr>
              <a:t>all </a:t>
            </a:r>
            <a:r>
              <a:rPr sz="2000" spc="-15" dirty="0">
                <a:latin typeface="Carlito"/>
                <a:cs typeface="Carlito"/>
              </a:rPr>
              <a:t>control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15" dirty="0">
                <a:latin typeface="Carlito"/>
                <a:cs typeface="Carlito"/>
              </a:rPr>
              <a:t>preventive </a:t>
            </a:r>
            <a:r>
              <a:rPr sz="2000" spc="-5" dirty="0">
                <a:latin typeface="Carlito"/>
                <a:cs typeface="Carlito"/>
              </a:rPr>
              <a:t>measures </a:t>
            </a:r>
            <a:r>
              <a:rPr sz="2000" spc="-15" dirty="0">
                <a:latin typeface="Carlito"/>
                <a:cs typeface="Carlito"/>
              </a:rPr>
              <a:t>have </a:t>
            </a:r>
            <a:r>
              <a:rPr sz="2000" spc="-5" dirty="0">
                <a:latin typeface="Carlito"/>
                <a:cs typeface="Carlito"/>
              </a:rPr>
              <a:t>been</a:t>
            </a:r>
            <a:r>
              <a:rPr sz="2000" spc="8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implemented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38</a:t>
            </a:fld>
            <a:endParaRPr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36654" y="672020"/>
            <a:ext cx="211836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Carlito"/>
                <a:cs typeface="Carlito"/>
              </a:rPr>
              <a:t>Definition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2613678"/>
            <a:ext cx="10198100" cy="2564765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sz="2400" b="1" spc="-5" dirty="0">
                <a:solidFill>
                  <a:srgbClr val="303030"/>
                </a:solidFill>
                <a:latin typeface="Arial"/>
                <a:cs typeface="Arial"/>
              </a:rPr>
              <a:t>Criteria </a:t>
            </a:r>
            <a:r>
              <a:rPr sz="2400" b="1" dirty="0">
                <a:solidFill>
                  <a:srgbClr val="303030"/>
                </a:solidFill>
                <a:latin typeface="Arial"/>
                <a:cs typeface="Arial"/>
              </a:rPr>
              <a:t>for </a:t>
            </a:r>
            <a:r>
              <a:rPr sz="2400" b="1" spc="-5" dirty="0">
                <a:solidFill>
                  <a:srgbClr val="303030"/>
                </a:solidFill>
                <a:latin typeface="Arial"/>
                <a:cs typeface="Arial"/>
              </a:rPr>
              <a:t>accepting</a:t>
            </a:r>
            <a:r>
              <a:rPr sz="2400" b="1" spc="-10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303030"/>
                </a:solidFill>
                <a:latin typeface="Arial"/>
                <a:cs typeface="Arial"/>
              </a:rPr>
              <a:t>risks.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000"/>
              </a:spcBef>
              <a:tabLst>
                <a:tab pos="501015" algn="l"/>
              </a:tabLst>
            </a:pPr>
            <a:r>
              <a:rPr sz="3200" spc="-5" dirty="0">
                <a:solidFill>
                  <a:srgbClr val="303030"/>
                </a:solidFill>
                <a:latin typeface="Carlito"/>
                <a:cs typeface="Carlito"/>
              </a:rPr>
              <a:t>If </a:t>
            </a:r>
            <a:r>
              <a:rPr sz="3200" spc="-10" dirty="0">
                <a:solidFill>
                  <a:srgbClr val="303030"/>
                </a:solidFill>
                <a:latin typeface="Carlito"/>
                <a:cs typeface="Carlito"/>
              </a:rPr>
              <a:t>your method </a:t>
            </a:r>
            <a:r>
              <a:rPr sz="3200" dirty="0">
                <a:solidFill>
                  <a:srgbClr val="303030"/>
                </a:solidFill>
                <a:latin typeface="Carlito"/>
                <a:cs typeface="Carlito"/>
              </a:rPr>
              <a:t>of </a:t>
            </a:r>
            <a:r>
              <a:rPr sz="3200" spc="-5" dirty="0">
                <a:solidFill>
                  <a:srgbClr val="303030"/>
                </a:solidFill>
                <a:latin typeface="Carlito"/>
                <a:cs typeface="Carlito"/>
              </a:rPr>
              <a:t>risk </a:t>
            </a:r>
            <a:r>
              <a:rPr sz="3200" spc="-15" dirty="0">
                <a:solidFill>
                  <a:srgbClr val="303030"/>
                </a:solidFill>
                <a:latin typeface="Carlito"/>
                <a:cs typeface="Carlito"/>
              </a:rPr>
              <a:t>calculation </a:t>
            </a:r>
            <a:r>
              <a:rPr sz="3200" spc="-10" dirty="0">
                <a:solidFill>
                  <a:srgbClr val="303030"/>
                </a:solidFill>
                <a:latin typeface="Carlito"/>
                <a:cs typeface="Carlito"/>
              </a:rPr>
              <a:t>produces values </a:t>
            </a:r>
            <a:r>
              <a:rPr sz="3200" spc="-20" dirty="0">
                <a:solidFill>
                  <a:srgbClr val="303030"/>
                </a:solidFill>
                <a:latin typeface="Carlito"/>
                <a:cs typeface="Carlito"/>
              </a:rPr>
              <a:t>from </a:t>
            </a:r>
            <a:r>
              <a:rPr sz="3200" dirty="0">
                <a:solidFill>
                  <a:srgbClr val="303030"/>
                </a:solidFill>
                <a:latin typeface="Carlito"/>
                <a:cs typeface="Carlito"/>
              </a:rPr>
              <a:t>2 </a:t>
            </a:r>
            <a:r>
              <a:rPr sz="3200" spc="-20" dirty="0">
                <a:solidFill>
                  <a:srgbClr val="303030"/>
                </a:solidFill>
                <a:latin typeface="Carlito"/>
                <a:cs typeface="Carlito"/>
              </a:rPr>
              <a:t>to  </a:t>
            </a:r>
            <a:r>
              <a:rPr sz="3200" spc="-10" dirty="0">
                <a:solidFill>
                  <a:srgbClr val="303030"/>
                </a:solidFill>
                <a:latin typeface="Carlito"/>
                <a:cs typeface="Carlito"/>
              </a:rPr>
              <a:t>10, then </a:t>
            </a:r>
            <a:r>
              <a:rPr sz="3200" spc="-15" dirty="0">
                <a:solidFill>
                  <a:srgbClr val="303030"/>
                </a:solidFill>
                <a:latin typeface="Carlito"/>
                <a:cs typeface="Carlito"/>
              </a:rPr>
              <a:t>you </a:t>
            </a:r>
            <a:r>
              <a:rPr sz="3200" spc="-10" dirty="0">
                <a:solidFill>
                  <a:srgbClr val="303030"/>
                </a:solidFill>
                <a:latin typeface="Carlito"/>
                <a:cs typeface="Carlito"/>
              </a:rPr>
              <a:t>can </a:t>
            </a:r>
            <a:r>
              <a:rPr sz="3200" spc="-5" dirty="0">
                <a:solidFill>
                  <a:srgbClr val="303030"/>
                </a:solidFill>
                <a:latin typeface="Carlito"/>
                <a:cs typeface="Carlito"/>
              </a:rPr>
              <a:t>decide </a:t>
            </a:r>
            <a:r>
              <a:rPr sz="3200" spc="-15" dirty="0">
                <a:solidFill>
                  <a:srgbClr val="303030"/>
                </a:solidFill>
                <a:latin typeface="Carlito"/>
                <a:cs typeface="Carlito"/>
              </a:rPr>
              <a:t>that </a:t>
            </a:r>
            <a:r>
              <a:rPr sz="3200" spc="-5" dirty="0">
                <a:solidFill>
                  <a:srgbClr val="303030"/>
                </a:solidFill>
                <a:latin typeface="Carlito"/>
                <a:cs typeface="Carlito"/>
              </a:rPr>
              <a:t>an </a:t>
            </a:r>
            <a:r>
              <a:rPr sz="3200" spc="-10" dirty="0">
                <a:solidFill>
                  <a:srgbClr val="303030"/>
                </a:solidFill>
                <a:latin typeface="Carlito"/>
                <a:cs typeface="Carlito"/>
              </a:rPr>
              <a:t>acceptable level </a:t>
            </a:r>
            <a:r>
              <a:rPr sz="3200" spc="-5" dirty="0">
                <a:solidFill>
                  <a:srgbClr val="303030"/>
                </a:solidFill>
                <a:latin typeface="Carlito"/>
                <a:cs typeface="Carlito"/>
              </a:rPr>
              <a:t>of risk is, </a:t>
            </a:r>
            <a:r>
              <a:rPr sz="3200" spc="5" dirty="0">
                <a:solidFill>
                  <a:srgbClr val="303030"/>
                </a:solidFill>
                <a:latin typeface="Carlito"/>
                <a:cs typeface="Carlito"/>
              </a:rPr>
              <a:t>e.g.  </a:t>
            </a:r>
            <a:r>
              <a:rPr sz="3200" spc="-5" dirty="0">
                <a:solidFill>
                  <a:srgbClr val="303030"/>
                </a:solidFill>
                <a:latin typeface="Carlito"/>
                <a:cs typeface="Carlito"/>
              </a:rPr>
              <a:t>7,	</a:t>
            </a:r>
            <a:r>
              <a:rPr sz="3200" dirty="0">
                <a:solidFill>
                  <a:srgbClr val="303030"/>
                </a:solidFill>
                <a:latin typeface="Carlito"/>
                <a:cs typeface="Carlito"/>
              </a:rPr>
              <a:t>– </a:t>
            </a:r>
            <a:r>
              <a:rPr sz="3200" spc="-5" dirty="0">
                <a:solidFill>
                  <a:srgbClr val="303030"/>
                </a:solidFill>
                <a:latin typeface="Carlito"/>
                <a:cs typeface="Carlito"/>
              </a:rPr>
              <a:t>this </a:t>
            </a:r>
            <a:r>
              <a:rPr sz="3200" spc="-10" dirty="0">
                <a:solidFill>
                  <a:srgbClr val="303030"/>
                </a:solidFill>
                <a:latin typeface="Carlito"/>
                <a:cs typeface="Carlito"/>
              </a:rPr>
              <a:t>would </a:t>
            </a:r>
            <a:r>
              <a:rPr sz="3200" spc="-5" dirty="0">
                <a:solidFill>
                  <a:srgbClr val="303030"/>
                </a:solidFill>
                <a:latin typeface="Carlito"/>
                <a:cs typeface="Carlito"/>
              </a:rPr>
              <a:t>mean </a:t>
            </a:r>
            <a:r>
              <a:rPr sz="3200" spc="-15" dirty="0">
                <a:solidFill>
                  <a:srgbClr val="303030"/>
                </a:solidFill>
                <a:latin typeface="Carlito"/>
                <a:cs typeface="Carlito"/>
              </a:rPr>
              <a:t>that </a:t>
            </a:r>
            <a:r>
              <a:rPr sz="3200" spc="-5" dirty="0">
                <a:solidFill>
                  <a:srgbClr val="303030"/>
                </a:solidFill>
                <a:latin typeface="Carlito"/>
                <a:cs typeface="Carlito"/>
              </a:rPr>
              <a:t>only the </a:t>
            </a:r>
            <a:r>
              <a:rPr sz="3200" spc="-10" dirty="0">
                <a:solidFill>
                  <a:srgbClr val="303030"/>
                </a:solidFill>
                <a:latin typeface="Carlito"/>
                <a:cs typeface="Carlito"/>
              </a:rPr>
              <a:t>risks valued </a:t>
            </a:r>
            <a:r>
              <a:rPr sz="3200" spc="-20" dirty="0">
                <a:solidFill>
                  <a:srgbClr val="303030"/>
                </a:solidFill>
                <a:latin typeface="Carlito"/>
                <a:cs typeface="Carlito"/>
              </a:rPr>
              <a:t>at </a:t>
            </a:r>
            <a:r>
              <a:rPr sz="3200" spc="-5" dirty="0">
                <a:solidFill>
                  <a:srgbClr val="303030"/>
                </a:solidFill>
                <a:latin typeface="Carlito"/>
                <a:cs typeface="Carlito"/>
              </a:rPr>
              <a:t>8, </a:t>
            </a:r>
            <a:r>
              <a:rPr sz="3200" dirty="0">
                <a:solidFill>
                  <a:srgbClr val="303030"/>
                </a:solidFill>
                <a:latin typeface="Carlito"/>
                <a:cs typeface="Carlito"/>
              </a:rPr>
              <a:t>9 </a:t>
            </a:r>
            <a:r>
              <a:rPr sz="3200" spc="-5" dirty="0">
                <a:solidFill>
                  <a:srgbClr val="303030"/>
                </a:solidFill>
                <a:latin typeface="Carlito"/>
                <a:cs typeface="Carlito"/>
              </a:rPr>
              <a:t>and </a:t>
            </a:r>
            <a:r>
              <a:rPr sz="3200" dirty="0">
                <a:solidFill>
                  <a:srgbClr val="303030"/>
                </a:solidFill>
                <a:latin typeface="Carlito"/>
                <a:cs typeface="Carlito"/>
              </a:rPr>
              <a:t>10  </a:t>
            </a:r>
            <a:r>
              <a:rPr sz="3200" spc="-5" dirty="0">
                <a:solidFill>
                  <a:srgbClr val="303030"/>
                </a:solidFill>
                <a:latin typeface="Carlito"/>
                <a:cs typeface="Carlito"/>
              </a:rPr>
              <a:t>need</a:t>
            </a:r>
            <a:r>
              <a:rPr sz="3200" spc="-15" dirty="0">
                <a:solidFill>
                  <a:srgbClr val="303030"/>
                </a:solidFill>
                <a:latin typeface="Carlito"/>
                <a:cs typeface="Carlito"/>
              </a:rPr>
              <a:t> treatment.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39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20001" y="365036"/>
            <a:ext cx="10751820" cy="1325245"/>
          </a:xfrm>
          <a:prstGeom prst="rect">
            <a:avLst/>
          </a:prstGeom>
          <a:solidFill>
            <a:srgbClr val="F7E07F"/>
          </a:solidFill>
        </p:spPr>
        <p:txBody>
          <a:bodyPr vert="horz" wrap="square" lIns="0" tIns="3194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15"/>
              </a:spcBef>
            </a:pPr>
            <a:r>
              <a:rPr spc="-10" dirty="0"/>
              <a:t>Objectives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825561"/>
            <a:ext cx="10751820" cy="4081145"/>
          </a:xfrm>
          <a:custGeom>
            <a:avLst/>
            <a:gdLst/>
            <a:ahLst/>
            <a:cxnLst/>
            <a:rect l="l" t="t" r="r" b="b"/>
            <a:pathLst>
              <a:path w="10751820" h="4081145">
                <a:moveTo>
                  <a:pt x="10751756" y="0"/>
                </a:moveTo>
                <a:lnTo>
                  <a:pt x="0" y="0"/>
                </a:lnTo>
                <a:lnTo>
                  <a:pt x="0" y="4080954"/>
                </a:lnTo>
                <a:lnTo>
                  <a:pt x="10751756" y="408095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2411539"/>
            <a:ext cx="9861550" cy="284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46810" indent="75565" algn="just">
              <a:lnSpc>
                <a:spcPct val="100000"/>
              </a:lnSpc>
              <a:spcBef>
                <a:spcPts val="100"/>
              </a:spcBef>
            </a:pPr>
            <a:r>
              <a:rPr sz="2400" spc="35" dirty="0">
                <a:latin typeface="Arial"/>
                <a:cs typeface="Arial"/>
              </a:rPr>
              <a:t>ISO/IEC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90" dirty="0">
                <a:latin typeface="Arial"/>
                <a:cs typeface="Arial"/>
              </a:rPr>
              <a:t>27005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105" dirty="0">
                <a:latin typeface="Arial"/>
                <a:cs typeface="Arial"/>
              </a:rPr>
              <a:t>is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90" dirty="0">
                <a:latin typeface="Arial"/>
                <a:cs typeface="Arial"/>
              </a:rPr>
              <a:t>a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135" dirty="0">
                <a:latin typeface="Arial"/>
                <a:cs typeface="Arial"/>
              </a:rPr>
              <a:t>standard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130" dirty="0">
                <a:latin typeface="Arial"/>
                <a:cs typeface="Arial"/>
              </a:rPr>
              <a:t>that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130" dirty="0">
                <a:latin typeface="Arial"/>
                <a:cs typeface="Arial"/>
              </a:rPr>
              <a:t>propose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90" dirty="0">
                <a:latin typeface="Arial"/>
                <a:cs typeface="Arial"/>
              </a:rPr>
              <a:t>a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114" dirty="0">
                <a:latin typeface="Arial"/>
                <a:cs typeface="Arial"/>
              </a:rPr>
              <a:t>way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145" dirty="0">
                <a:latin typeface="Arial"/>
                <a:cs typeface="Arial"/>
              </a:rPr>
              <a:t>to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100" dirty="0">
                <a:latin typeface="Arial"/>
                <a:cs typeface="Arial"/>
              </a:rPr>
              <a:t>manage  </a:t>
            </a:r>
            <a:r>
              <a:rPr sz="2400" spc="125" dirty="0">
                <a:latin typeface="Arial"/>
                <a:cs typeface="Arial"/>
              </a:rPr>
              <a:t>information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145" dirty="0">
                <a:latin typeface="Arial"/>
                <a:cs typeface="Arial"/>
              </a:rPr>
              <a:t>security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110" dirty="0">
                <a:latin typeface="Arial"/>
                <a:cs typeface="Arial"/>
              </a:rPr>
              <a:t>risks,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150" dirty="0">
                <a:latin typeface="Arial"/>
                <a:cs typeface="Arial"/>
              </a:rPr>
              <a:t>particularly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110" dirty="0">
                <a:latin typeface="Arial"/>
                <a:cs typeface="Arial"/>
              </a:rPr>
              <a:t>in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130" dirty="0">
                <a:latin typeface="Arial"/>
                <a:cs typeface="Arial"/>
              </a:rPr>
              <a:t>the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130" dirty="0">
                <a:latin typeface="Arial"/>
                <a:cs typeface="Arial"/>
              </a:rPr>
              <a:t>context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120" dirty="0">
                <a:latin typeface="Arial"/>
                <a:cs typeface="Arial"/>
              </a:rPr>
              <a:t>of</a:t>
            </a:r>
            <a:r>
              <a:rPr sz="2400" spc="195" dirty="0">
                <a:latin typeface="Arial"/>
                <a:cs typeface="Arial"/>
              </a:rPr>
              <a:t> </a:t>
            </a:r>
            <a:r>
              <a:rPr sz="2400" spc="125" dirty="0">
                <a:latin typeface="Arial"/>
                <a:cs typeface="Arial"/>
              </a:rPr>
              <a:t>the  </a:t>
            </a:r>
            <a:r>
              <a:rPr sz="2400" spc="120" dirty="0">
                <a:latin typeface="Arial"/>
                <a:cs typeface="Arial"/>
              </a:rPr>
              <a:t>implementation of </a:t>
            </a:r>
            <a:r>
              <a:rPr sz="2400" spc="95" dirty="0">
                <a:latin typeface="Arial"/>
                <a:cs typeface="Arial"/>
              </a:rPr>
              <a:t>an </a:t>
            </a:r>
            <a:r>
              <a:rPr sz="2400" spc="20" dirty="0">
                <a:latin typeface="Arial"/>
                <a:cs typeface="Arial"/>
              </a:rPr>
              <a:t>ISMS </a:t>
            </a:r>
            <a:r>
              <a:rPr sz="2400" spc="35" dirty="0">
                <a:latin typeface="Arial"/>
                <a:cs typeface="Arial"/>
              </a:rPr>
              <a:t>(ISO/IEC</a:t>
            </a:r>
            <a:r>
              <a:rPr sz="2400" spc="-415" dirty="0">
                <a:latin typeface="Arial"/>
                <a:cs typeface="Arial"/>
              </a:rPr>
              <a:t> </a:t>
            </a:r>
            <a:r>
              <a:rPr sz="2400" spc="85" dirty="0">
                <a:latin typeface="Arial"/>
                <a:cs typeface="Arial"/>
              </a:rPr>
              <a:t>27001:2019)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400" spc="35" dirty="0">
                <a:latin typeface="Arial"/>
                <a:cs typeface="Arial"/>
              </a:rPr>
              <a:t>ISO/IEC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85" dirty="0">
                <a:latin typeface="Arial"/>
                <a:cs typeface="Arial"/>
              </a:rPr>
              <a:t>27005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105" dirty="0">
                <a:latin typeface="Arial"/>
                <a:cs typeface="Arial"/>
              </a:rPr>
              <a:t>is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135" dirty="0">
                <a:latin typeface="Arial"/>
                <a:cs typeface="Arial"/>
              </a:rPr>
              <a:t>not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90" dirty="0">
                <a:latin typeface="Arial"/>
                <a:cs typeface="Arial"/>
              </a:rPr>
              <a:t>a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125" dirty="0">
                <a:latin typeface="Arial"/>
                <a:cs typeface="Arial"/>
              </a:rPr>
              <a:t>method,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125" dirty="0">
                <a:latin typeface="Arial"/>
                <a:cs typeface="Arial"/>
              </a:rPr>
              <a:t>just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90" dirty="0">
                <a:latin typeface="Arial"/>
                <a:cs typeface="Arial"/>
              </a:rPr>
              <a:t>a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130" dirty="0">
                <a:latin typeface="Arial"/>
                <a:cs typeface="Arial"/>
              </a:rPr>
              <a:t>guide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125" dirty="0">
                <a:latin typeface="Arial"/>
                <a:cs typeface="Arial"/>
              </a:rPr>
              <a:t>of</a:t>
            </a:r>
            <a:r>
              <a:rPr sz="2400" spc="190" dirty="0">
                <a:latin typeface="Arial"/>
                <a:cs typeface="Arial"/>
              </a:rPr>
              <a:t> </a:t>
            </a:r>
            <a:r>
              <a:rPr sz="2400" spc="160" dirty="0">
                <a:latin typeface="Arial"/>
                <a:cs typeface="Arial"/>
              </a:rPr>
              <a:t>risk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110" dirty="0">
                <a:latin typeface="Arial"/>
                <a:cs typeface="Arial"/>
              </a:rPr>
              <a:t>management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000"/>
              </a:spcBef>
            </a:pPr>
            <a:r>
              <a:rPr sz="2400" spc="90" dirty="0">
                <a:latin typeface="Arial"/>
                <a:cs typeface="Arial"/>
              </a:rPr>
              <a:t>Risk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95" dirty="0">
                <a:latin typeface="Arial"/>
                <a:cs typeface="Arial"/>
              </a:rPr>
              <a:t>Management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105" dirty="0">
                <a:latin typeface="Arial"/>
                <a:cs typeface="Arial"/>
              </a:rPr>
              <a:t>is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90" dirty="0">
                <a:latin typeface="Arial"/>
                <a:cs typeface="Arial"/>
              </a:rPr>
              <a:t>a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135" dirty="0">
                <a:latin typeface="Arial"/>
                <a:cs typeface="Arial"/>
              </a:rPr>
              <a:t>process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125" dirty="0">
                <a:latin typeface="Arial"/>
                <a:cs typeface="Arial"/>
              </a:rPr>
              <a:t>that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114" dirty="0">
                <a:latin typeface="Arial"/>
                <a:cs typeface="Arial"/>
              </a:rPr>
              <a:t>helps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100" dirty="0">
                <a:latin typeface="Arial"/>
                <a:cs typeface="Arial"/>
              </a:rPr>
              <a:t>you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125" dirty="0">
                <a:latin typeface="Arial"/>
                <a:cs typeface="Arial"/>
              </a:rPr>
              <a:t>identify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120" dirty="0">
                <a:latin typeface="Arial"/>
                <a:cs typeface="Arial"/>
              </a:rPr>
              <a:t>and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100" dirty="0">
                <a:latin typeface="Arial"/>
                <a:cs typeface="Arial"/>
              </a:rPr>
              <a:t>manage  </a:t>
            </a:r>
            <a:r>
              <a:rPr sz="2400" spc="130" dirty="0">
                <a:latin typeface="Arial"/>
                <a:cs typeface="Arial"/>
              </a:rPr>
              <a:t>potential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125" dirty="0">
                <a:latin typeface="Arial"/>
                <a:cs typeface="Arial"/>
              </a:rPr>
              <a:t>problems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125" dirty="0">
                <a:latin typeface="Arial"/>
                <a:cs typeface="Arial"/>
              </a:rPr>
              <a:t>that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145" dirty="0">
                <a:latin typeface="Arial"/>
                <a:cs typeface="Arial"/>
              </a:rPr>
              <a:t>could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130" dirty="0">
                <a:latin typeface="Arial"/>
                <a:cs typeface="Arial"/>
              </a:rPr>
              <a:t>undermine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70" dirty="0">
                <a:latin typeface="Arial"/>
                <a:cs typeface="Arial"/>
              </a:rPr>
              <a:t>key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105" dirty="0">
                <a:latin typeface="Arial"/>
                <a:cs typeface="Arial"/>
              </a:rPr>
              <a:t>business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110" dirty="0">
                <a:latin typeface="Arial"/>
                <a:cs typeface="Arial"/>
              </a:rPr>
              <a:t>initiatives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180" dirty="0">
                <a:latin typeface="Arial"/>
                <a:cs typeface="Arial"/>
              </a:rPr>
              <a:t>or  </a:t>
            </a:r>
            <a:r>
              <a:rPr sz="2400" spc="140" dirty="0">
                <a:latin typeface="Arial"/>
                <a:cs typeface="Arial"/>
              </a:rPr>
              <a:t>projects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91CF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39145" y="672020"/>
            <a:ext cx="311086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Risk</a:t>
            </a:r>
            <a:r>
              <a:rPr spc="-90" dirty="0"/>
              <a:t> </a:t>
            </a:r>
            <a:r>
              <a:rPr spc="-20" dirty="0"/>
              <a:t>evaluation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575232"/>
            <a:ext cx="10181590" cy="4141470"/>
          </a:xfrm>
          <a:prstGeom prst="rect">
            <a:avLst/>
          </a:prstGeom>
        </p:spPr>
        <p:txBody>
          <a:bodyPr vert="horz" wrap="square" lIns="0" tIns="1606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65"/>
              </a:spcBef>
            </a:pPr>
            <a:r>
              <a:rPr sz="2800" b="1" spc="-20" dirty="0">
                <a:solidFill>
                  <a:srgbClr val="303030"/>
                </a:solidFill>
                <a:latin typeface="Carlito"/>
                <a:cs typeface="Carlito"/>
              </a:rPr>
              <a:t>Evaluation</a:t>
            </a:r>
            <a:r>
              <a:rPr sz="2800" b="1" spc="-15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800" b="1" spc="-20" dirty="0">
                <a:solidFill>
                  <a:srgbClr val="303030"/>
                </a:solidFill>
                <a:latin typeface="Carlito"/>
                <a:cs typeface="Carlito"/>
              </a:rPr>
              <a:t>-involves</a:t>
            </a:r>
            <a:endParaRPr sz="2800">
              <a:latin typeface="Carlito"/>
              <a:cs typeface="Carlito"/>
            </a:endParaRPr>
          </a:p>
          <a:p>
            <a:pPr marL="354330" indent="-342265">
              <a:lnSpc>
                <a:spcPct val="100000"/>
              </a:lnSpc>
              <a:spcBef>
                <a:spcPts val="1000"/>
              </a:spcBef>
              <a:buClr>
                <a:srgbClr val="000000"/>
              </a:buClr>
              <a:buFont typeface="Wingdings"/>
              <a:buChar char=""/>
              <a:tabLst>
                <a:tab pos="354965" algn="l"/>
                <a:tab pos="6971030" algn="l"/>
              </a:tabLst>
            </a:pPr>
            <a:r>
              <a:rPr sz="2400" spc="-5" dirty="0">
                <a:solidFill>
                  <a:srgbClr val="303030"/>
                </a:solidFill>
                <a:latin typeface="Carlito"/>
                <a:cs typeface="Carlito"/>
              </a:rPr>
              <a:t>analysing the </a:t>
            </a:r>
            <a:r>
              <a:rPr sz="2400" spc="-15" dirty="0">
                <a:solidFill>
                  <a:srgbClr val="303030"/>
                </a:solidFill>
                <a:latin typeface="Carlito"/>
                <a:cs typeface="Carlito"/>
              </a:rPr>
              <a:t>likelihood </a:t>
            </a:r>
            <a:r>
              <a:rPr sz="2400" dirty="0">
                <a:solidFill>
                  <a:srgbClr val="303030"/>
                </a:solidFill>
                <a:latin typeface="Carlito"/>
                <a:cs typeface="Carlito"/>
              </a:rPr>
              <a:t>and</a:t>
            </a:r>
            <a:r>
              <a:rPr sz="2400" spc="30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400" spc="-5" dirty="0">
                <a:solidFill>
                  <a:srgbClr val="303030"/>
                </a:solidFill>
                <a:latin typeface="Carlito"/>
                <a:cs typeface="Carlito"/>
              </a:rPr>
              <a:t>impacts</a:t>
            </a:r>
            <a:r>
              <a:rPr sz="2400" spc="5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400" spc="-5" dirty="0">
                <a:solidFill>
                  <a:srgbClr val="303030"/>
                </a:solidFill>
                <a:latin typeface="Carlito"/>
                <a:cs typeface="Carlito"/>
              </a:rPr>
              <a:t>(consequences)	of </a:t>
            </a:r>
            <a:r>
              <a:rPr sz="2400" dirty="0">
                <a:solidFill>
                  <a:srgbClr val="303030"/>
                </a:solidFill>
                <a:latin typeface="Carlito"/>
                <a:cs typeface="Carlito"/>
              </a:rPr>
              <a:t>each </a:t>
            </a:r>
            <a:r>
              <a:rPr sz="2400" spc="-10" dirty="0">
                <a:solidFill>
                  <a:srgbClr val="303030"/>
                </a:solidFill>
                <a:latin typeface="Carlito"/>
                <a:cs typeface="Carlito"/>
              </a:rPr>
              <a:t>identified </a:t>
            </a:r>
            <a:r>
              <a:rPr sz="2400" spc="-5" dirty="0">
                <a:solidFill>
                  <a:srgbClr val="303030"/>
                </a:solidFill>
                <a:latin typeface="Carlito"/>
                <a:cs typeface="Carlito"/>
              </a:rPr>
              <a:t>risk</a:t>
            </a:r>
            <a:r>
              <a:rPr sz="2400" spc="-85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400" dirty="0">
                <a:solidFill>
                  <a:srgbClr val="303030"/>
                </a:solidFill>
                <a:latin typeface="Carlito"/>
                <a:cs typeface="Carlito"/>
              </a:rPr>
              <a:t>and</a:t>
            </a:r>
            <a:endParaRPr sz="2400">
              <a:latin typeface="Carlito"/>
              <a:cs typeface="Carlito"/>
            </a:endParaRPr>
          </a:p>
          <a:p>
            <a:pPr marL="354330" indent="-342265">
              <a:lnSpc>
                <a:spcPct val="100000"/>
              </a:lnSpc>
              <a:spcBef>
                <a:spcPts val="1000"/>
              </a:spcBef>
              <a:buClr>
                <a:srgbClr val="000000"/>
              </a:buClr>
              <a:buFont typeface="Wingdings"/>
              <a:buChar char=""/>
              <a:tabLst>
                <a:tab pos="354965" algn="l"/>
              </a:tabLst>
            </a:pPr>
            <a:r>
              <a:rPr sz="2400" spc="-5" dirty="0">
                <a:solidFill>
                  <a:srgbClr val="303030"/>
                </a:solidFill>
                <a:latin typeface="Carlito"/>
                <a:cs typeface="Carlito"/>
              </a:rPr>
              <a:t>deciding which risk </a:t>
            </a:r>
            <a:r>
              <a:rPr sz="2400" spc="-20" dirty="0">
                <a:solidFill>
                  <a:srgbClr val="303030"/>
                </a:solidFill>
                <a:latin typeface="Carlito"/>
                <a:cs typeface="Carlito"/>
              </a:rPr>
              <a:t>factors </a:t>
            </a:r>
            <a:r>
              <a:rPr sz="2400" spc="-5" dirty="0">
                <a:solidFill>
                  <a:srgbClr val="303030"/>
                </a:solidFill>
                <a:latin typeface="Carlito"/>
                <a:cs typeface="Carlito"/>
              </a:rPr>
              <a:t>will </a:t>
            </a:r>
            <a:r>
              <a:rPr sz="2400" spc="-10" dirty="0">
                <a:solidFill>
                  <a:srgbClr val="303030"/>
                </a:solidFill>
                <a:latin typeface="Carlito"/>
                <a:cs typeface="Carlito"/>
              </a:rPr>
              <a:t>potentially </a:t>
            </a:r>
            <a:r>
              <a:rPr sz="2400" spc="-20" dirty="0">
                <a:solidFill>
                  <a:srgbClr val="303030"/>
                </a:solidFill>
                <a:latin typeface="Carlito"/>
                <a:cs typeface="Carlito"/>
              </a:rPr>
              <a:t>have </a:t>
            </a:r>
            <a:r>
              <a:rPr sz="2400" spc="-5" dirty="0">
                <a:solidFill>
                  <a:srgbClr val="303030"/>
                </a:solidFill>
                <a:latin typeface="Carlito"/>
                <a:cs typeface="Carlito"/>
              </a:rPr>
              <a:t>the </a:t>
            </a:r>
            <a:r>
              <a:rPr sz="2400" spc="-15" dirty="0">
                <a:solidFill>
                  <a:srgbClr val="303030"/>
                </a:solidFill>
                <a:latin typeface="Carlito"/>
                <a:cs typeface="Carlito"/>
              </a:rPr>
              <a:t>greatest </a:t>
            </a:r>
            <a:r>
              <a:rPr sz="2400" spc="-25" dirty="0">
                <a:solidFill>
                  <a:srgbClr val="303030"/>
                </a:solidFill>
                <a:latin typeface="Carlito"/>
                <a:cs typeface="Carlito"/>
              </a:rPr>
              <a:t>effect </a:t>
            </a:r>
            <a:r>
              <a:rPr sz="2400" dirty="0">
                <a:solidFill>
                  <a:srgbClr val="303030"/>
                </a:solidFill>
                <a:latin typeface="Carlito"/>
                <a:cs typeface="Carlito"/>
              </a:rPr>
              <a:t>and</a:t>
            </a:r>
            <a:r>
              <a:rPr sz="2400" spc="90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400" spc="-10" dirty="0">
                <a:solidFill>
                  <a:srgbClr val="303030"/>
                </a:solidFill>
                <a:latin typeface="Carlito"/>
                <a:cs typeface="Carlito"/>
              </a:rPr>
              <a:t>should,</a:t>
            </a:r>
            <a:endParaRPr sz="2400">
              <a:latin typeface="Carlito"/>
              <a:cs typeface="Carlito"/>
            </a:endParaRPr>
          </a:p>
          <a:p>
            <a:pPr marL="354330" indent="-342265">
              <a:lnSpc>
                <a:spcPct val="100000"/>
              </a:lnSpc>
              <a:spcBef>
                <a:spcPts val="1000"/>
              </a:spcBef>
              <a:buClr>
                <a:srgbClr val="000000"/>
              </a:buClr>
              <a:buFont typeface="Wingdings"/>
              <a:buChar char=""/>
              <a:tabLst>
                <a:tab pos="354965" algn="l"/>
              </a:tabLst>
            </a:pPr>
            <a:r>
              <a:rPr sz="2400" spc="-20" dirty="0">
                <a:solidFill>
                  <a:srgbClr val="303030"/>
                </a:solidFill>
                <a:latin typeface="Carlito"/>
                <a:cs typeface="Carlito"/>
              </a:rPr>
              <a:t>setting </a:t>
            </a:r>
            <a:r>
              <a:rPr sz="2400" spc="-10" dirty="0">
                <a:solidFill>
                  <a:srgbClr val="303030"/>
                </a:solidFill>
                <a:latin typeface="Carlito"/>
                <a:cs typeface="Carlito"/>
              </a:rPr>
              <a:t>up </a:t>
            </a:r>
            <a:r>
              <a:rPr sz="2400" spc="-5" dirty="0">
                <a:solidFill>
                  <a:srgbClr val="303030"/>
                </a:solidFill>
                <a:latin typeface="Carlito"/>
                <a:cs typeface="Carlito"/>
              </a:rPr>
              <a:t>priority with </a:t>
            </a:r>
            <a:r>
              <a:rPr sz="2400" spc="-20" dirty="0">
                <a:solidFill>
                  <a:srgbClr val="303030"/>
                </a:solidFill>
                <a:latin typeface="Carlito"/>
                <a:cs typeface="Carlito"/>
              </a:rPr>
              <a:t>regard </a:t>
            </a:r>
            <a:r>
              <a:rPr sz="2400" spc="-15" dirty="0">
                <a:solidFill>
                  <a:srgbClr val="303030"/>
                </a:solidFill>
                <a:latin typeface="Carlito"/>
                <a:cs typeface="Carlito"/>
              </a:rPr>
              <a:t>to </a:t>
            </a:r>
            <a:r>
              <a:rPr sz="2400" spc="-5" dirty="0">
                <a:solidFill>
                  <a:srgbClr val="303030"/>
                </a:solidFill>
                <a:latin typeface="Carlito"/>
                <a:cs typeface="Carlito"/>
              </a:rPr>
              <a:t>how </a:t>
            </a:r>
            <a:r>
              <a:rPr sz="2400" spc="-10" dirty="0">
                <a:solidFill>
                  <a:srgbClr val="303030"/>
                </a:solidFill>
                <a:latin typeface="Carlito"/>
                <a:cs typeface="Carlito"/>
              </a:rPr>
              <a:t>they </a:t>
            </a:r>
            <a:r>
              <a:rPr sz="2400" dirty="0">
                <a:solidFill>
                  <a:srgbClr val="303030"/>
                </a:solidFill>
                <a:latin typeface="Carlito"/>
                <a:cs typeface="Carlito"/>
              </a:rPr>
              <a:t>will </a:t>
            </a:r>
            <a:r>
              <a:rPr sz="2400" spc="-5" dirty="0">
                <a:solidFill>
                  <a:srgbClr val="303030"/>
                </a:solidFill>
                <a:latin typeface="Carlito"/>
                <a:cs typeface="Carlito"/>
              </a:rPr>
              <a:t>be</a:t>
            </a:r>
            <a:r>
              <a:rPr sz="2400" spc="30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400" spc="-5" dirty="0">
                <a:solidFill>
                  <a:srgbClr val="303030"/>
                </a:solidFill>
                <a:latin typeface="Carlito"/>
                <a:cs typeface="Carlito"/>
              </a:rPr>
              <a:t>managed.</a:t>
            </a:r>
            <a:endParaRPr sz="2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800" b="1" spc="-5" dirty="0">
                <a:solidFill>
                  <a:srgbClr val="303030"/>
                </a:solidFill>
                <a:latin typeface="Carlito"/>
                <a:cs typeface="Carlito"/>
              </a:rPr>
              <a:t>The </a:t>
            </a:r>
            <a:r>
              <a:rPr sz="2800" b="1" spc="-15" dirty="0">
                <a:solidFill>
                  <a:srgbClr val="303030"/>
                </a:solidFill>
                <a:latin typeface="Carlito"/>
                <a:cs typeface="Carlito"/>
              </a:rPr>
              <a:t>level </a:t>
            </a:r>
            <a:r>
              <a:rPr sz="2800" b="1" spc="-5" dirty="0">
                <a:solidFill>
                  <a:srgbClr val="303030"/>
                </a:solidFill>
                <a:latin typeface="Carlito"/>
                <a:cs typeface="Carlito"/>
              </a:rPr>
              <a:t>of risk is </a:t>
            </a:r>
            <a:r>
              <a:rPr sz="2800" b="1" spc="-10" dirty="0">
                <a:solidFill>
                  <a:srgbClr val="303030"/>
                </a:solidFill>
                <a:latin typeface="Carlito"/>
                <a:cs typeface="Carlito"/>
              </a:rPr>
              <a:t>analysed by combining </a:t>
            </a:r>
            <a:r>
              <a:rPr sz="2800" b="1" spc="-20" dirty="0">
                <a:solidFill>
                  <a:srgbClr val="303030"/>
                </a:solidFill>
                <a:latin typeface="Carlito"/>
                <a:cs typeface="Carlito"/>
              </a:rPr>
              <a:t>estimates</a:t>
            </a:r>
            <a:r>
              <a:rPr sz="2800" b="1" spc="20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800" b="1" spc="-5" dirty="0">
                <a:solidFill>
                  <a:srgbClr val="303030"/>
                </a:solidFill>
                <a:latin typeface="Carlito"/>
                <a:cs typeface="Carlito"/>
              </a:rPr>
              <a:t>of</a:t>
            </a:r>
            <a:endParaRPr sz="2800">
              <a:latin typeface="Carlito"/>
              <a:cs typeface="Carlito"/>
            </a:endParaRPr>
          </a:p>
          <a:p>
            <a:pPr marL="354330" indent="-342265">
              <a:lnSpc>
                <a:spcPct val="100000"/>
              </a:lnSpc>
              <a:spcBef>
                <a:spcPts val="1000"/>
              </a:spcBef>
              <a:buClr>
                <a:srgbClr val="000000"/>
              </a:buClr>
              <a:buFont typeface="Wingdings"/>
              <a:buChar char=""/>
              <a:tabLst>
                <a:tab pos="354965" algn="l"/>
              </a:tabLst>
            </a:pPr>
            <a:r>
              <a:rPr sz="2400" spc="-15" dirty="0">
                <a:solidFill>
                  <a:srgbClr val="303030"/>
                </a:solidFill>
                <a:latin typeface="Carlito"/>
                <a:cs typeface="Carlito"/>
              </a:rPr>
              <a:t>likelihood</a:t>
            </a:r>
            <a:r>
              <a:rPr sz="2400" spc="-10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400" dirty="0">
                <a:solidFill>
                  <a:srgbClr val="303030"/>
                </a:solidFill>
                <a:latin typeface="Carlito"/>
                <a:cs typeface="Carlito"/>
              </a:rPr>
              <a:t>and</a:t>
            </a:r>
            <a:endParaRPr sz="2400">
              <a:latin typeface="Carlito"/>
              <a:cs typeface="Carlito"/>
            </a:endParaRPr>
          </a:p>
          <a:p>
            <a:pPr marL="354330" indent="-342265">
              <a:lnSpc>
                <a:spcPct val="100000"/>
              </a:lnSpc>
              <a:spcBef>
                <a:spcPts val="1000"/>
              </a:spcBef>
              <a:buClr>
                <a:srgbClr val="000000"/>
              </a:buClr>
              <a:buFont typeface="Wingdings"/>
              <a:buChar char=""/>
              <a:tabLst>
                <a:tab pos="354965" algn="l"/>
              </a:tabLst>
            </a:pPr>
            <a:r>
              <a:rPr sz="2400" spc="-5" dirty="0">
                <a:solidFill>
                  <a:srgbClr val="303030"/>
                </a:solidFill>
                <a:latin typeface="Carlito"/>
                <a:cs typeface="Carlito"/>
              </a:rPr>
              <a:t>consequences,</a:t>
            </a:r>
            <a:endParaRPr sz="2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400" spc="-20" dirty="0">
                <a:solidFill>
                  <a:srgbClr val="303030"/>
                </a:solidFill>
                <a:latin typeface="Carlito"/>
                <a:cs typeface="Carlito"/>
              </a:rPr>
              <a:t>to </a:t>
            </a:r>
            <a:r>
              <a:rPr sz="2400" spc="-10" dirty="0">
                <a:solidFill>
                  <a:srgbClr val="303030"/>
                </a:solidFill>
                <a:latin typeface="Carlito"/>
                <a:cs typeface="Carlito"/>
              </a:rPr>
              <a:t>determine </a:t>
            </a:r>
            <a:r>
              <a:rPr sz="2400" spc="-5" dirty="0">
                <a:solidFill>
                  <a:srgbClr val="303030"/>
                </a:solidFill>
                <a:latin typeface="Carlito"/>
                <a:cs typeface="Carlito"/>
              </a:rPr>
              <a:t>the priority </a:t>
            </a:r>
            <a:r>
              <a:rPr sz="2400" spc="-10" dirty="0">
                <a:solidFill>
                  <a:srgbClr val="303030"/>
                </a:solidFill>
                <a:latin typeface="Carlito"/>
                <a:cs typeface="Carlito"/>
              </a:rPr>
              <a:t>level </a:t>
            </a:r>
            <a:r>
              <a:rPr sz="2400" dirty="0">
                <a:solidFill>
                  <a:srgbClr val="303030"/>
                </a:solidFill>
                <a:latin typeface="Carlito"/>
                <a:cs typeface="Carlito"/>
              </a:rPr>
              <a:t>of </a:t>
            </a:r>
            <a:r>
              <a:rPr sz="2400" spc="-5" dirty="0">
                <a:solidFill>
                  <a:srgbClr val="303030"/>
                </a:solidFill>
                <a:latin typeface="Carlito"/>
                <a:cs typeface="Carlito"/>
              </a:rPr>
              <a:t>the</a:t>
            </a:r>
            <a:r>
              <a:rPr sz="2400" spc="5" dirty="0">
                <a:solidFill>
                  <a:srgbClr val="303030"/>
                </a:solidFill>
                <a:latin typeface="Carlito"/>
                <a:cs typeface="Carlito"/>
              </a:rPr>
              <a:t> </a:t>
            </a:r>
            <a:r>
              <a:rPr sz="2400" dirty="0">
                <a:solidFill>
                  <a:srgbClr val="303030"/>
                </a:solidFill>
                <a:latin typeface="Carlito"/>
                <a:cs typeface="Carlito"/>
              </a:rPr>
              <a:t>risk</a:t>
            </a:r>
            <a:r>
              <a:rPr sz="2600" dirty="0">
                <a:solidFill>
                  <a:srgbClr val="303030"/>
                </a:solidFill>
                <a:latin typeface="Carlito"/>
                <a:cs typeface="Carlito"/>
              </a:rPr>
              <a:t>.</a:t>
            </a:r>
            <a:endParaRPr sz="260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40</a:t>
            </a:fld>
            <a:endParaRPr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539145" y="672020"/>
            <a:ext cx="311086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10" dirty="0">
                <a:solidFill>
                  <a:srgbClr val="CE1E27"/>
                </a:solidFill>
                <a:latin typeface="Carlito"/>
                <a:cs typeface="Carlito"/>
              </a:rPr>
              <a:t>Risk</a:t>
            </a:r>
            <a:r>
              <a:rPr sz="4000" spc="-90" dirty="0">
                <a:solidFill>
                  <a:srgbClr val="CE1E27"/>
                </a:solidFill>
                <a:latin typeface="Carlito"/>
                <a:cs typeface="Carlito"/>
              </a:rPr>
              <a:t> </a:t>
            </a:r>
            <a:r>
              <a:rPr sz="4000" spc="-20" dirty="0">
                <a:solidFill>
                  <a:srgbClr val="CE1E27"/>
                </a:solidFill>
                <a:latin typeface="Carlito"/>
                <a:cs typeface="Carlito"/>
              </a:rPr>
              <a:t>evaluation</a:t>
            </a:r>
            <a:endParaRPr sz="40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723224"/>
            <a:ext cx="276987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10" dirty="0">
                <a:solidFill>
                  <a:srgbClr val="303030"/>
                </a:solidFill>
                <a:latin typeface="Arial"/>
                <a:cs typeface="Arial"/>
              </a:rPr>
              <a:t>Qualitative</a:t>
            </a:r>
            <a:r>
              <a:rPr sz="2800" spc="-160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800" spc="-85" dirty="0">
                <a:solidFill>
                  <a:srgbClr val="303030"/>
                </a:solidFill>
                <a:latin typeface="Arial"/>
                <a:cs typeface="Arial"/>
              </a:rPr>
              <a:t>method</a:t>
            </a:r>
            <a:endParaRPr sz="28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308963" y="2629446"/>
            <a:ext cx="9186545" cy="3898900"/>
            <a:chOff x="1308963" y="2629446"/>
            <a:chExt cx="9186545" cy="3898900"/>
          </a:xfrm>
        </p:grpSpPr>
        <p:sp>
          <p:nvSpPr>
            <p:cNvPr id="7" name="object 7"/>
            <p:cNvSpPr/>
            <p:nvPr/>
          </p:nvSpPr>
          <p:spPr>
            <a:xfrm>
              <a:off x="7849082" y="6192735"/>
              <a:ext cx="817537" cy="33550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308963" y="2660776"/>
              <a:ext cx="4395584" cy="248111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308963" y="2660764"/>
              <a:ext cx="4396105" cy="2481580"/>
            </a:xfrm>
            <a:custGeom>
              <a:avLst/>
              <a:gdLst/>
              <a:ahLst/>
              <a:cxnLst/>
              <a:rect l="l" t="t" r="r" b="b"/>
              <a:pathLst>
                <a:path w="4396105" h="2481579">
                  <a:moveTo>
                    <a:pt x="0" y="0"/>
                  </a:moveTo>
                  <a:lnTo>
                    <a:pt x="4395597" y="0"/>
                  </a:lnTo>
                  <a:lnTo>
                    <a:pt x="4395597" y="2481110"/>
                  </a:lnTo>
                  <a:lnTo>
                    <a:pt x="0" y="2481110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487197" y="2629458"/>
              <a:ext cx="4008234" cy="248111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487197" y="2629446"/>
              <a:ext cx="4008754" cy="2481580"/>
            </a:xfrm>
            <a:custGeom>
              <a:avLst/>
              <a:gdLst/>
              <a:ahLst/>
              <a:cxnLst/>
              <a:rect l="l" t="t" r="r" b="b"/>
              <a:pathLst>
                <a:path w="4008754" h="2481579">
                  <a:moveTo>
                    <a:pt x="0" y="0"/>
                  </a:moveTo>
                  <a:lnTo>
                    <a:pt x="4008247" y="0"/>
                  </a:lnTo>
                  <a:lnTo>
                    <a:pt x="4008247" y="2481110"/>
                  </a:lnTo>
                  <a:lnTo>
                    <a:pt x="0" y="2481110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41</a:t>
            </a:fld>
            <a:endParaRPr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39145" y="672020"/>
            <a:ext cx="311086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Risk</a:t>
            </a:r>
            <a:r>
              <a:rPr spc="-90" dirty="0"/>
              <a:t> </a:t>
            </a:r>
            <a:r>
              <a:rPr spc="-20" dirty="0"/>
              <a:t>evaluation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596354"/>
            <a:ext cx="9672955" cy="3774440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2800" b="1" spc="-5" dirty="0">
                <a:latin typeface="Carlito"/>
                <a:cs typeface="Carlito"/>
              </a:rPr>
              <a:t>Basic </a:t>
            </a:r>
            <a:r>
              <a:rPr sz="2800" b="1" spc="-15" dirty="0">
                <a:latin typeface="Carlito"/>
                <a:cs typeface="Carlito"/>
              </a:rPr>
              <a:t>Criteria</a:t>
            </a:r>
            <a:endParaRPr sz="2800">
              <a:latin typeface="Carlito"/>
              <a:cs typeface="Carlito"/>
            </a:endParaRPr>
          </a:p>
          <a:p>
            <a:pPr marL="469900">
              <a:lnSpc>
                <a:spcPct val="100000"/>
              </a:lnSpc>
              <a:spcBef>
                <a:spcPts val="1000"/>
              </a:spcBef>
            </a:pPr>
            <a:r>
              <a:rPr sz="2800" spc="-5" dirty="0">
                <a:latin typeface="Carlito"/>
                <a:cs typeface="Carlito"/>
              </a:rPr>
              <a:t>Risk </a:t>
            </a:r>
            <a:r>
              <a:rPr sz="2800" spc="-15" dirty="0">
                <a:latin typeface="Carlito"/>
                <a:cs typeface="Carlito"/>
              </a:rPr>
              <a:t>evaluation</a:t>
            </a:r>
            <a:r>
              <a:rPr sz="2800" spc="-10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criteria</a:t>
            </a:r>
            <a:endParaRPr sz="2800">
              <a:latin typeface="Carlito"/>
              <a:cs typeface="Carlito"/>
            </a:endParaRPr>
          </a:p>
          <a:p>
            <a:pPr marL="811530" indent="-342265">
              <a:lnSpc>
                <a:spcPct val="100000"/>
              </a:lnSpc>
              <a:spcBef>
                <a:spcPts val="994"/>
              </a:spcBef>
              <a:buFont typeface="Wingdings"/>
              <a:buChar char=""/>
              <a:tabLst>
                <a:tab pos="812165" algn="l"/>
              </a:tabLst>
            </a:pPr>
            <a:r>
              <a:rPr sz="2800" spc="-5" dirty="0">
                <a:latin typeface="Carlito"/>
                <a:cs typeface="Carlito"/>
              </a:rPr>
              <a:t>Impact</a:t>
            </a:r>
            <a:r>
              <a:rPr sz="2800" spc="-8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criteria</a:t>
            </a:r>
            <a:endParaRPr sz="2800">
              <a:latin typeface="Carlito"/>
              <a:cs typeface="Carlito"/>
            </a:endParaRPr>
          </a:p>
          <a:p>
            <a:pPr marL="811530" indent="-342265">
              <a:lnSpc>
                <a:spcPct val="100000"/>
              </a:lnSpc>
              <a:spcBef>
                <a:spcPts val="1005"/>
              </a:spcBef>
              <a:buFont typeface="Wingdings"/>
              <a:buChar char=""/>
              <a:tabLst>
                <a:tab pos="812165" algn="l"/>
              </a:tabLst>
            </a:pPr>
            <a:r>
              <a:rPr sz="2800" spc="-5" dirty="0">
                <a:latin typeface="Carlito"/>
                <a:cs typeface="Carlito"/>
              </a:rPr>
              <a:t>Risk </a:t>
            </a:r>
            <a:r>
              <a:rPr sz="2800" spc="-10" dirty="0">
                <a:latin typeface="Carlito"/>
                <a:cs typeface="Carlito"/>
              </a:rPr>
              <a:t>acceptance criteria</a:t>
            </a:r>
            <a:endParaRPr sz="2800">
              <a:latin typeface="Carlito"/>
              <a:cs typeface="Carlito"/>
            </a:endParaRPr>
          </a:p>
          <a:p>
            <a:pPr marL="811530" marR="5080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812165" algn="l"/>
              </a:tabLst>
            </a:pPr>
            <a:r>
              <a:rPr sz="2800" spc="-5" dirty="0">
                <a:latin typeface="Carlito"/>
                <a:cs typeface="Carlito"/>
              </a:rPr>
              <a:t>These </a:t>
            </a:r>
            <a:r>
              <a:rPr sz="2800" spc="-10" dirty="0">
                <a:latin typeface="Carlito"/>
                <a:cs typeface="Carlito"/>
              </a:rPr>
              <a:t>criteria </a:t>
            </a:r>
            <a:r>
              <a:rPr sz="2800" spc="-15" dirty="0">
                <a:latin typeface="Carlito"/>
                <a:cs typeface="Carlito"/>
              </a:rPr>
              <a:t>are </a:t>
            </a:r>
            <a:r>
              <a:rPr sz="2800" spc="-10" dirty="0">
                <a:latin typeface="Carlito"/>
                <a:cs typeface="Carlito"/>
              </a:rPr>
              <a:t>specific </a:t>
            </a:r>
            <a:r>
              <a:rPr sz="2800" spc="-15" dirty="0">
                <a:latin typeface="Carlito"/>
                <a:cs typeface="Carlito"/>
              </a:rPr>
              <a:t>to </a:t>
            </a:r>
            <a:r>
              <a:rPr sz="2800" dirty="0">
                <a:latin typeface="Carlito"/>
                <a:cs typeface="Carlito"/>
              </a:rPr>
              <a:t>a </a:t>
            </a:r>
            <a:r>
              <a:rPr sz="2800" spc="-15" dirty="0">
                <a:latin typeface="Carlito"/>
                <a:cs typeface="Carlito"/>
              </a:rPr>
              <a:t>given </a:t>
            </a:r>
            <a:r>
              <a:rPr sz="2800" spc="-25" dirty="0">
                <a:latin typeface="Carlito"/>
                <a:cs typeface="Carlito"/>
              </a:rPr>
              <a:t>organization/system, </a:t>
            </a:r>
            <a:r>
              <a:rPr sz="2800" spc="-15" dirty="0">
                <a:latin typeface="Carlito"/>
                <a:cs typeface="Carlito"/>
              </a:rPr>
              <a:t>to </a:t>
            </a:r>
            <a:r>
              <a:rPr sz="2800" dirty="0">
                <a:latin typeface="Carlito"/>
                <a:cs typeface="Carlito"/>
              </a:rPr>
              <a:t>a  </a:t>
            </a:r>
            <a:r>
              <a:rPr sz="2800" spc="-10" dirty="0">
                <a:latin typeface="Carlito"/>
                <a:cs typeface="Carlito"/>
              </a:rPr>
              <a:t>given </a:t>
            </a:r>
            <a:r>
              <a:rPr sz="2800" spc="-45" dirty="0">
                <a:latin typeface="Carlito"/>
                <a:cs typeface="Carlito"/>
              </a:rPr>
              <a:t>study,</a:t>
            </a:r>
            <a:r>
              <a:rPr sz="2800" spc="-10" dirty="0">
                <a:latin typeface="Carlito"/>
                <a:cs typeface="Carlito"/>
              </a:rPr>
              <a:t> </a:t>
            </a:r>
            <a:r>
              <a:rPr sz="2800" spc="-20" dirty="0">
                <a:latin typeface="Carlito"/>
                <a:cs typeface="Carlito"/>
              </a:rPr>
              <a:t>etc</a:t>
            </a:r>
            <a:endParaRPr sz="2800">
              <a:latin typeface="Carlito"/>
              <a:cs typeface="Carlito"/>
            </a:endParaRPr>
          </a:p>
          <a:p>
            <a:pPr marL="469900">
              <a:lnSpc>
                <a:spcPct val="100000"/>
              </a:lnSpc>
              <a:spcBef>
                <a:spcPts val="1000"/>
              </a:spcBef>
            </a:pP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0" dirty="0">
                <a:latin typeface="Carlito"/>
                <a:cs typeface="Carlito"/>
              </a:rPr>
              <a:t>scope </a:t>
            </a:r>
            <a:r>
              <a:rPr sz="2800" dirty="0">
                <a:latin typeface="Carlito"/>
                <a:cs typeface="Carlito"/>
              </a:rPr>
              <a:t>and </a:t>
            </a:r>
            <a:r>
              <a:rPr sz="2800" spc="-10" dirty="0">
                <a:latin typeface="Carlito"/>
                <a:cs typeface="Carlito"/>
              </a:rPr>
              <a:t>boundaries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42</a:t>
            </a:fld>
            <a:endParaRPr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39145" y="672020"/>
            <a:ext cx="311086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Risk</a:t>
            </a:r>
            <a:r>
              <a:rPr spc="-90" dirty="0"/>
              <a:t> </a:t>
            </a:r>
            <a:r>
              <a:rPr spc="-20" dirty="0"/>
              <a:t>evaluation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596286"/>
            <a:ext cx="10086975" cy="3842385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88265">
              <a:lnSpc>
                <a:spcPct val="100000"/>
              </a:lnSpc>
              <a:spcBef>
                <a:spcPts val="1100"/>
              </a:spcBef>
            </a:pPr>
            <a:r>
              <a:rPr sz="2400" spc="100" dirty="0">
                <a:latin typeface="Arial"/>
                <a:cs typeface="Arial"/>
              </a:rPr>
              <a:t>Depends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110" dirty="0">
                <a:latin typeface="Arial"/>
                <a:cs typeface="Arial"/>
              </a:rPr>
              <a:t>on</a:t>
            </a:r>
            <a:endParaRPr sz="2400">
              <a:latin typeface="Arial"/>
              <a:cs typeface="Arial"/>
            </a:endParaRPr>
          </a:p>
          <a:p>
            <a:pPr marL="811530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812165" algn="l"/>
              </a:tabLst>
            </a:pPr>
            <a:r>
              <a:rPr sz="2400" spc="-5" dirty="0">
                <a:latin typeface="Carlito"/>
                <a:cs typeface="Carlito"/>
              </a:rPr>
              <a:t>The </a:t>
            </a:r>
            <a:r>
              <a:rPr sz="2400" spc="-20" dirty="0">
                <a:latin typeface="Carlito"/>
                <a:cs typeface="Carlito"/>
              </a:rPr>
              <a:t>strategic </a:t>
            </a:r>
            <a:r>
              <a:rPr sz="2400" spc="-10" dirty="0">
                <a:latin typeface="Carlito"/>
                <a:cs typeface="Carlito"/>
              </a:rPr>
              <a:t>value </a:t>
            </a:r>
            <a:r>
              <a:rPr sz="2400" spc="-5" dirty="0">
                <a:latin typeface="Carlito"/>
                <a:cs typeface="Carlito"/>
              </a:rPr>
              <a:t>of the business </a:t>
            </a:r>
            <a:r>
              <a:rPr sz="2400" spc="-15" dirty="0">
                <a:latin typeface="Carlito"/>
                <a:cs typeface="Carlito"/>
              </a:rPr>
              <a:t>information</a:t>
            </a:r>
            <a:r>
              <a:rPr sz="2400" spc="3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process</a:t>
            </a:r>
            <a:endParaRPr sz="2400">
              <a:latin typeface="Carlito"/>
              <a:cs typeface="Carlito"/>
            </a:endParaRPr>
          </a:p>
          <a:p>
            <a:pPr marL="811530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812165" algn="l"/>
              </a:tabLst>
            </a:pPr>
            <a:r>
              <a:rPr sz="2400" spc="-5" dirty="0">
                <a:latin typeface="Carlito"/>
                <a:cs typeface="Carlito"/>
              </a:rPr>
              <a:t>The criticality of the </a:t>
            </a:r>
            <a:r>
              <a:rPr sz="2400" spc="-15" dirty="0">
                <a:latin typeface="Carlito"/>
                <a:cs typeface="Carlito"/>
              </a:rPr>
              <a:t>information </a:t>
            </a:r>
            <a:r>
              <a:rPr sz="2400" spc="-5" dirty="0">
                <a:latin typeface="Carlito"/>
                <a:cs typeface="Carlito"/>
              </a:rPr>
              <a:t>assets</a:t>
            </a:r>
            <a:r>
              <a:rPr sz="2400" dirty="0">
                <a:latin typeface="Carlito"/>
                <a:cs typeface="Carlito"/>
              </a:rPr>
              <a:t> </a:t>
            </a:r>
            <a:r>
              <a:rPr sz="2400" spc="-15" dirty="0">
                <a:latin typeface="Carlito"/>
                <a:cs typeface="Carlito"/>
              </a:rPr>
              <a:t>involved</a:t>
            </a:r>
            <a:endParaRPr sz="2400">
              <a:latin typeface="Carlito"/>
              <a:cs typeface="Carlito"/>
            </a:endParaRPr>
          </a:p>
          <a:p>
            <a:pPr marL="811530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812165" algn="l"/>
              </a:tabLst>
            </a:pPr>
            <a:r>
              <a:rPr sz="2400" spc="-15" dirty="0">
                <a:latin typeface="Carlito"/>
                <a:cs typeface="Carlito"/>
              </a:rPr>
              <a:t>Legal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15" dirty="0">
                <a:latin typeface="Carlito"/>
                <a:cs typeface="Carlito"/>
              </a:rPr>
              <a:t>regulatory </a:t>
            </a:r>
            <a:r>
              <a:rPr sz="2400" spc="-10" dirty="0">
                <a:latin typeface="Carlito"/>
                <a:cs typeface="Carlito"/>
              </a:rPr>
              <a:t>requirements,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15" dirty="0">
                <a:latin typeface="Carlito"/>
                <a:cs typeface="Carlito"/>
              </a:rPr>
              <a:t>contractual</a:t>
            </a:r>
            <a:r>
              <a:rPr sz="2400" spc="30" dirty="0">
                <a:latin typeface="Carlito"/>
                <a:cs typeface="Carlito"/>
              </a:rPr>
              <a:t> </a:t>
            </a:r>
            <a:r>
              <a:rPr sz="2400" spc="-15" dirty="0">
                <a:latin typeface="Carlito"/>
                <a:cs typeface="Carlito"/>
              </a:rPr>
              <a:t>obligations</a:t>
            </a:r>
            <a:endParaRPr sz="2400">
              <a:latin typeface="Carlito"/>
              <a:cs typeface="Carlito"/>
            </a:endParaRPr>
          </a:p>
          <a:p>
            <a:pPr marL="811530" indent="-342265">
              <a:lnSpc>
                <a:spcPct val="100000"/>
              </a:lnSpc>
              <a:spcBef>
                <a:spcPts val="1000"/>
              </a:spcBef>
              <a:buFont typeface="Wingdings"/>
              <a:buChar char=""/>
              <a:tabLst>
                <a:tab pos="812165" algn="l"/>
              </a:tabLst>
            </a:pPr>
            <a:r>
              <a:rPr sz="2400" spc="-15" dirty="0">
                <a:latin typeface="Carlito"/>
                <a:cs typeface="Carlito"/>
              </a:rPr>
              <a:t>Operational </a:t>
            </a:r>
            <a:r>
              <a:rPr sz="2400" spc="-5" dirty="0">
                <a:latin typeface="Carlito"/>
                <a:cs typeface="Carlito"/>
              </a:rPr>
              <a:t>and business importance of</a:t>
            </a:r>
            <a:r>
              <a:rPr sz="240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CIA</a:t>
            </a:r>
            <a:endParaRPr sz="2400">
              <a:latin typeface="Carlito"/>
              <a:cs typeface="Carlito"/>
            </a:endParaRPr>
          </a:p>
          <a:p>
            <a:pPr marL="811530" marR="5080" indent="-342265">
              <a:lnSpc>
                <a:spcPct val="100000"/>
              </a:lnSpc>
              <a:spcBef>
                <a:spcPts val="1010"/>
              </a:spcBef>
              <a:buFont typeface="Wingdings"/>
              <a:buChar char=""/>
              <a:tabLst>
                <a:tab pos="812165" algn="l"/>
              </a:tabLst>
            </a:pPr>
            <a:r>
              <a:rPr sz="2400" spc="-15" dirty="0">
                <a:latin typeface="Carlito"/>
                <a:cs typeface="Carlito"/>
              </a:rPr>
              <a:t>Stakeholders expectations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10" dirty="0">
                <a:latin typeface="Carlito"/>
                <a:cs typeface="Carlito"/>
              </a:rPr>
              <a:t>perceptions,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20" dirty="0">
                <a:latin typeface="Carlito"/>
                <a:cs typeface="Carlito"/>
              </a:rPr>
              <a:t>negative </a:t>
            </a:r>
            <a:r>
              <a:rPr sz="2400" spc="-5" dirty="0">
                <a:latin typeface="Carlito"/>
                <a:cs typeface="Carlito"/>
              </a:rPr>
              <a:t>consequences </a:t>
            </a:r>
            <a:r>
              <a:rPr sz="2400" spc="-25" dirty="0">
                <a:latin typeface="Carlito"/>
                <a:cs typeface="Carlito"/>
              </a:rPr>
              <a:t>for  </a:t>
            </a:r>
            <a:r>
              <a:rPr sz="2400" spc="-10" dirty="0">
                <a:latin typeface="Carlito"/>
                <a:cs typeface="Carlito"/>
              </a:rPr>
              <a:t>goodwill </a:t>
            </a:r>
            <a:r>
              <a:rPr sz="2400" dirty="0">
                <a:latin typeface="Carlito"/>
                <a:cs typeface="Carlito"/>
              </a:rPr>
              <a:t>and</a:t>
            </a:r>
            <a:r>
              <a:rPr sz="2400" spc="-5" dirty="0">
                <a:latin typeface="Carlito"/>
                <a:cs typeface="Carlito"/>
              </a:rPr>
              <a:t> </a:t>
            </a:r>
            <a:r>
              <a:rPr sz="2400" spc="-15" dirty="0">
                <a:latin typeface="Carlito"/>
                <a:cs typeface="Carlito"/>
              </a:rPr>
              <a:t>reputation</a:t>
            </a:r>
            <a:endParaRPr sz="2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400" spc="80" dirty="0">
                <a:latin typeface="Arial"/>
                <a:cs typeface="Arial"/>
              </a:rPr>
              <a:t>Enables </a:t>
            </a:r>
            <a:r>
              <a:rPr sz="2400" spc="145" dirty="0">
                <a:latin typeface="Arial"/>
                <a:cs typeface="Arial"/>
              </a:rPr>
              <a:t>to </a:t>
            </a:r>
            <a:r>
              <a:rPr sz="2400" spc="140" dirty="0">
                <a:latin typeface="Arial"/>
                <a:cs typeface="Arial"/>
              </a:rPr>
              <a:t>prioritize</a:t>
            </a:r>
            <a:r>
              <a:rPr sz="2400" spc="-425" dirty="0">
                <a:latin typeface="Arial"/>
                <a:cs typeface="Arial"/>
              </a:rPr>
              <a:t> </a:t>
            </a:r>
            <a:r>
              <a:rPr sz="2400" spc="130" dirty="0">
                <a:latin typeface="Arial"/>
                <a:cs typeface="Arial"/>
              </a:rPr>
              <a:t>risks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43</a:t>
            </a:fld>
            <a:endParaRPr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6969962" y="4621682"/>
            <a:ext cx="3752850" cy="897890"/>
            <a:chOff x="6969962" y="4621682"/>
            <a:chExt cx="3752850" cy="897890"/>
          </a:xfrm>
        </p:grpSpPr>
        <p:sp>
          <p:nvSpPr>
            <p:cNvPr id="5" name="object 5"/>
            <p:cNvSpPr/>
            <p:nvPr/>
          </p:nvSpPr>
          <p:spPr>
            <a:xfrm>
              <a:off x="9214561" y="4621682"/>
              <a:ext cx="1508125" cy="294640"/>
            </a:xfrm>
            <a:custGeom>
              <a:avLst/>
              <a:gdLst/>
              <a:ahLst/>
              <a:cxnLst/>
              <a:rect l="l" t="t" r="r" b="b"/>
              <a:pathLst>
                <a:path w="1508125" h="294639">
                  <a:moveTo>
                    <a:pt x="0" y="294119"/>
                  </a:moveTo>
                  <a:lnTo>
                    <a:pt x="1508036" y="294119"/>
                  </a:lnTo>
                  <a:lnTo>
                    <a:pt x="1508036" y="0"/>
                  </a:lnTo>
                  <a:lnTo>
                    <a:pt x="0" y="0"/>
                  </a:lnTo>
                  <a:lnTo>
                    <a:pt x="0" y="294119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718399" y="4915801"/>
              <a:ext cx="2256155" cy="294640"/>
            </a:xfrm>
            <a:custGeom>
              <a:avLst/>
              <a:gdLst/>
              <a:ahLst/>
              <a:cxnLst/>
              <a:rect l="l" t="t" r="r" b="b"/>
              <a:pathLst>
                <a:path w="2256154" h="294639">
                  <a:moveTo>
                    <a:pt x="0" y="294474"/>
                  </a:moveTo>
                  <a:lnTo>
                    <a:pt x="2255761" y="294474"/>
                  </a:lnTo>
                  <a:lnTo>
                    <a:pt x="2255761" y="0"/>
                  </a:lnTo>
                  <a:lnTo>
                    <a:pt x="0" y="0"/>
                  </a:lnTo>
                  <a:lnTo>
                    <a:pt x="0" y="294474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69962" y="5210276"/>
              <a:ext cx="1508125" cy="309245"/>
            </a:xfrm>
            <a:custGeom>
              <a:avLst/>
              <a:gdLst/>
              <a:ahLst/>
              <a:cxnLst/>
              <a:rect l="l" t="t" r="r" b="b"/>
              <a:pathLst>
                <a:path w="1508125" h="309245">
                  <a:moveTo>
                    <a:pt x="1508036" y="0"/>
                  </a:moveTo>
                  <a:lnTo>
                    <a:pt x="0" y="0"/>
                  </a:lnTo>
                  <a:lnTo>
                    <a:pt x="0" y="308889"/>
                  </a:lnTo>
                  <a:lnTo>
                    <a:pt x="1508036" y="308889"/>
                  </a:lnTo>
                  <a:lnTo>
                    <a:pt x="1508036" y="0"/>
                  </a:lnTo>
                  <a:close/>
                </a:path>
              </a:pathLst>
            </a:custGeom>
            <a:solidFill>
              <a:srgbClr val="00AF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588956" y="4724641"/>
              <a:ext cx="81724" cy="11771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057514" y="5019116"/>
              <a:ext cx="93243" cy="11772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309078" y="5328005"/>
              <a:ext cx="81724" cy="88188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373518" y="4790884"/>
              <a:ext cx="2221230" cy="554990"/>
            </a:xfrm>
            <a:custGeom>
              <a:avLst/>
              <a:gdLst/>
              <a:ahLst/>
              <a:cxnLst/>
              <a:rect l="l" t="t" r="r" b="b"/>
              <a:pathLst>
                <a:path w="2221229" h="554989">
                  <a:moveTo>
                    <a:pt x="2221204" y="0"/>
                  </a:moveTo>
                  <a:lnTo>
                    <a:pt x="783361" y="286918"/>
                  </a:lnTo>
                </a:path>
                <a:path w="2221229" h="554989">
                  <a:moveTo>
                    <a:pt x="683996" y="294474"/>
                  </a:moveTo>
                  <a:lnTo>
                    <a:pt x="0" y="55476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720001" y="365036"/>
          <a:ext cx="10751819" cy="58273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05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46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2552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15"/>
                        </a:spcBef>
                      </a:pPr>
                      <a:r>
                        <a:rPr sz="4000" spc="-10" dirty="0">
                          <a:solidFill>
                            <a:srgbClr val="CE1E27"/>
                          </a:solidFill>
                          <a:latin typeface="Carlito"/>
                          <a:cs typeface="Carlito"/>
                        </a:rPr>
                        <a:t>Importance </a:t>
                      </a:r>
                      <a:r>
                        <a:rPr sz="4000" spc="-5" dirty="0">
                          <a:solidFill>
                            <a:srgbClr val="CE1E27"/>
                          </a:solidFill>
                          <a:latin typeface="Carlito"/>
                          <a:cs typeface="Carlito"/>
                        </a:rPr>
                        <a:t>of </a:t>
                      </a:r>
                      <a:r>
                        <a:rPr sz="4000" spc="-20" dirty="0">
                          <a:solidFill>
                            <a:srgbClr val="CE1E27"/>
                          </a:solidFill>
                          <a:latin typeface="Carlito"/>
                          <a:cs typeface="Carlito"/>
                        </a:rPr>
                        <a:t>evaluation</a:t>
                      </a:r>
                      <a:endParaRPr sz="4000">
                        <a:latin typeface="Carlito"/>
                        <a:cs typeface="Carlito"/>
                      </a:endParaRPr>
                    </a:p>
                  </a:txBody>
                  <a:tcPr marL="0" marR="0" marT="319405" marB="0">
                    <a:solidFill>
                      <a:srgbClr val="F7E0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0403">
                <a:tc gridSpan="2">
                  <a:txBody>
                    <a:bodyPr/>
                    <a:lstStyle/>
                    <a:p>
                      <a:pPr marL="434340" indent="-343535">
                        <a:lnSpc>
                          <a:spcPct val="100000"/>
                        </a:lnSpc>
                        <a:spcBef>
                          <a:spcPts val="355"/>
                        </a:spcBef>
                        <a:buFont typeface="Wingdings"/>
                        <a:buChar char=""/>
                        <a:tabLst>
                          <a:tab pos="434975" algn="l"/>
                        </a:tabLst>
                      </a:pPr>
                      <a:r>
                        <a:rPr sz="2400" b="1" spc="-5" dirty="0">
                          <a:latin typeface="Arial"/>
                          <a:cs typeface="Arial"/>
                        </a:rPr>
                        <a:t>Usage of</a:t>
                      </a:r>
                      <a:r>
                        <a:rPr sz="24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5" dirty="0">
                          <a:latin typeface="Arial"/>
                          <a:cs typeface="Arial"/>
                        </a:rPr>
                        <a:t>outputs</a:t>
                      </a:r>
                      <a:endParaRPr sz="2400">
                        <a:latin typeface="Arial"/>
                        <a:cs typeface="Arial"/>
                      </a:endParaRPr>
                    </a:p>
                    <a:p>
                      <a:pPr marL="721360" lvl="1" indent="-287020">
                        <a:lnSpc>
                          <a:spcPct val="100000"/>
                        </a:lnSpc>
                        <a:spcBef>
                          <a:spcPts val="960"/>
                        </a:spcBef>
                        <a:buClr>
                          <a:srgbClr val="DF0000"/>
                        </a:buClr>
                        <a:buFont typeface="Wingdings"/>
                        <a:buChar char=""/>
                        <a:tabLst>
                          <a:tab pos="721995" algn="l"/>
                        </a:tabLst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Audits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can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be prioritized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according to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risk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drop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721360" lvl="1" indent="-287020">
                        <a:lnSpc>
                          <a:spcPct val="100000"/>
                        </a:lnSpc>
                        <a:spcBef>
                          <a:spcPts val="720"/>
                        </a:spcBef>
                        <a:buClr>
                          <a:srgbClr val="DF0000"/>
                        </a:buClr>
                        <a:buFont typeface="Wingdings"/>
                        <a:buChar char=""/>
                        <a:tabLst>
                          <a:tab pos="721995" algn="l"/>
                        </a:tabLst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The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risk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drops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express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dependency on an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internal control(s)</a:t>
                      </a:r>
                      <a:r>
                        <a:rPr sz="1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effectiveness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5085" marB="0">
                    <a:solidFill>
                      <a:srgbClr val="FFF8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31921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150">
                        <a:latin typeface="Times New Roman"/>
                        <a:cs typeface="Times New Roman"/>
                      </a:endParaRPr>
                    </a:p>
                    <a:p>
                      <a:pPr marL="434975">
                        <a:lnSpc>
                          <a:spcPct val="100000"/>
                        </a:lnSpc>
                      </a:pPr>
                      <a:r>
                        <a:rPr sz="2400" b="1" spc="-5" dirty="0">
                          <a:latin typeface="Arial"/>
                          <a:cs typeface="Arial"/>
                        </a:rPr>
                        <a:t>Example:</a:t>
                      </a:r>
                      <a:endParaRPr sz="2400">
                        <a:latin typeface="Arial"/>
                        <a:cs typeface="Arial"/>
                      </a:endParaRPr>
                    </a:p>
                    <a:p>
                      <a:pPr marL="434975" marR="762635">
                        <a:lnSpc>
                          <a:spcPct val="1333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Blue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risk should be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audited, 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Orange is not worth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it.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500380" marR="663575" indent="-65405">
                        <a:lnSpc>
                          <a:spcPct val="133300"/>
                        </a:lnSpc>
                      </a:pPr>
                      <a:r>
                        <a:rPr sz="1800" spc="-10" dirty="0">
                          <a:latin typeface="Arial"/>
                          <a:cs typeface="Arial"/>
                        </a:rPr>
                        <a:t>Drop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is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difference between  an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Inherent (blue)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and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434975" marR="786130">
                        <a:lnSpc>
                          <a:spcPct val="13330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residual (orange) risk</a:t>
                      </a:r>
                      <a:r>
                        <a:rPr sz="18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and 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black</a:t>
                      </a:r>
                      <a:r>
                        <a:rPr sz="1800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(acceptable)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R w="3175">
                      <a:solidFill>
                        <a:srgbClr val="EC7C30"/>
                      </a:solidFill>
                      <a:prstDash val="solid"/>
                    </a:lnR>
                    <a:solidFill>
                      <a:srgbClr val="FFF8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EC7C30"/>
                      </a:solidFill>
                      <a:prstDash val="solid"/>
                    </a:lnL>
                    <a:lnR w="3175">
                      <a:solidFill>
                        <a:srgbClr val="EC7C30"/>
                      </a:solidFill>
                      <a:prstDash val="solid"/>
                    </a:lnR>
                    <a:lnT w="3175">
                      <a:solidFill>
                        <a:srgbClr val="EC7C30"/>
                      </a:solidFill>
                      <a:prstDash val="solid"/>
                    </a:lnT>
                    <a:lnB w="3175">
                      <a:solidFill>
                        <a:srgbClr val="EC7C3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46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R w="3175">
                      <a:solidFill>
                        <a:srgbClr val="EC7C30"/>
                      </a:solidFill>
                      <a:prstDash val="solid"/>
                    </a:lnR>
                    <a:solidFill>
                      <a:srgbClr val="FFF8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EC7C30"/>
                      </a:solidFill>
                      <a:prstDash val="solid"/>
                    </a:lnT>
                    <a:solidFill>
                      <a:srgbClr val="FFF8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44</a:t>
            </a:fld>
            <a:endParaRPr dirty="0"/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5462282" y="3385439"/>
          <a:ext cx="5295262" cy="24198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8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8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2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7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80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81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8698">
                <a:tc gridSpan="7">
                  <a:txBody>
                    <a:bodyPr/>
                    <a:lstStyle/>
                    <a:p>
                      <a:pPr marL="8890" algn="ctr">
                        <a:lnSpc>
                          <a:spcPts val="1889"/>
                        </a:lnSpc>
                      </a:pPr>
                      <a:r>
                        <a:rPr sz="1750" b="1" spc="-165" dirty="0">
                          <a:latin typeface="Carlito"/>
                          <a:cs typeface="Carlito"/>
                        </a:rPr>
                        <a:t>Risk</a:t>
                      </a:r>
                      <a:r>
                        <a:rPr sz="1750" b="1" spc="-1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750" b="1" spc="-185" dirty="0">
                          <a:latin typeface="Carlito"/>
                          <a:cs typeface="Carlito"/>
                        </a:rPr>
                        <a:t>Matrix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2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 marL="18415" algn="ctr">
                        <a:lnSpc>
                          <a:spcPts val="1889"/>
                        </a:lnSpc>
                      </a:pPr>
                      <a:r>
                        <a:rPr sz="1750" spc="-140" dirty="0">
                          <a:latin typeface="Carlito"/>
                          <a:cs typeface="Carlito"/>
                        </a:rPr>
                        <a:t>Probability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245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588010">
                        <a:lnSpc>
                          <a:spcPct val="100000"/>
                        </a:lnSpc>
                      </a:pPr>
                      <a:r>
                        <a:rPr sz="1350" spc="25" dirty="0">
                          <a:latin typeface="Carlito"/>
                          <a:cs typeface="Carlito"/>
                        </a:rPr>
                        <a:t>Impact</a:t>
                      </a:r>
                      <a:endParaRPr sz="1350">
                        <a:latin typeface="Carlito"/>
                        <a:cs typeface="Carlito"/>
                      </a:endParaRPr>
                    </a:p>
                  </a:txBody>
                  <a:tcPr marL="0" marR="0" marT="508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" marR="21590" algn="ctr">
                        <a:lnSpc>
                          <a:spcPts val="1885"/>
                        </a:lnSpc>
                      </a:pPr>
                      <a:r>
                        <a:rPr sz="1750" dirty="0">
                          <a:latin typeface="Carlito"/>
                          <a:cs typeface="Carlito"/>
                        </a:rPr>
                        <a:t>1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marR="12065" algn="ctr">
                        <a:lnSpc>
                          <a:spcPts val="1885"/>
                        </a:lnSpc>
                      </a:pPr>
                      <a:r>
                        <a:rPr sz="1750" dirty="0">
                          <a:latin typeface="Carlito"/>
                          <a:cs typeface="Carlito"/>
                        </a:rPr>
                        <a:t>2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ts val="1885"/>
                        </a:lnSpc>
                      </a:pPr>
                      <a:r>
                        <a:rPr sz="1750" dirty="0">
                          <a:latin typeface="Carlito"/>
                          <a:cs typeface="Carlito"/>
                        </a:rPr>
                        <a:t>3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marR="3175" algn="ctr">
                        <a:lnSpc>
                          <a:spcPts val="1885"/>
                        </a:lnSpc>
                      </a:pPr>
                      <a:r>
                        <a:rPr sz="1750" dirty="0">
                          <a:latin typeface="Carlito"/>
                          <a:cs typeface="Carlito"/>
                        </a:rPr>
                        <a:t>4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885"/>
                        </a:lnSpc>
                      </a:pPr>
                      <a:r>
                        <a:rPr sz="1750" dirty="0">
                          <a:latin typeface="Carlito"/>
                          <a:cs typeface="Carlito"/>
                        </a:rPr>
                        <a:t>5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54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2420" algn="r">
                        <a:lnSpc>
                          <a:spcPts val="1889"/>
                        </a:lnSpc>
                      </a:pPr>
                      <a:r>
                        <a:rPr sz="1750" dirty="0">
                          <a:latin typeface="Carlito"/>
                          <a:cs typeface="Carlito"/>
                        </a:rPr>
                        <a:t>5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39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2420" algn="r">
                        <a:lnSpc>
                          <a:spcPts val="1835"/>
                        </a:lnSpc>
                      </a:pPr>
                      <a:r>
                        <a:rPr sz="1750" dirty="0">
                          <a:latin typeface="Carlito"/>
                          <a:cs typeface="Carlito"/>
                        </a:rPr>
                        <a:t>4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250" spc="45" dirty="0">
                          <a:latin typeface="Carlito"/>
                          <a:cs typeface="Carlito"/>
                        </a:rPr>
                        <a:t>i</a:t>
                      </a:r>
                      <a:r>
                        <a:rPr sz="1250" spc="15" dirty="0">
                          <a:latin typeface="Carlito"/>
                          <a:cs typeface="Carlito"/>
                        </a:rPr>
                        <a:t>nh</a:t>
                      </a:r>
                      <a:r>
                        <a:rPr sz="1250" dirty="0">
                          <a:latin typeface="Carlito"/>
                          <a:cs typeface="Carlito"/>
                        </a:rPr>
                        <a:t>e</a:t>
                      </a:r>
                      <a:endParaRPr sz="1250">
                        <a:latin typeface="Carlito"/>
                        <a:cs typeface="Carlito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250" spc="-85" dirty="0">
                          <a:latin typeface="Carlito"/>
                          <a:cs typeface="Carlito"/>
                        </a:rPr>
                        <a:t>rent</a:t>
                      </a:r>
                      <a:endParaRPr sz="1250">
                        <a:latin typeface="Carlito"/>
                        <a:cs typeface="Carlito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448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2420" algn="r">
                        <a:lnSpc>
                          <a:spcPts val="1830"/>
                        </a:lnSpc>
                      </a:pPr>
                      <a:r>
                        <a:rPr sz="1750" dirty="0">
                          <a:latin typeface="Carlito"/>
                          <a:cs typeface="Carlito"/>
                        </a:rPr>
                        <a:t>3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4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250" spc="10" dirty="0">
                          <a:latin typeface="Carlito"/>
                          <a:cs typeface="Carlito"/>
                        </a:rPr>
                        <a:t>r</a:t>
                      </a:r>
                      <a:r>
                        <a:rPr sz="1250" dirty="0">
                          <a:latin typeface="Carlito"/>
                          <a:cs typeface="Carlito"/>
                        </a:rPr>
                        <a:t>e</a:t>
                      </a:r>
                      <a:endParaRPr sz="1250">
                        <a:latin typeface="Carlito"/>
                        <a:cs typeface="Carlito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250" spc="-80" dirty="0">
                          <a:latin typeface="Carlito"/>
                          <a:cs typeface="Carlito"/>
                        </a:rPr>
                        <a:t>sidual</a:t>
                      </a:r>
                      <a:endParaRPr sz="1250">
                        <a:latin typeface="Carlito"/>
                        <a:cs typeface="Carlito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41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2420" algn="r">
                        <a:lnSpc>
                          <a:spcPts val="1830"/>
                        </a:lnSpc>
                      </a:pPr>
                      <a:r>
                        <a:rPr sz="1750" dirty="0">
                          <a:latin typeface="Carlito"/>
                          <a:cs typeface="Carlito"/>
                        </a:rPr>
                        <a:t>2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4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217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 vert="vert27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2420" algn="r">
                        <a:lnSpc>
                          <a:spcPts val="1835"/>
                        </a:lnSpc>
                      </a:pPr>
                      <a:r>
                        <a:rPr sz="1750" dirty="0">
                          <a:latin typeface="Carlito"/>
                          <a:cs typeface="Carlito"/>
                        </a:rPr>
                        <a:t>1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4955">
                        <a:lnSpc>
                          <a:spcPts val="1225"/>
                        </a:lnSpc>
                      </a:pPr>
                      <a:r>
                        <a:rPr sz="1250" spc="80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250" spc="15" dirty="0">
                          <a:latin typeface="Carlito"/>
                          <a:cs typeface="Carlito"/>
                        </a:rPr>
                        <a:t>c</a:t>
                      </a:r>
                      <a:r>
                        <a:rPr sz="1250" spc="40" dirty="0">
                          <a:latin typeface="Carlito"/>
                          <a:cs typeface="Carlito"/>
                        </a:rPr>
                        <a:t>c</a:t>
                      </a:r>
                      <a:r>
                        <a:rPr sz="1250" spc="45" dirty="0">
                          <a:latin typeface="Carlito"/>
                          <a:cs typeface="Carlito"/>
                        </a:rPr>
                        <a:t>e</a:t>
                      </a:r>
                      <a:r>
                        <a:rPr sz="1250" spc="15" dirty="0">
                          <a:latin typeface="Carlito"/>
                          <a:cs typeface="Carlito"/>
                        </a:rPr>
                        <a:t>p</a:t>
                      </a:r>
                      <a:r>
                        <a:rPr sz="1250" spc="25" dirty="0">
                          <a:latin typeface="Carlito"/>
                          <a:cs typeface="Carlito"/>
                        </a:rPr>
                        <a:t>t</a:t>
                      </a:r>
                      <a:r>
                        <a:rPr sz="1250" spc="-25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250" dirty="0">
                          <a:latin typeface="Carlito"/>
                          <a:cs typeface="Carlito"/>
                        </a:rPr>
                        <a:t>b</a:t>
                      </a:r>
                      <a:endParaRPr sz="125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4F"/>
                    </a:solidFill>
                  </a:tcPr>
                </a:tc>
                <a:tc>
                  <a:txBody>
                    <a:bodyPr/>
                    <a:lstStyle/>
                    <a:p>
                      <a:pPr marL="12065" marR="12065">
                        <a:lnSpc>
                          <a:spcPts val="1225"/>
                        </a:lnSpc>
                      </a:pPr>
                      <a:r>
                        <a:rPr sz="1250" spc="-70" dirty="0">
                          <a:latin typeface="Carlito"/>
                          <a:cs typeface="Carlito"/>
                        </a:rPr>
                        <a:t>le</a:t>
                      </a:r>
                      <a:endParaRPr sz="125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4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00AF4F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27142" y="672020"/>
            <a:ext cx="253428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0" dirty="0"/>
              <a:t>Value </a:t>
            </a:r>
            <a:r>
              <a:rPr spc="-5" dirty="0"/>
              <a:t>of</a:t>
            </a:r>
            <a:r>
              <a:rPr spc="-45" dirty="0"/>
              <a:t> </a:t>
            </a:r>
            <a:r>
              <a:rPr spc="-10" dirty="0"/>
              <a:t>risk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596286"/>
            <a:ext cx="10303510" cy="3715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218055" indent="67945">
              <a:lnSpc>
                <a:spcPct val="134700"/>
              </a:lnSpc>
              <a:spcBef>
                <a:spcPts val="100"/>
              </a:spcBef>
            </a:pPr>
            <a:r>
              <a:rPr sz="2400" b="1" spc="-10" dirty="0">
                <a:latin typeface="Carlito"/>
                <a:cs typeface="Carlito"/>
              </a:rPr>
              <a:t>It </a:t>
            </a:r>
            <a:r>
              <a:rPr sz="2400" b="1" spc="-5" dirty="0">
                <a:latin typeface="Carlito"/>
                <a:cs typeface="Carlito"/>
              </a:rPr>
              <a:t>is necessary </a:t>
            </a:r>
            <a:r>
              <a:rPr sz="2400" b="1" spc="-20" dirty="0">
                <a:latin typeface="Carlito"/>
                <a:cs typeface="Carlito"/>
              </a:rPr>
              <a:t>to </a:t>
            </a:r>
            <a:r>
              <a:rPr sz="2400" b="1" spc="-10" dirty="0">
                <a:latin typeface="Carlito"/>
                <a:cs typeface="Carlito"/>
              </a:rPr>
              <a:t>identify </a:t>
            </a:r>
            <a:r>
              <a:rPr sz="2400" b="1" spc="-5" dirty="0">
                <a:latin typeface="Carlito"/>
                <a:cs typeface="Carlito"/>
              </a:rPr>
              <a:t>the </a:t>
            </a:r>
            <a:r>
              <a:rPr sz="2400" b="1" spc="-15" dirty="0">
                <a:latin typeface="Carlito"/>
                <a:cs typeface="Carlito"/>
              </a:rPr>
              <a:t>threats </a:t>
            </a:r>
            <a:r>
              <a:rPr sz="2400" b="1" spc="-10" dirty="0">
                <a:latin typeface="Carlito"/>
                <a:cs typeface="Carlito"/>
              </a:rPr>
              <a:t>that </a:t>
            </a:r>
            <a:r>
              <a:rPr sz="2400" b="1" spc="-15" dirty="0">
                <a:latin typeface="Carlito"/>
                <a:cs typeface="Carlito"/>
              </a:rPr>
              <a:t>organization </a:t>
            </a:r>
            <a:r>
              <a:rPr sz="2400" b="1" spc="-5" dirty="0">
                <a:latin typeface="Carlito"/>
                <a:cs typeface="Carlito"/>
              </a:rPr>
              <a:t>is </a:t>
            </a:r>
            <a:r>
              <a:rPr sz="2400" b="1" dirty="0">
                <a:latin typeface="Carlito"/>
                <a:cs typeface="Carlito"/>
              </a:rPr>
              <a:t>facing</a:t>
            </a:r>
            <a:r>
              <a:rPr sz="2400" dirty="0">
                <a:latin typeface="Carlito"/>
                <a:cs typeface="Carlito"/>
              </a:rPr>
              <a:t>,  </a:t>
            </a:r>
            <a:r>
              <a:rPr sz="2400" spc="-5" dirty="0">
                <a:latin typeface="Carlito"/>
                <a:cs typeface="Carlito"/>
              </a:rPr>
              <a:t>then</a:t>
            </a:r>
            <a:endParaRPr sz="2400" dirty="0">
              <a:latin typeface="Carlito"/>
              <a:cs typeface="Carlito"/>
            </a:endParaRPr>
          </a:p>
          <a:p>
            <a:pPr marL="12700" marR="1003300">
              <a:lnSpc>
                <a:spcPct val="100000"/>
              </a:lnSpc>
              <a:spcBef>
                <a:spcPts val="1000"/>
              </a:spcBef>
            </a:pPr>
            <a:r>
              <a:rPr sz="2400" b="1" spc="-15" dirty="0">
                <a:latin typeface="Carlito"/>
                <a:cs typeface="Carlito"/>
              </a:rPr>
              <a:t>calculate </a:t>
            </a:r>
            <a:r>
              <a:rPr sz="2400" b="1" spc="-5" dirty="0">
                <a:latin typeface="Carlito"/>
                <a:cs typeface="Carlito"/>
              </a:rPr>
              <a:t>out both the </a:t>
            </a:r>
            <a:r>
              <a:rPr sz="2400" b="1" spc="-10" dirty="0">
                <a:latin typeface="Carlito"/>
                <a:cs typeface="Carlito"/>
              </a:rPr>
              <a:t>likelihood </a:t>
            </a:r>
            <a:r>
              <a:rPr sz="2400" b="1" spc="-5" dirty="0">
                <a:latin typeface="Carlito"/>
                <a:cs typeface="Carlito"/>
              </a:rPr>
              <a:t>of these </a:t>
            </a:r>
            <a:r>
              <a:rPr sz="2400" b="1" spc="-15" dirty="0">
                <a:latin typeface="Carlito"/>
                <a:cs typeface="Carlito"/>
              </a:rPr>
              <a:t>threats </a:t>
            </a:r>
            <a:r>
              <a:rPr sz="2400" b="1" spc="-5" dirty="0">
                <a:latin typeface="Carlito"/>
                <a:cs typeface="Carlito"/>
              </a:rPr>
              <a:t>being </a:t>
            </a:r>
            <a:r>
              <a:rPr sz="2400" b="1" spc="-15" dirty="0">
                <a:latin typeface="Carlito"/>
                <a:cs typeface="Carlito"/>
              </a:rPr>
              <a:t>realized, </a:t>
            </a:r>
            <a:r>
              <a:rPr sz="2400" b="1" dirty="0">
                <a:latin typeface="Carlito"/>
                <a:cs typeface="Carlito"/>
              </a:rPr>
              <a:t>and </a:t>
            </a:r>
            <a:r>
              <a:rPr sz="2400" b="1" spc="-10" dirty="0">
                <a:latin typeface="Carlito"/>
                <a:cs typeface="Carlito"/>
              </a:rPr>
              <a:t>their  </a:t>
            </a:r>
            <a:r>
              <a:rPr sz="2400" b="1" spc="-5" dirty="0">
                <a:latin typeface="Carlito"/>
                <a:cs typeface="Carlito"/>
              </a:rPr>
              <a:t>possible</a:t>
            </a:r>
            <a:r>
              <a:rPr sz="2400" b="1" dirty="0">
                <a:latin typeface="Carlito"/>
                <a:cs typeface="Carlito"/>
              </a:rPr>
              <a:t> </a:t>
            </a:r>
            <a:r>
              <a:rPr sz="2400" b="1" spc="-5" dirty="0">
                <a:latin typeface="Carlito"/>
                <a:cs typeface="Carlito"/>
              </a:rPr>
              <a:t>impact.</a:t>
            </a:r>
            <a:endParaRPr sz="2400" dirty="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  <a:spcBef>
                <a:spcPts val="1000"/>
              </a:spcBef>
              <a:tabLst>
                <a:tab pos="2567940" algn="l"/>
              </a:tabLst>
            </a:pPr>
            <a:r>
              <a:rPr sz="2400" spc="-5" dirty="0">
                <a:latin typeface="Carlito"/>
                <a:cs typeface="Carlito"/>
              </a:rPr>
              <a:t>One </a:t>
            </a:r>
            <a:r>
              <a:rPr sz="2400" spc="-25" dirty="0">
                <a:latin typeface="Carlito"/>
                <a:cs typeface="Carlito"/>
              </a:rPr>
              <a:t>way </a:t>
            </a:r>
            <a:r>
              <a:rPr sz="2400" spc="-5" dirty="0">
                <a:latin typeface="Carlito"/>
                <a:cs typeface="Carlito"/>
              </a:rPr>
              <a:t>of </a:t>
            </a:r>
            <a:r>
              <a:rPr sz="2400" spc="-10" dirty="0">
                <a:latin typeface="Carlito"/>
                <a:cs typeface="Carlito"/>
              </a:rPr>
              <a:t>calculate </a:t>
            </a:r>
            <a:r>
              <a:rPr sz="2400" spc="-5" dirty="0">
                <a:latin typeface="Carlito"/>
                <a:cs typeface="Carlito"/>
              </a:rPr>
              <a:t>how </a:t>
            </a:r>
            <a:r>
              <a:rPr sz="2400" spc="-15" dirty="0">
                <a:latin typeface="Carlito"/>
                <a:cs typeface="Carlito"/>
              </a:rPr>
              <a:t>estimate </a:t>
            </a:r>
            <a:r>
              <a:rPr sz="2400" spc="-10" dirty="0">
                <a:latin typeface="Carlito"/>
                <a:cs typeface="Carlito"/>
              </a:rPr>
              <a:t>level </a:t>
            </a:r>
            <a:r>
              <a:rPr sz="2400" spc="-5" dirty="0">
                <a:latin typeface="Carlito"/>
                <a:cs typeface="Carlito"/>
              </a:rPr>
              <a:t>of impact </a:t>
            </a:r>
            <a:r>
              <a:rPr sz="2400" dirty="0">
                <a:latin typeface="Carlito"/>
                <a:cs typeface="Carlito"/>
              </a:rPr>
              <a:t>is </a:t>
            </a:r>
            <a:r>
              <a:rPr sz="2400" spc="-15" dirty="0">
                <a:latin typeface="Carlito"/>
                <a:cs typeface="Carlito"/>
              </a:rPr>
              <a:t>to </a:t>
            </a:r>
            <a:r>
              <a:rPr sz="2400" spc="-10" dirty="0">
                <a:latin typeface="Carlito"/>
                <a:cs typeface="Carlito"/>
              </a:rPr>
              <a:t>multiply calculated </a:t>
            </a:r>
            <a:r>
              <a:rPr sz="2400" spc="-5" dirty="0">
                <a:latin typeface="Carlito"/>
                <a:cs typeface="Carlito"/>
              </a:rPr>
              <a:t>risk (see  </a:t>
            </a:r>
            <a:r>
              <a:rPr sz="2400" spc="-10" dirty="0">
                <a:latin typeface="Carlito"/>
                <a:cs typeface="Carlito"/>
              </a:rPr>
              <a:t>appropriate</a:t>
            </a:r>
            <a:r>
              <a:rPr sz="240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matrix)	with the </a:t>
            </a:r>
            <a:r>
              <a:rPr sz="2400" spc="-10" dirty="0">
                <a:latin typeface="Carlito"/>
                <a:cs typeface="Carlito"/>
              </a:rPr>
              <a:t>amount </a:t>
            </a:r>
            <a:r>
              <a:rPr sz="2400" dirty="0">
                <a:latin typeface="Carlito"/>
                <a:cs typeface="Carlito"/>
              </a:rPr>
              <a:t>a </a:t>
            </a:r>
            <a:r>
              <a:rPr sz="2400" spc="-10" dirty="0">
                <a:latin typeface="Carlito"/>
                <a:cs typeface="Carlito"/>
              </a:rPr>
              <a:t>value </a:t>
            </a:r>
            <a:r>
              <a:rPr sz="2400" spc="-5" dirty="0">
                <a:latin typeface="Carlito"/>
                <a:cs typeface="Carlito"/>
              </a:rPr>
              <a:t>of asset</a:t>
            </a:r>
            <a:endParaRPr sz="24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400" b="1" spc="-5" dirty="0">
                <a:latin typeface="Carlito"/>
                <a:cs typeface="Carlito"/>
              </a:rPr>
              <a:t>This </a:t>
            </a:r>
            <a:r>
              <a:rPr sz="2400" b="1" spc="-10" dirty="0">
                <a:latin typeface="Carlito"/>
                <a:cs typeface="Carlito"/>
              </a:rPr>
              <a:t>gives you </a:t>
            </a:r>
            <a:r>
              <a:rPr sz="2400" b="1" dirty="0">
                <a:latin typeface="Carlito"/>
                <a:cs typeface="Carlito"/>
              </a:rPr>
              <a:t>a </a:t>
            </a:r>
            <a:r>
              <a:rPr sz="2400" b="1" spc="-15" dirty="0">
                <a:latin typeface="Carlito"/>
                <a:cs typeface="Carlito"/>
              </a:rPr>
              <a:t>value for </a:t>
            </a:r>
            <a:r>
              <a:rPr sz="2400" b="1" spc="-5" dirty="0">
                <a:latin typeface="Carlito"/>
                <a:cs typeface="Carlito"/>
              </a:rPr>
              <a:t>the</a:t>
            </a:r>
            <a:r>
              <a:rPr sz="2400" b="1" spc="15" dirty="0">
                <a:latin typeface="Carlito"/>
                <a:cs typeface="Carlito"/>
              </a:rPr>
              <a:t> </a:t>
            </a:r>
            <a:r>
              <a:rPr sz="2400" b="1" spc="-5" dirty="0">
                <a:latin typeface="Carlito"/>
                <a:cs typeface="Carlito"/>
              </a:rPr>
              <a:t>risk:</a:t>
            </a:r>
            <a:endParaRPr sz="24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z="2400" spc="-5" dirty="0">
                <a:latin typeface="Carlito"/>
                <a:cs typeface="Carlito"/>
              </a:rPr>
              <a:t>Risk </a:t>
            </a:r>
            <a:r>
              <a:rPr sz="2400" spc="-30" dirty="0">
                <a:latin typeface="Carlito"/>
                <a:cs typeface="Carlito"/>
              </a:rPr>
              <a:t>Value </a:t>
            </a:r>
            <a:r>
              <a:rPr sz="2400" dirty="0">
                <a:latin typeface="Carlito"/>
                <a:cs typeface="Carlito"/>
              </a:rPr>
              <a:t>= </a:t>
            </a:r>
            <a:r>
              <a:rPr sz="2400" spc="-10" dirty="0">
                <a:latin typeface="Carlito"/>
                <a:cs typeface="Carlito"/>
              </a:rPr>
              <a:t>Probability </a:t>
            </a:r>
            <a:r>
              <a:rPr sz="2400" dirty="0">
                <a:latin typeface="Carlito"/>
                <a:cs typeface="Carlito"/>
              </a:rPr>
              <a:t>of </a:t>
            </a:r>
            <a:r>
              <a:rPr sz="2400" spc="-25" dirty="0">
                <a:latin typeface="Carlito"/>
                <a:cs typeface="Carlito"/>
              </a:rPr>
              <a:t>Event </a:t>
            </a:r>
            <a:r>
              <a:rPr sz="2400" dirty="0">
                <a:latin typeface="Carlito"/>
                <a:cs typeface="Carlito"/>
              </a:rPr>
              <a:t>x </a:t>
            </a:r>
            <a:r>
              <a:rPr sz="2400" spc="-10" dirty="0">
                <a:latin typeface="Carlito"/>
                <a:cs typeface="Carlito"/>
              </a:rPr>
              <a:t>Cost </a:t>
            </a:r>
            <a:r>
              <a:rPr sz="2400" spc="-5" dirty="0">
                <a:latin typeface="Carlito"/>
                <a:cs typeface="Carlito"/>
              </a:rPr>
              <a:t>of</a:t>
            </a:r>
            <a:r>
              <a:rPr sz="2400" spc="25" dirty="0">
                <a:latin typeface="Carlito"/>
                <a:cs typeface="Carlito"/>
              </a:rPr>
              <a:t> </a:t>
            </a:r>
            <a:r>
              <a:rPr sz="2400" spc="-25" dirty="0">
                <a:latin typeface="Carlito"/>
                <a:cs typeface="Carlito"/>
              </a:rPr>
              <a:t>Event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45</a:t>
            </a:fld>
            <a:endParaRPr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7E0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3237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ISO 27005</a:t>
            </a:r>
            <a:r>
              <a:rPr spc="-75" dirty="0"/>
              <a:t> </a:t>
            </a:r>
            <a:r>
              <a:rPr spc="-15" dirty="0"/>
              <a:t>process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54861" y="1723225"/>
            <a:ext cx="107314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rlito"/>
                <a:cs typeface="Carlito"/>
              </a:rPr>
              <a:t>.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1268094" y="652855"/>
            <a:ext cx="5145405" cy="6007735"/>
            <a:chOff x="1268094" y="652855"/>
            <a:chExt cx="5145405" cy="6007735"/>
          </a:xfrm>
        </p:grpSpPr>
        <p:sp>
          <p:nvSpPr>
            <p:cNvPr id="8" name="object 8"/>
            <p:cNvSpPr/>
            <p:nvPr/>
          </p:nvSpPr>
          <p:spPr>
            <a:xfrm>
              <a:off x="1280515" y="664921"/>
              <a:ext cx="5119916" cy="598211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274394" y="659155"/>
              <a:ext cx="5132705" cy="5995035"/>
            </a:xfrm>
            <a:custGeom>
              <a:avLst/>
              <a:gdLst/>
              <a:ahLst/>
              <a:cxnLst/>
              <a:rect l="l" t="t" r="r" b="b"/>
              <a:pathLst>
                <a:path w="5132705" h="5995034">
                  <a:moveTo>
                    <a:pt x="0" y="0"/>
                  </a:moveTo>
                  <a:lnTo>
                    <a:pt x="5132527" y="0"/>
                  </a:lnTo>
                  <a:lnTo>
                    <a:pt x="5132527" y="5994730"/>
                  </a:lnTo>
                  <a:lnTo>
                    <a:pt x="0" y="5994730"/>
                  </a:lnTo>
                  <a:lnTo>
                    <a:pt x="0" y="0"/>
                  </a:lnTo>
                  <a:close/>
                </a:path>
              </a:pathLst>
            </a:custGeom>
            <a:ln w="125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46</a:t>
            </a:fld>
            <a:endParaRPr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91CF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69383" y="672020"/>
            <a:ext cx="304990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Risk</a:t>
            </a:r>
            <a:r>
              <a:rPr spc="-70" dirty="0"/>
              <a:t> </a:t>
            </a:r>
            <a:r>
              <a:rPr spc="-20" dirty="0"/>
              <a:t>treatment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279400" indent="-228600">
              <a:lnSpc>
                <a:spcPct val="100000"/>
              </a:lnSpc>
              <a:spcBef>
                <a:spcPts val="1100"/>
              </a:spcBef>
              <a:buClr>
                <a:srgbClr val="CE1E27"/>
              </a:buClr>
              <a:buSzPct val="75000"/>
              <a:buFont typeface="Wingdings"/>
              <a:buChar char=""/>
              <a:tabLst>
                <a:tab pos="279400" algn="l"/>
              </a:tabLst>
            </a:pPr>
            <a:r>
              <a:rPr sz="2400" spc="-170" dirty="0"/>
              <a:t>Residual </a:t>
            </a:r>
            <a:r>
              <a:rPr sz="2400" spc="-100" dirty="0"/>
              <a:t>risk </a:t>
            </a:r>
            <a:r>
              <a:rPr sz="2400" spc="-125" dirty="0"/>
              <a:t>management</a:t>
            </a:r>
            <a:endParaRPr sz="2400"/>
          </a:p>
          <a:p>
            <a:pPr marL="279400" marR="63500" indent="-228600">
              <a:lnSpc>
                <a:spcPct val="100000"/>
              </a:lnSpc>
              <a:spcBef>
                <a:spcPts val="1000"/>
              </a:spcBef>
              <a:buClr>
                <a:srgbClr val="CE1E27"/>
              </a:buClr>
              <a:buSzPct val="75000"/>
              <a:buFont typeface="Wingdings"/>
              <a:buChar char=""/>
              <a:tabLst>
                <a:tab pos="279400" algn="l"/>
              </a:tabLst>
            </a:pPr>
            <a:r>
              <a:rPr sz="2400" spc="-185" dirty="0"/>
              <a:t>Once </a:t>
            </a:r>
            <a:r>
              <a:rPr sz="2400" spc="-120" dirty="0"/>
              <a:t>you </a:t>
            </a:r>
            <a:r>
              <a:rPr sz="2400" spc="-40" dirty="0"/>
              <a:t>find </a:t>
            </a:r>
            <a:r>
              <a:rPr sz="2400" spc="-25" dirty="0"/>
              <a:t>out </a:t>
            </a:r>
            <a:r>
              <a:rPr sz="2400" spc="-65" dirty="0"/>
              <a:t>what </a:t>
            </a:r>
            <a:r>
              <a:rPr sz="2400" spc="-110" dirty="0"/>
              <a:t>residual </a:t>
            </a:r>
            <a:r>
              <a:rPr sz="2400" spc="-140" dirty="0"/>
              <a:t>risks </a:t>
            </a:r>
            <a:r>
              <a:rPr sz="2400" spc="-114" dirty="0"/>
              <a:t>are, </a:t>
            </a:r>
            <a:r>
              <a:rPr sz="2400" spc="-65" dirty="0"/>
              <a:t>what </a:t>
            </a:r>
            <a:r>
              <a:rPr sz="2400" spc="-90" dirty="0"/>
              <a:t>do </a:t>
            </a:r>
            <a:r>
              <a:rPr sz="2400" spc="-120" dirty="0"/>
              <a:t>you </a:t>
            </a:r>
            <a:r>
              <a:rPr sz="2400" spc="-90" dirty="0"/>
              <a:t>do </a:t>
            </a:r>
            <a:r>
              <a:rPr sz="2400" spc="-10" dirty="0"/>
              <a:t>with</a:t>
            </a:r>
            <a:r>
              <a:rPr sz="2400" spc="-430" dirty="0"/>
              <a:t> </a:t>
            </a:r>
            <a:r>
              <a:rPr sz="2400" spc="-95" dirty="0"/>
              <a:t>them? </a:t>
            </a:r>
            <a:r>
              <a:rPr sz="2400" spc="-170" dirty="0"/>
              <a:t>Basically, </a:t>
            </a:r>
            <a:r>
              <a:rPr sz="2400" spc="-120" dirty="0"/>
              <a:t>you  </a:t>
            </a:r>
            <a:r>
              <a:rPr sz="2400" spc="-170" dirty="0"/>
              <a:t>have </a:t>
            </a:r>
            <a:r>
              <a:rPr sz="2400" spc="-114" dirty="0"/>
              <a:t>these </a:t>
            </a:r>
            <a:r>
              <a:rPr sz="2400" spc="-60" dirty="0"/>
              <a:t>three</a:t>
            </a:r>
            <a:r>
              <a:rPr sz="2400" spc="-90" dirty="0"/>
              <a:t> </a:t>
            </a:r>
            <a:r>
              <a:rPr sz="2400" spc="-80" dirty="0"/>
              <a:t>options:</a:t>
            </a:r>
            <a:endParaRPr sz="2400"/>
          </a:p>
          <a:p>
            <a:pPr marL="279400" marR="294640" indent="-228600">
              <a:lnSpc>
                <a:spcPct val="100000"/>
              </a:lnSpc>
              <a:spcBef>
                <a:spcPts val="1000"/>
              </a:spcBef>
              <a:buClr>
                <a:srgbClr val="CE1E27"/>
              </a:buClr>
              <a:buSzPct val="75000"/>
              <a:buFont typeface="Wingdings"/>
              <a:buChar char=""/>
              <a:tabLst>
                <a:tab pos="279400" algn="l"/>
              </a:tabLst>
            </a:pPr>
            <a:r>
              <a:rPr sz="2400" spc="-20" dirty="0"/>
              <a:t>If</a:t>
            </a:r>
            <a:r>
              <a:rPr sz="2400" spc="-130" dirty="0"/>
              <a:t> </a:t>
            </a:r>
            <a:r>
              <a:rPr sz="2400" spc="-40" dirty="0"/>
              <a:t>the</a:t>
            </a:r>
            <a:r>
              <a:rPr sz="2400" spc="-130" dirty="0"/>
              <a:t> </a:t>
            </a:r>
            <a:r>
              <a:rPr sz="2400" spc="-100" dirty="0"/>
              <a:t>level</a:t>
            </a:r>
            <a:r>
              <a:rPr sz="2400" spc="-125" dirty="0"/>
              <a:t> </a:t>
            </a:r>
            <a:r>
              <a:rPr sz="2400" spc="-20" dirty="0"/>
              <a:t>of</a:t>
            </a:r>
            <a:r>
              <a:rPr sz="2400" spc="-125" dirty="0"/>
              <a:t> </a:t>
            </a:r>
            <a:r>
              <a:rPr sz="2400" spc="-145" dirty="0"/>
              <a:t>risks</a:t>
            </a:r>
            <a:r>
              <a:rPr sz="2400" spc="-135" dirty="0"/>
              <a:t> </a:t>
            </a:r>
            <a:r>
              <a:rPr sz="2400" spc="-145" dirty="0"/>
              <a:t>is</a:t>
            </a:r>
            <a:r>
              <a:rPr sz="2400" spc="-135" dirty="0"/>
              <a:t> </a:t>
            </a:r>
            <a:r>
              <a:rPr sz="2400" spc="-85" dirty="0"/>
              <a:t>below</a:t>
            </a:r>
            <a:r>
              <a:rPr sz="2400" spc="-125" dirty="0"/>
              <a:t> </a:t>
            </a:r>
            <a:r>
              <a:rPr sz="2400" spc="-40" dirty="0"/>
              <a:t>the</a:t>
            </a:r>
            <a:r>
              <a:rPr sz="2400" spc="-120" dirty="0"/>
              <a:t> </a:t>
            </a:r>
            <a:r>
              <a:rPr sz="2400" spc="-125" dirty="0"/>
              <a:t>acceptable </a:t>
            </a:r>
            <a:r>
              <a:rPr sz="2400" spc="-100" dirty="0"/>
              <a:t>level</a:t>
            </a:r>
            <a:r>
              <a:rPr sz="2400" spc="-135" dirty="0"/>
              <a:t> </a:t>
            </a:r>
            <a:r>
              <a:rPr sz="2400" spc="-20" dirty="0"/>
              <a:t>of</a:t>
            </a:r>
            <a:r>
              <a:rPr sz="2400" spc="-125" dirty="0"/>
              <a:t> </a:t>
            </a:r>
            <a:r>
              <a:rPr sz="2400" spc="-100" dirty="0"/>
              <a:t>risk,</a:t>
            </a:r>
            <a:r>
              <a:rPr sz="2400" spc="-125" dirty="0"/>
              <a:t> </a:t>
            </a:r>
            <a:r>
              <a:rPr sz="2400" spc="-55" dirty="0"/>
              <a:t>then</a:t>
            </a:r>
            <a:r>
              <a:rPr sz="2400" spc="-125" dirty="0"/>
              <a:t> </a:t>
            </a:r>
            <a:r>
              <a:rPr sz="2400" spc="-120" dirty="0"/>
              <a:t>you</a:t>
            </a:r>
            <a:r>
              <a:rPr sz="2400" spc="-125" dirty="0"/>
              <a:t> </a:t>
            </a:r>
            <a:r>
              <a:rPr sz="2400" spc="-90" dirty="0"/>
              <a:t>do</a:t>
            </a:r>
            <a:r>
              <a:rPr sz="2400" spc="-125" dirty="0"/>
              <a:t> </a:t>
            </a:r>
            <a:r>
              <a:rPr sz="2400" spc="-70" dirty="0"/>
              <a:t>nothing</a:t>
            </a:r>
            <a:r>
              <a:rPr sz="2400" spc="-120" dirty="0"/>
              <a:t> </a:t>
            </a:r>
            <a:r>
              <a:rPr sz="2400" spc="-140" dirty="0"/>
              <a:t>–</a:t>
            </a:r>
            <a:r>
              <a:rPr sz="2400" spc="-120" dirty="0"/>
              <a:t> </a:t>
            </a:r>
            <a:r>
              <a:rPr sz="2400" spc="-45" dirty="0"/>
              <a:t>the  </a:t>
            </a:r>
            <a:r>
              <a:rPr sz="2400" spc="-125" dirty="0"/>
              <a:t>management </a:t>
            </a:r>
            <a:r>
              <a:rPr sz="2400" spc="-155" dirty="0"/>
              <a:t>needs </a:t>
            </a:r>
            <a:r>
              <a:rPr sz="2400" dirty="0"/>
              <a:t>to </a:t>
            </a:r>
            <a:r>
              <a:rPr sz="2400" spc="-70" dirty="0"/>
              <a:t>formally </a:t>
            </a:r>
            <a:r>
              <a:rPr sz="2400" spc="-120" dirty="0"/>
              <a:t>accept </a:t>
            </a:r>
            <a:r>
              <a:rPr sz="2400" spc="-100" dirty="0"/>
              <a:t>those</a:t>
            </a:r>
            <a:r>
              <a:rPr sz="2400" spc="-310" dirty="0"/>
              <a:t> </a:t>
            </a:r>
            <a:r>
              <a:rPr sz="2400" spc="-135" dirty="0"/>
              <a:t>risks.</a:t>
            </a:r>
            <a:endParaRPr sz="2400"/>
          </a:p>
          <a:p>
            <a:pPr marL="279400" marR="43180" indent="-228600">
              <a:lnSpc>
                <a:spcPct val="100000"/>
              </a:lnSpc>
              <a:spcBef>
                <a:spcPts val="1000"/>
              </a:spcBef>
              <a:buClr>
                <a:srgbClr val="CE1E27"/>
              </a:buClr>
              <a:buSzPct val="75000"/>
              <a:buFont typeface="Wingdings"/>
              <a:buChar char=""/>
              <a:tabLst>
                <a:tab pos="279400" algn="l"/>
              </a:tabLst>
            </a:pPr>
            <a:r>
              <a:rPr sz="2400" spc="-20" dirty="0"/>
              <a:t>If </a:t>
            </a:r>
            <a:r>
              <a:rPr sz="2400" spc="-40" dirty="0"/>
              <a:t>the </a:t>
            </a:r>
            <a:r>
              <a:rPr sz="2400" spc="-100" dirty="0"/>
              <a:t>level </a:t>
            </a:r>
            <a:r>
              <a:rPr sz="2400" spc="-20" dirty="0"/>
              <a:t>of </a:t>
            </a:r>
            <a:r>
              <a:rPr sz="2400" spc="-145" dirty="0"/>
              <a:t>risks is above </a:t>
            </a:r>
            <a:r>
              <a:rPr sz="2400" spc="-45" dirty="0"/>
              <a:t>the </a:t>
            </a:r>
            <a:r>
              <a:rPr sz="2400" spc="-120" dirty="0"/>
              <a:t>acceptable </a:t>
            </a:r>
            <a:r>
              <a:rPr sz="2400" spc="-100" dirty="0"/>
              <a:t>level </a:t>
            </a:r>
            <a:r>
              <a:rPr sz="2400" spc="-20" dirty="0"/>
              <a:t>of </a:t>
            </a:r>
            <a:r>
              <a:rPr sz="2400" spc="-100" dirty="0"/>
              <a:t>risk, </a:t>
            </a:r>
            <a:r>
              <a:rPr sz="2400" spc="-55" dirty="0"/>
              <a:t>then </a:t>
            </a:r>
            <a:r>
              <a:rPr sz="2400" spc="-120" dirty="0"/>
              <a:t>you need </a:t>
            </a:r>
            <a:r>
              <a:rPr sz="2400" spc="5" dirty="0"/>
              <a:t>to </a:t>
            </a:r>
            <a:r>
              <a:rPr sz="2400" spc="-40" dirty="0"/>
              <a:t>find </a:t>
            </a:r>
            <a:r>
              <a:rPr sz="2400" spc="-20" dirty="0"/>
              <a:t>out  </a:t>
            </a:r>
            <a:r>
              <a:rPr sz="2400" spc="-160" dirty="0"/>
              <a:t>some </a:t>
            </a:r>
            <a:r>
              <a:rPr sz="2400" spc="-105" dirty="0"/>
              <a:t>new </a:t>
            </a:r>
            <a:r>
              <a:rPr sz="2400" spc="-120" dirty="0"/>
              <a:t>(and </a:t>
            </a:r>
            <a:r>
              <a:rPr sz="2400" spc="-50" dirty="0"/>
              <a:t>better) </a:t>
            </a:r>
            <a:r>
              <a:rPr sz="2400" spc="-200" dirty="0"/>
              <a:t>ways </a:t>
            </a:r>
            <a:r>
              <a:rPr sz="2400" spc="5" dirty="0"/>
              <a:t>to </a:t>
            </a:r>
            <a:r>
              <a:rPr sz="2400" spc="-70" dirty="0"/>
              <a:t>mitigate </a:t>
            </a:r>
            <a:r>
              <a:rPr sz="2400" spc="-100" dirty="0"/>
              <a:t>those </a:t>
            </a:r>
            <a:r>
              <a:rPr sz="2400" spc="-140" dirty="0"/>
              <a:t>risks – </a:t>
            </a:r>
            <a:r>
              <a:rPr sz="2400" spc="-25" dirty="0"/>
              <a:t>that </a:t>
            </a:r>
            <a:r>
              <a:rPr sz="2400" spc="-150" dirty="0"/>
              <a:t>also </a:t>
            </a:r>
            <a:r>
              <a:rPr sz="2400" spc="-170" dirty="0"/>
              <a:t>means </a:t>
            </a:r>
            <a:r>
              <a:rPr sz="2400" spc="-55" dirty="0"/>
              <a:t>you’ll </a:t>
            </a:r>
            <a:r>
              <a:rPr sz="2400" spc="-125" dirty="0"/>
              <a:t>need</a:t>
            </a:r>
            <a:r>
              <a:rPr sz="2400" spc="-405" dirty="0"/>
              <a:t> </a:t>
            </a:r>
            <a:r>
              <a:rPr sz="2400" spc="5" dirty="0"/>
              <a:t>to  </a:t>
            </a:r>
            <a:r>
              <a:rPr sz="2400" spc="-204" dirty="0"/>
              <a:t>reassess </a:t>
            </a:r>
            <a:r>
              <a:rPr sz="2400" spc="-40" dirty="0"/>
              <a:t>the </a:t>
            </a:r>
            <a:r>
              <a:rPr sz="2400" spc="-110" dirty="0"/>
              <a:t>residual</a:t>
            </a:r>
            <a:r>
              <a:rPr sz="2400" spc="-155" dirty="0"/>
              <a:t> </a:t>
            </a:r>
            <a:r>
              <a:rPr sz="2400" spc="-135" dirty="0"/>
              <a:t>risks.</a:t>
            </a:r>
            <a:endParaRPr sz="2400"/>
          </a:p>
          <a:p>
            <a:pPr marL="279400" marR="151765" indent="-228600" algn="just">
              <a:lnSpc>
                <a:spcPct val="100000"/>
              </a:lnSpc>
              <a:spcBef>
                <a:spcPts val="1000"/>
              </a:spcBef>
              <a:buClr>
                <a:srgbClr val="CE1E27"/>
              </a:buClr>
              <a:buSzPct val="75000"/>
              <a:buFont typeface="Wingdings"/>
              <a:buChar char=""/>
              <a:tabLst>
                <a:tab pos="279400" algn="l"/>
              </a:tabLst>
            </a:pPr>
            <a:r>
              <a:rPr sz="2400" spc="-20" dirty="0"/>
              <a:t>If</a:t>
            </a:r>
            <a:r>
              <a:rPr sz="2400" spc="-130" dirty="0"/>
              <a:t> </a:t>
            </a:r>
            <a:r>
              <a:rPr sz="2400" spc="-40" dirty="0"/>
              <a:t>the</a:t>
            </a:r>
            <a:r>
              <a:rPr sz="2400" spc="-135" dirty="0"/>
              <a:t> </a:t>
            </a:r>
            <a:r>
              <a:rPr sz="2400" spc="-100" dirty="0"/>
              <a:t>level</a:t>
            </a:r>
            <a:r>
              <a:rPr sz="2400" spc="-130" dirty="0"/>
              <a:t> </a:t>
            </a:r>
            <a:r>
              <a:rPr sz="2400" spc="-20" dirty="0"/>
              <a:t>of</a:t>
            </a:r>
            <a:r>
              <a:rPr sz="2400" spc="-130" dirty="0"/>
              <a:t> </a:t>
            </a:r>
            <a:r>
              <a:rPr sz="2400" spc="-145" dirty="0"/>
              <a:t>risks</a:t>
            </a:r>
            <a:r>
              <a:rPr sz="2400" spc="-140" dirty="0"/>
              <a:t> </a:t>
            </a:r>
            <a:r>
              <a:rPr sz="2400" spc="-145" dirty="0"/>
              <a:t>is</a:t>
            </a:r>
            <a:r>
              <a:rPr sz="2400" spc="-135" dirty="0"/>
              <a:t> </a:t>
            </a:r>
            <a:r>
              <a:rPr sz="2400" spc="-145" dirty="0"/>
              <a:t>above</a:t>
            </a:r>
            <a:r>
              <a:rPr sz="2400" spc="-125" dirty="0"/>
              <a:t> </a:t>
            </a:r>
            <a:r>
              <a:rPr sz="2400" spc="-45" dirty="0"/>
              <a:t>the</a:t>
            </a:r>
            <a:r>
              <a:rPr sz="2400" spc="-125" dirty="0"/>
              <a:t> </a:t>
            </a:r>
            <a:r>
              <a:rPr sz="2400" spc="-120" dirty="0"/>
              <a:t>acceptable</a:t>
            </a:r>
            <a:r>
              <a:rPr sz="2400" spc="-135" dirty="0"/>
              <a:t> </a:t>
            </a:r>
            <a:r>
              <a:rPr sz="2400" spc="-100" dirty="0"/>
              <a:t>level</a:t>
            </a:r>
            <a:r>
              <a:rPr sz="2400" spc="-140" dirty="0"/>
              <a:t> </a:t>
            </a:r>
            <a:r>
              <a:rPr sz="2400" spc="-20" dirty="0"/>
              <a:t>of</a:t>
            </a:r>
            <a:r>
              <a:rPr sz="2400" spc="-125" dirty="0"/>
              <a:t> </a:t>
            </a:r>
            <a:r>
              <a:rPr sz="2400" spc="-100" dirty="0"/>
              <a:t>risk,</a:t>
            </a:r>
            <a:r>
              <a:rPr sz="2400" spc="-130" dirty="0"/>
              <a:t> </a:t>
            </a:r>
            <a:r>
              <a:rPr sz="2400" spc="-135" dirty="0"/>
              <a:t>and</a:t>
            </a:r>
            <a:r>
              <a:rPr sz="2400" spc="-130" dirty="0"/>
              <a:t> </a:t>
            </a:r>
            <a:r>
              <a:rPr sz="2400" spc="-40" dirty="0"/>
              <a:t>the</a:t>
            </a:r>
            <a:r>
              <a:rPr sz="2400" spc="-125" dirty="0"/>
              <a:t> </a:t>
            </a:r>
            <a:r>
              <a:rPr sz="2400" spc="-150" dirty="0"/>
              <a:t>costs</a:t>
            </a:r>
            <a:r>
              <a:rPr sz="2400" spc="-140" dirty="0"/>
              <a:t> </a:t>
            </a:r>
            <a:r>
              <a:rPr sz="2400" spc="-20" dirty="0"/>
              <a:t>of</a:t>
            </a:r>
            <a:r>
              <a:rPr sz="2400" spc="-125" dirty="0"/>
              <a:t> </a:t>
            </a:r>
            <a:r>
              <a:rPr sz="2400" spc="-140" dirty="0"/>
              <a:t>decreasing  </a:t>
            </a:r>
            <a:r>
              <a:rPr sz="2400" spc="-165" dirty="0"/>
              <a:t>such </a:t>
            </a:r>
            <a:r>
              <a:rPr sz="2400" spc="-145" dirty="0"/>
              <a:t>risks </a:t>
            </a:r>
            <a:r>
              <a:rPr sz="2400" spc="-75" dirty="0"/>
              <a:t>would </a:t>
            </a:r>
            <a:r>
              <a:rPr sz="2400" spc="-120" dirty="0"/>
              <a:t>be </a:t>
            </a:r>
            <a:r>
              <a:rPr sz="2400" spc="-90" dirty="0"/>
              <a:t>higher </a:t>
            </a:r>
            <a:r>
              <a:rPr sz="2400" spc="-70" dirty="0"/>
              <a:t>than </a:t>
            </a:r>
            <a:r>
              <a:rPr sz="2400" spc="-40" dirty="0"/>
              <a:t>the </a:t>
            </a:r>
            <a:r>
              <a:rPr sz="2400" spc="-85" dirty="0"/>
              <a:t>impact </a:t>
            </a:r>
            <a:r>
              <a:rPr sz="2400" spc="-80" dirty="0"/>
              <a:t>itself, </a:t>
            </a:r>
            <a:r>
              <a:rPr sz="2400" spc="-70" dirty="0"/>
              <a:t>than </a:t>
            </a:r>
            <a:r>
              <a:rPr sz="2400" spc="-120" dirty="0"/>
              <a:t>you </a:t>
            </a:r>
            <a:r>
              <a:rPr sz="2400" spc="-125" dirty="0"/>
              <a:t>need </a:t>
            </a:r>
            <a:r>
              <a:rPr sz="2400" spc="5" dirty="0"/>
              <a:t>to </a:t>
            </a:r>
            <a:r>
              <a:rPr sz="2400" spc="-120" dirty="0"/>
              <a:t>propose </a:t>
            </a:r>
            <a:r>
              <a:rPr sz="2400" spc="5" dirty="0"/>
              <a:t>to </a:t>
            </a:r>
            <a:r>
              <a:rPr sz="2400" spc="-40" dirty="0"/>
              <a:t>the  </a:t>
            </a:r>
            <a:r>
              <a:rPr sz="2400" spc="-125" dirty="0"/>
              <a:t>management </a:t>
            </a:r>
            <a:r>
              <a:rPr sz="2400" spc="5" dirty="0"/>
              <a:t>to </a:t>
            </a:r>
            <a:r>
              <a:rPr sz="2400" spc="-120" dirty="0"/>
              <a:t>accept </a:t>
            </a:r>
            <a:r>
              <a:rPr sz="2400" spc="-114" dirty="0"/>
              <a:t>these </a:t>
            </a:r>
            <a:r>
              <a:rPr sz="2400" spc="-100" dirty="0"/>
              <a:t>high</a:t>
            </a:r>
            <a:r>
              <a:rPr sz="2400" spc="-295" dirty="0"/>
              <a:t> </a:t>
            </a:r>
            <a:r>
              <a:rPr sz="2400" spc="-135" dirty="0"/>
              <a:t>risks.</a:t>
            </a:r>
            <a:endParaRPr sz="2400"/>
          </a:p>
        </p:txBody>
      </p:sp>
      <p:sp>
        <p:nvSpPr>
          <p:cNvPr id="6" name="object 6"/>
          <p:cNvSpPr txBox="1"/>
          <p:nvPr/>
        </p:nvSpPr>
        <p:spPr>
          <a:xfrm>
            <a:off x="591743" y="6155537"/>
            <a:ext cx="2571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rlito"/>
                <a:cs typeface="Carlito"/>
              </a:rPr>
              <a:t>47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FD8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69383" y="672020"/>
            <a:ext cx="304990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Risk</a:t>
            </a:r>
            <a:r>
              <a:rPr spc="-70" dirty="0"/>
              <a:t> </a:t>
            </a:r>
            <a:r>
              <a:rPr spc="-20" dirty="0"/>
              <a:t>treatment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98741" y="1723225"/>
            <a:ext cx="984821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risk treatment process </a:t>
            </a:r>
            <a:r>
              <a:rPr sz="2400" spc="-10" dirty="0">
                <a:latin typeface="Arial"/>
                <a:cs typeface="Arial"/>
              </a:rPr>
              <a:t>and </a:t>
            </a:r>
            <a:r>
              <a:rPr sz="2400" spc="-5" dirty="0">
                <a:latin typeface="Arial"/>
                <a:cs typeface="Arial"/>
              </a:rPr>
              <a:t>the iterative nature of the </a:t>
            </a:r>
            <a:r>
              <a:rPr sz="2400" spc="-10" dirty="0">
                <a:latin typeface="Arial"/>
                <a:cs typeface="Arial"/>
              </a:rPr>
              <a:t>development </a:t>
            </a:r>
            <a:r>
              <a:rPr sz="2400" spc="-5" dirty="0">
                <a:latin typeface="Arial"/>
                <a:cs typeface="Arial"/>
              </a:rPr>
              <a:t>of  treatment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action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plans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703245" y="2305799"/>
            <a:ext cx="8520430" cy="4222750"/>
            <a:chOff x="2703245" y="2305799"/>
            <a:chExt cx="8520430" cy="4222750"/>
          </a:xfrm>
        </p:grpSpPr>
        <p:sp>
          <p:nvSpPr>
            <p:cNvPr id="7" name="object 7"/>
            <p:cNvSpPr/>
            <p:nvPr/>
          </p:nvSpPr>
          <p:spPr>
            <a:xfrm>
              <a:off x="7849082" y="6192736"/>
              <a:ext cx="817537" cy="33550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703245" y="2305812"/>
              <a:ext cx="8520099" cy="359279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703245" y="2305799"/>
              <a:ext cx="8520430" cy="3592829"/>
            </a:xfrm>
            <a:custGeom>
              <a:avLst/>
              <a:gdLst/>
              <a:ahLst/>
              <a:cxnLst/>
              <a:rect l="l" t="t" r="r" b="b"/>
              <a:pathLst>
                <a:path w="8520430" h="3592829">
                  <a:moveTo>
                    <a:pt x="0" y="0"/>
                  </a:moveTo>
                  <a:lnTo>
                    <a:pt x="8520112" y="0"/>
                  </a:lnTo>
                  <a:lnTo>
                    <a:pt x="8520112" y="3592804"/>
                  </a:lnTo>
                  <a:lnTo>
                    <a:pt x="0" y="3592804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48</a:t>
            </a:fld>
            <a:endParaRPr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FD8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69383" y="672020"/>
            <a:ext cx="304990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Risk</a:t>
            </a:r>
            <a:r>
              <a:rPr spc="-70" dirty="0"/>
              <a:t> </a:t>
            </a:r>
            <a:r>
              <a:rPr spc="-20" dirty="0"/>
              <a:t>treatment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98741" y="2226144"/>
            <a:ext cx="10318750" cy="3592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2110" marR="309245" indent="-342265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Carlito"/>
                <a:cs typeface="Carlito"/>
              </a:rPr>
              <a:t>Risk </a:t>
            </a:r>
            <a:r>
              <a:rPr sz="2800" b="1" spc="-20" dirty="0">
                <a:latin typeface="Carlito"/>
                <a:cs typeface="Carlito"/>
              </a:rPr>
              <a:t>evaluation </a:t>
            </a:r>
            <a:r>
              <a:rPr sz="2800" spc="-15" dirty="0">
                <a:latin typeface="Carlito"/>
                <a:cs typeface="Carlito"/>
              </a:rPr>
              <a:t>provides </a:t>
            </a:r>
            <a:r>
              <a:rPr sz="2800" dirty="0">
                <a:latin typeface="Carlito"/>
                <a:cs typeface="Carlito"/>
              </a:rPr>
              <a:t>a </a:t>
            </a:r>
            <a:r>
              <a:rPr sz="2800" spc="-15" dirty="0">
                <a:latin typeface="Carlito"/>
                <a:cs typeface="Carlito"/>
              </a:rPr>
              <a:t>list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10" dirty="0">
                <a:latin typeface="Carlito"/>
                <a:cs typeface="Carlito"/>
              </a:rPr>
              <a:t>risks </a:t>
            </a:r>
            <a:r>
              <a:rPr sz="2800" spc="-15" dirty="0">
                <a:latin typeface="Carlito"/>
                <a:cs typeface="Carlito"/>
              </a:rPr>
              <a:t>requiring </a:t>
            </a:r>
            <a:r>
              <a:rPr sz="2800" spc="-20" dirty="0">
                <a:latin typeface="Carlito"/>
                <a:cs typeface="Carlito"/>
              </a:rPr>
              <a:t>treatment, </a:t>
            </a:r>
            <a:r>
              <a:rPr sz="2800" spc="-25" dirty="0">
                <a:latin typeface="Carlito"/>
                <a:cs typeface="Carlito"/>
              </a:rPr>
              <a:t>often </a:t>
            </a:r>
            <a:r>
              <a:rPr sz="2800" spc="-5" dirty="0">
                <a:latin typeface="Carlito"/>
                <a:cs typeface="Carlito"/>
              </a:rPr>
              <a:t>with  </a:t>
            </a:r>
            <a:r>
              <a:rPr sz="2800" spc="-10" dirty="0">
                <a:latin typeface="Carlito"/>
                <a:cs typeface="Carlito"/>
              </a:rPr>
              <a:t>defined </a:t>
            </a:r>
            <a:r>
              <a:rPr sz="2800" spc="-25" dirty="0">
                <a:latin typeface="Carlito"/>
                <a:cs typeface="Carlito"/>
              </a:rPr>
              <a:t>ratings </a:t>
            </a:r>
            <a:r>
              <a:rPr sz="2800" dirty="0">
                <a:latin typeface="Carlito"/>
                <a:cs typeface="Carlito"/>
              </a:rPr>
              <a:t>or </a:t>
            </a:r>
            <a:r>
              <a:rPr sz="2800" spc="-10" dirty="0">
                <a:latin typeface="Carlito"/>
                <a:cs typeface="Carlito"/>
              </a:rPr>
              <a:t>priorities</a:t>
            </a:r>
            <a:r>
              <a:rPr sz="2800" b="1" spc="-10" dirty="0">
                <a:latin typeface="Carlito"/>
                <a:cs typeface="Carlito"/>
              </a:rPr>
              <a:t>.</a:t>
            </a:r>
            <a:endParaRPr sz="2800">
              <a:latin typeface="Carlito"/>
              <a:cs typeface="Carlito"/>
            </a:endParaRPr>
          </a:p>
          <a:p>
            <a:pPr marL="355600" marR="5080" indent="-343535">
              <a:lnSpc>
                <a:spcPct val="100000"/>
              </a:lnSpc>
              <a:spcBef>
                <a:spcPts val="600"/>
              </a:spcBef>
            </a:pPr>
            <a:r>
              <a:rPr sz="2800" b="1" spc="-5" dirty="0">
                <a:latin typeface="Carlito"/>
                <a:cs typeface="Carlito"/>
              </a:rPr>
              <a:t>Risk </a:t>
            </a:r>
            <a:r>
              <a:rPr sz="2800" b="1" spc="-15" dirty="0">
                <a:latin typeface="Carlito"/>
                <a:cs typeface="Carlito"/>
              </a:rPr>
              <a:t>treatment </a:t>
            </a:r>
            <a:r>
              <a:rPr sz="2800" spc="-20" dirty="0">
                <a:latin typeface="Carlito"/>
                <a:cs typeface="Carlito"/>
              </a:rPr>
              <a:t>involves </a:t>
            </a:r>
            <a:r>
              <a:rPr sz="2800" spc="-10" dirty="0">
                <a:latin typeface="Carlito"/>
                <a:cs typeface="Carlito"/>
              </a:rPr>
              <a:t>identifying </a:t>
            </a:r>
            <a:r>
              <a:rPr sz="2800" dirty="0">
                <a:latin typeface="Carlito"/>
                <a:cs typeface="Carlito"/>
              </a:rPr>
              <a:t>a </a:t>
            </a:r>
            <a:r>
              <a:rPr sz="2800" spc="-20" dirty="0">
                <a:latin typeface="Carlito"/>
                <a:cs typeface="Carlito"/>
              </a:rPr>
              <a:t>range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15" dirty="0">
                <a:latin typeface="Carlito"/>
                <a:cs typeface="Carlito"/>
              </a:rPr>
              <a:t>options </a:t>
            </a:r>
            <a:r>
              <a:rPr sz="2800" spc="-25" dirty="0">
                <a:latin typeface="Carlito"/>
                <a:cs typeface="Carlito"/>
              </a:rPr>
              <a:t>for </a:t>
            </a:r>
            <a:r>
              <a:rPr sz="2800" spc="-20" dirty="0">
                <a:latin typeface="Carlito"/>
                <a:cs typeface="Carlito"/>
              </a:rPr>
              <a:t>treating </a:t>
            </a:r>
            <a:r>
              <a:rPr sz="2800" spc="-10" dirty="0">
                <a:latin typeface="Carlito"/>
                <a:cs typeface="Carlito"/>
              </a:rPr>
              <a:t>these  risks, </a:t>
            </a:r>
            <a:r>
              <a:rPr sz="2800" spc="-20" dirty="0">
                <a:latin typeface="Carlito"/>
                <a:cs typeface="Carlito"/>
              </a:rPr>
              <a:t>evaluating </a:t>
            </a:r>
            <a:r>
              <a:rPr sz="2800" spc="-5" dirty="0">
                <a:latin typeface="Carlito"/>
                <a:cs typeface="Carlito"/>
              </a:rPr>
              <a:t>those </a:t>
            </a:r>
            <a:r>
              <a:rPr sz="2800" spc="-15" dirty="0">
                <a:latin typeface="Carlito"/>
                <a:cs typeface="Carlito"/>
              </a:rPr>
              <a:t>options, preparing treatment </a:t>
            </a:r>
            <a:r>
              <a:rPr sz="2800" spc="-10" dirty="0">
                <a:latin typeface="Carlito"/>
                <a:cs typeface="Carlito"/>
              </a:rPr>
              <a:t>plans </a:t>
            </a:r>
            <a:r>
              <a:rPr sz="2800" spc="-5" dirty="0">
                <a:latin typeface="Carlito"/>
                <a:cs typeface="Carlito"/>
              </a:rPr>
              <a:t>and  </a:t>
            </a:r>
            <a:r>
              <a:rPr sz="2800" spc="-15" dirty="0">
                <a:latin typeface="Carlito"/>
                <a:cs typeface="Carlito"/>
              </a:rPr>
              <a:t>implementing</a:t>
            </a:r>
            <a:r>
              <a:rPr sz="2800" spc="-1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them.</a:t>
            </a:r>
            <a:endParaRPr sz="2800">
              <a:latin typeface="Carlito"/>
              <a:cs typeface="Carlito"/>
            </a:endParaRPr>
          </a:p>
          <a:p>
            <a:pPr marL="355600" marR="1372235" indent="-343535">
              <a:lnSpc>
                <a:spcPct val="100000"/>
              </a:lnSpc>
              <a:spcBef>
                <a:spcPts val="600"/>
              </a:spcBef>
              <a:tabLst>
                <a:tab pos="3921760" algn="l"/>
              </a:tabLst>
            </a:pPr>
            <a:r>
              <a:rPr sz="2800" b="1" spc="-5" dirty="0">
                <a:latin typeface="Carlito"/>
                <a:cs typeface="Carlito"/>
              </a:rPr>
              <a:t>The </a:t>
            </a:r>
            <a:r>
              <a:rPr sz="2800" b="1" spc="-10" dirty="0">
                <a:latin typeface="Carlito"/>
                <a:cs typeface="Carlito"/>
              </a:rPr>
              <a:t>design </a:t>
            </a:r>
            <a:r>
              <a:rPr sz="2800" b="1" spc="-5" dirty="0">
                <a:latin typeface="Carlito"/>
                <a:cs typeface="Carlito"/>
              </a:rPr>
              <a:t>of risk </a:t>
            </a:r>
            <a:r>
              <a:rPr sz="2800" b="1" spc="-15" dirty="0">
                <a:latin typeface="Carlito"/>
                <a:cs typeface="Carlito"/>
              </a:rPr>
              <a:t>treatment </a:t>
            </a:r>
            <a:r>
              <a:rPr sz="2800" spc="-10" dirty="0">
                <a:latin typeface="Carlito"/>
                <a:cs typeface="Carlito"/>
              </a:rPr>
              <a:t>measures should be </a:t>
            </a:r>
            <a:r>
              <a:rPr sz="2800" spc="-5" dirty="0">
                <a:latin typeface="Carlito"/>
                <a:cs typeface="Carlito"/>
              </a:rPr>
              <a:t>based </a:t>
            </a:r>
            <a:r>
              <a:rPr sz="2800" dirty="0">
                <a:latin typeface="Carlito"/>
                <a:cs typeface="Carlito"/>
              </a:rPr>
              <a:t>on a  </a:t>
            </a:r>
            <a:r>
              <a:rPr sz="2800" spc="-15" dirty="0">
                <a:latin typeface="Carlito"/>
                <a:cs typeface="Carlito"/>
              </a:rPr>
              <a:t>comprehensive</a:t>
            </a:r>
            <a:r>
              <a:rPr sz="2800" spc="1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analysis	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0" dirty="0">
                <a:latin typeface="Carlito"/>
                <a:cs typeface="Carlito"/>
              </a:rPr>
              <a:t>risks concerned </a:t>
            </a:r>
            <a:r>
              <a:rPr sz="2800" spc="-5" dirty="0">
                <a:latin typeface="Carlito"/>
                <a:cs typeface="Carlito"/>
              </a:rPr>
              <a:t>and </a:t>
            </a:r>
            <a:r>
              <a:rPr sz="2800" spc="-20" dirty="0">
                <a:latin typeface="Carlito"/>
                <a:cs typeface="Carlito"/>
              </a:rPr>
              <a:t>from </a:t>
            </a:r>
            <a:r>
              <a:rPr sz="2800" dirty="0">
                <a:latin typeface="Carlito"/>
                <a:cs typeface="Carlito"/>
              </a:rPr>
              <a:t>an  </a:t>
            </a:r>
            <a:r>
              <a:rPr sz="2800" spc="-15" dirty="0">
                <a:latin typeface="Carlito"/>
                <a:cs typeface="Carlito"/>
              </a:rPr>
              <a:t>appropriate level </a:t>
            </a:r>
            <a:r>
              <a:rPr sz="2800" dirty="0">
                <a:latin typeface="Carlito"/>
                <a:cs typeface="Carlito"/>
              </a:rPr>
              <a:t>of</a:t>
            </a:r>
            <a:r>
              <a:rPr sz="2800" spc="-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risks.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49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20001" y="365036"/>
            <a:ext cx="10751820" cy="1325245"/>
          </a:xfrm>
          <a:prstGeom prst="rect">
            <a:avLst/>
          </a:prstGeom>
          <a:solidFill>
            <a:srgbClr val="F7E07F"/>
          </a:solidFill>
        </p:spPr>
        <p:txBody>
          <a:bodyPr vert="horz" wrap="square" lIns="0" tIns="1460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4"/>
              </a:spcBef>
            </a:pPr>
            <a:r>
              <a:rPr b="1" spc="-5" dirty="0">
                <a:latin typeface="Carlito"/>
                <a:cs typeface="Carlito"/>
              </a:rPr>
              <a:t>Basic </a:t>
            </a:r>
            <a:r>
              <a:rPr b="1" spc="-15" dirty="0">
                <a:latin typeface="Carlito"/>
                <a:cs typeface="Carlito"/>
              </a:rPr>
              <a:t>Questions </a:t>
            </a:r>
            <a:r>
              <a:rPr b="1" spc="-5" dirty="0">
                <a:latin typeface="Carlito"/>
                <a:cs typeface="Carlito"/>
              </a:rPr>
              <a:t>and</a:t>
            </a:r>
            <a:r>
              <a:rPr b="1" spc="-25" dirty="0">
                <a:latin typeface="Carlito"/>
                <a:cs typeface="Carlito"/>
              </a:rPr>
              <a:t> </a:t>
            </a:r>
            <a:r>
              <a:rPr b="1" spc="-20" dirty="0">
                <a:latin typeface="Carlito"/>
                <a:cs typeface="Carlito"/>
              </a:rPr>
              <a:t>Answers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825561"/>
            <a:ext cx="10751820" cy="4081145"/>
          </a:xfrm>
          <a:custGeom>
            <a:avLst/>
            <a:gdLst/>
            <a:ahLst/>
            <a:cxnLst/>
            <a:rect l="l" t="t" r="r" b="b"/>
            <a:pathLst>
              <a:path w="10751820" h="4081145">
                <a:moveTo>
                  <a:pt x="10751756" y="0"/>
                </a:moveTo>
                <a:lnTo>
                  <a:pt x="0" y="0"/>
                </a:lnTo>
                <a:lnTo>
                  <a:pt x="0" y="4080954"/>
                </a:lnTo>
                <a:lnTo>
                  <a:pt x="10751756" y="408095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73341" y="1708011"/>
            <a:ext cx="10603865" cy="4130675"/>
          </a:xfrm>
          <a:prstGeom prst="rect">
            <a:avLst/>
          </a:prstGeom>
        </p:spPr>
        <p:txBody>
          <a:bodyPr vert="horz" wrap="square" lIns="0" tIns="1663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10"/>
              </a:spcBef>
            </a:pPr>
            <a:r>
              <a:rPr sz="2850" spc="-140" dirty="0">
                <a:solidFill>
                  <a:srgbClr val="303030"/>
                </a:solidFill>
                <a:latin typeface="Arial"/>
                <a:cs typeface="Arial"/>
              </a:rPr>
              <a:t>Before </a:t>
            </a:r>
            <a:r>
              <a:rPr sz="2850" spc="-85" dirty="0">
                <a:solidFill>
                  <a:srgbClr val="303030"/>
                </a:solidFill>
                <a:latin typeface="Arial"/>
                <a:cs typeface="Arial"/>
              </a:rPr>
              <a:t>starting </a:t>
            </a:r>
            <a:r>
              <a:rPr sz="2850" spc="-235" dirty="0">
                <a:solidFill>
                  <a:srgbClr val="303030"/>
                </a:solidFill>
                <a:latin typeface="Arial"/>
                <a:cs typeface="Arial"/>
              </a:rPr>
              <a:t>a </a:t>
            </a:r>
            <a:r>
              <a:rPr sz="2850" spc="-120" dirty="0">
                <a:solidFill>
                  <a:srgbClr val="303030"/>
                </a:solidFill>
                <a:latin typeface="Arial"/>
                <a:cs typeface="Arial"/>
              </a:rPr>
              <a:t>risk </a:t>
            </a:r>
            <a:r>
              <a:rPr sz="2850" spc="-180" dirty="0">
                <a:solidFill>
                  <a:srgbClr val="303030"/>
                </a:solidFill>
                <a:latin typeface="Arial"/>
                <a:cs typeface="Arial"/>
              </a:rPr>
              <a:t>analysis </a:t>
            </a:r>
            <a:r>
              <a:rPr sz="2850" spc="-65" dirty="0">
                <a:solidFill>
                  <a:srgbClr val="303030"/>
                </a:solidFill>
                <a:latin typeface="Arial"/>
                <a:cs typeface="Arial"/>
              </a:rPr>
              <a:t>project, </a:t>
            </a:r>
            <a:r>
              <a:rPr sz="2850" spc="70" dirty="0">
                <a:solidFill>
                  <a:srgbClr val="303030"/>
                </a:solidFill>
                <a:latin typeface="Arial"/>
                <a:cs typeface="Arial"/>
              </a:rPr>
              <a:t>it </a:t>
            </a:r>
            <a:r>
              <a:rPr sz="2850" spc="-175" dirty="0">
                <a:solidFill>
                  <a:srgbClr val="303030"/>
                </a:solidFill>
                <a:latin typeface="Arial"/>
                <a:cs typeface="Arial"/>
              </a:rPr>
              <a:t>needs </a:t>
            </a:r>
            <a:r>
              <a:rPr sz="2850" spc="10" dirty="0">
                <a:solidFill>
                  <a:srgbClr val="303030"/>
                </a:solidFill>
                <a:latin typeface="Arial"/>
                <a:cs typeface="Arial"/>
              </a:rPr>
              <a:t>to </a:t>
            </a:r>
            <a:r>
              <a:rPr sz="2850" spc="-135" dirty="0">
                <a:solidFill>
                  <a:srgbClr val="303030"/>
                </a:solidFill>
                <a:latin typeface="Arial"/>
                <a:cs typeface="Arial"/>
              </a:rPr>
              <a:t>be</a:t>
            </a:r>
            <a:r>
              <a:rPr sz="2850" spc="-59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850" spc="-120" dirty="0">
                <a:solidFill>
                  <a:srgbClr val="303030"/>
                </a:solidFill>
                <a:latin typeface="Arial"/>
                <a:cs typeface="Arial"/>
              </a:rPr>
              <a:t>handled</a:t>
            </a:r>
            <a:endParaRPr sz="2850">
              <a:latin typeface="Arial"/>
              <a:cs typeface="Arial"/>
            </a:endParaRPr>
          </a:p>
          <a:p>
            <a:pPr marL="186690">
              <a:lnSpc>
                <a:spcPct val="100000"/>
              </a:lnSpc>
              <a:spcBef>
                <a:spcPts val="840"/>
              </a:spcBef>
            </a:pPr>
            <a:r>
              <a:rPr sz="1950" spc="50" dirty="0">
                <a:latin typeface="Arial"/>
                <a:cs typeface="Arial"/>
              </a:rPr>
              <a:t>Q:</a:t>
            </a:r>
            <a:endParaRPr sz="1950">
              <a:latin typeface="Arial"/>
              <a:cs typeface="Arial"/>
            </a:endParaRPr>
          </a:p>
          <a:p>
            <a:pPr marL="327660" indent="-290195">
              <a:lnSpc>
                <a:spcPct val="100000"/>
              </a:lnSpc>
              <a:spcBef>
                <a:spcPts val="810"/>
              </a:spcBef>
              <a:buClr>
                <a:srgbClr val="CE1E27"/>
              </a:buClr>
              <a:buSzPct val="73913"/>
              <a:buFont typeface="Wingdings"/>
              <a:buChar char=""/>
              <a:tabLst>
                <a:tab pos="328295" algn="l"/>
              </a:tabLst>
            </a:pPr>
            <a:r>
              <a:rPr sz="2300" spc="65" dirty="0">
                <a:latin typeface="Arial"/>
                <a:cs typeface="Arial"/>
              </a:rPr>
              <a:t>What</a:t>
            </a:r>
            <a:r>
              <a:rPr sz="2300" spc="-85" dirty="0">
                <a:latin typeface="Arial"/>
                <a:cs typeface="Arial"/>
              </a:rPr>
              <a:t> </a:t>
            </a:r>
            <a:r>
              <a:rPr sz="2300" spc="105" dirty="0">
                <a:latin typeface="Arial"/>
                <a:cs typeface="Arial"/>
              </a:rPr>
              <a:t>data</a:t>
            </a:r>
            <a:r>
              <a:rPr sz="2300" spc="-80" dirty="0">
                <a:latin typeface="Arial"/>
                <a:cs typeface="Arial"/>
              </a:rPr>
              <a:t> </a:t>
            </a:r>
            <a:r>
              <a:rPr sz="2300" spc="100" dirty="0">
                <a:latin typeface="Arial"/>
                <a:cs typeface="Arial"/>
              </a:rPr>
              <a:t>is</a:t>
            </a:r>
            <a:r>
              <a:rPr sz="2300" spc="-65" dirty="0">
                <a:latin typeface="Arial"/>
                <a:cs typeface="Arial"/>
              </a:rPr>
              <a:t> </a:t>
            </a:r>
            <a:r>
              <a:rPr sz="2300" spc="85" dirty="0">
                <a:latin typeface="Arial"/>
                <a:cs typeface="Arial"/>
              </a:rPr>
              <a:t>valuable</a:t>
            </a:r>
            <a:r>
              <a:rPr sz="2300" spc="-80" dirty="0">
                <a:latin typeface="Arial"/>
                <a:cs typeface="Arial"/>
              </a:rPr>
              <a:t> </a:t>
            </a:r>
            <a:r>
              <a:rPr sz="2300" spc="140" dirty="0">
                <a:latin typeface="Arial"/>
                <a:cs typeface="Arial"/>
              </a:rPr>
              <a:t>to</a:t>
            </a:r>
            <a:r>
              <a:rPr sz="2300" spc="-75" dirty="0">
                <a:latin typeface="Arial"/>
                <a:cs typeface="Arial"/>
              </a:rPr>
              <a:t> </a:t>
            </a:r>
            <a:r>
              <a:rPr sz="2300" spc="145" dirty="0">
                <a:latin typeface="Arial"/>
                <a:cs typeface="Arial"/>
              </a:rPr>
              <a:t>our</a:t>
            </a:r>
            <a:r>
              <a:rPr sz="2300" spc="-70" dirty="0">
                <a:latin typeface="Arial"/>
                <a:cs typeface="Arial"/>
              </a:rPr>
              <a:t> </a:t>
            </a:r>
            <a:r>
              <a:rPr sz="2300" spc="114" dirty="0">
                <a:latin typeface="Arial"/>
                <a:cs typeface="Arial"/>
              </a:rPr>
              <a:t>consumers</a:t>
            </a:r>
            <a:r>
              <a:rPr sz="2300" spc="-70" dirty="0">
                <a:latin typeface="Arial"/>
                <a:cs typeface="Arial"/>
              </a:rPr>
              <a:t> </a:t>
            </a:r>
            <a:r>
              <a:rPr sz="2300" spc="110" dirty="0">
                <a:latin typeface="Arial"/>
                <a:cs typeface="Arial"/>
              </a:rPr>
              <a:t>and/or</a:t>
            </a:r>
            <a:r>
              <a:rPr sz="2300" spc="-70" dirty="0">
                <a:latin typeface="Arial"/>
                <a:cs typeface="Arial"/>
              </a:rPr>
              <a:t> </a:t>
            </a:r>
            <a:r>
              <a:rPr sz="2300" spc="100" dirty="0">
                <a:latin typeface="Arial"/>
                <a:cs typeface="Arial"/>
              </a:rPr>
              <a:t>members?</a:t>
            </a:r>
            <a:endParaRPr sz="2300">
              <a:latin typeface="Arial"/>
              <a:cs typeface="Arial"/>
            </a:endParaRPr>
          </a:p>
          <a:p>
            <a:pPr marL="327660" marR="30480" indent="-290195">
              <a:lnSpc>
                <a:spcPct val="100000"/>
              </a:lnSpc>
              <a:spcBef>
                <a:spcPts val="800"/>
              </a:spcBef>
              <a:buClr>
                <a:srgbClr val="CE1E27"/>
              </a:buClr>
              <a:buSzPct val="73913"/>
              <a:buFont typeface="Wingdings"/>
              <a:buChar char=""/>
              <a:tabLst>
                <a:tab pos="328295" algn="l"/>
                <a:tab pos="1095375" algn="l"/>
              </a:tabLst>
            </a:pPr>
            <a:r>
              <a:rPr sz="2300" spc="65" dirty="0">
                <a:latin typeface="Arial"/>
                <a:cs typeface="Arial"/>
              </a:rPr>
              <a:t>What</a:t>
            </a:r>
            <a:r>
              <a:rPr sz="2300" spc="-80" dirty="0">
                <a:latin typeface="Arial"/>
                <a:cs typeface="Arial"/>
              </a:rPr>
              <a:t> </a:t>
            </a:r>
            <a:r>
              <a:rPr sz="2300" spc="125" dirty="0">
                <a:latin typeface="Arial"/>
                <a:cs typeface="Arial"/>
              </a:rPr>
              <a:t>would</a:t>
            </a:r>
            <a:r>
              <a:rPr sz="2300" spc="-80" dirty="0">
                <a:latin typeface="Arial"/>
                <a:cs typeface="Arial"/>
              </a:rPr>
              <a:t> </a:t>
            </a:r>
            <a:r>
              <a:rPr sz="2300" spc="100" dirty="0">
                <a:latin typeface="Arial"/>
                <a:cs typeface="Arial"/>
              </a:rPr>
              <a:t>happen</a:t>
            </a:r>
            <a:r>
              <a:rPr sz="2300" spc="-80" dirty="0">
                <a:latin typeface="Arial"/>
                <a:cs typeface="Arial"/>
              </a:rPr>
              <a:t> </a:t>
            </a:r>
            <a:r>
              <a:rPr sz="2300" spc="114" dirty="0">
                <a:latin typeface="Arial"/>
                <a:cs typeface="Arial"/>
              </a:rPr>
              <a:t>if</a:t>
            </a:r>
            <a:r>
              <a:rPr sz="2300" spc="175" dirty="0">
                <a:latin typeface="Arial"/>
                <a:cs typeface="Arial"/>
              </a:rPr>
              <a:t> </a:t>
            </a:r>
            <a:r>
              <a:rPr sz="2300" spc="120" dirty="0">
                <a:latin typeface="Arial"/>
                <a:cs typeface="Arial"/>
              </a:rPr>
              <a:t>the</a:t>
            </a:r>
            <a:r>
              <a:rPr sz="2300" spc="-80" dirty="0">
                <a:latin typeface="Arial"/>
                <a:cs typeface="Arial"/>
              </a:rPr>
              <a:t> </a:t>
            </a:r>
            <a:r>
              <a:rPr sz="2300" spc="100" dirty="0">
                <a:latin typeface="Arial"/>
                <a:cs typeface="Arial"/>
              </a:rPr>
              <a:t>organization</a:t>
            </a:r>
            <a:r>
              <a:rPr sz="2300" spc="-75" dirty="0">
                <a:latin typeface="Arial"/>
                <a:cs typeface="Arial"/>
              </a:rPr>
              <a:t> </a:t>
            </a:r>
            <a:r>
              <a:rPr sz="2300" spc="114" dirty="0">
                <a:latin typeface="Arial"/>
                <a:cs typeface="Arial"/>
              </a:rPr>
              <a:t>discovered</a:t>
            </a:r>
            <a:r>
              <a:rPr sz="2300" spc="-70" dirty="0">
                <a:latin typeface="Arial"/>
                <a:cs typeface="Arial"/>
              </a:rPr>
              <a:t> </a:t>
            </a:r>
            <a:r>
              <a:rPr sz="2300" spc="85" dirty="0">
                <a:latin typeface="Arial"/>
                <a:cs typeface="Arial"/>
              </a:rPr>
              <a:t>a</a:t>
            </a:r>
            <a:r>
              <a:rPr sz="2300" spc="-75" dirty="0">
                <a:latin typeface="Arial"/>
                <a:cs typeface="Arial"/>
              </a:rPr>
              <a:t> </a:t>
            </a:r>
            <a:r>
              <a:rPr sz="2300" spc="105" dirty="0">
                <a:latin typeface="Arial"/>
                <a:cs typeface="Arial"/>
              </a:rPr>
              <a:t>data</a:t>
            </a:r>
            <a:r>
              <a:rPr sz="2300" spc="-80" dirty="0">
                <a:latin typeface="Arial"/>
                <a:cs typeface="Arial"/>
              </a:rPr>
              <a:t> </a:t>
            </a:r>
            <a:r>
              <a:rPr sz="2300" spc="114" dirty="0">
                <a:latin typeface="Arial"/>
                <a:cs typeface="Arial"/>
              </a:rPr>
              <a:t>breach,</a:t>
            </a:r>
            <a:r>
              <a:rPr sz="2300" spc="-70" dirty="0">
                <a:latin typeface="Arial"/>
                <a:cs typeface="Arial"/>
              </a:rPr>
              <a:t> </a:t>
            </a:r>
            <a:r>
              <a:rPr sz="2300" spc="110" dirty="0">
                <a:latin typeface="Arial"/>
                <a:cs typeface="Arial"/>
              </a:rPr>
              <a:t>and</a:t>
            </a:r>
            <a:r>
              <a:rPr sz="2300" spc="-80" dirty="0">
                <a:latin typeface="Arial"/>
                <a:cs typeface="Arial"/>
              </a:rPr>
              <a:t> </a:t>
            </a:r>
            <a:r>
              <a:rPr sz="2300" spc="120" dirty="0">
                <a:latin typeface="Arial"/>
                <a:cs typeface="Arial"/>
              </a:rPr>
              <a:t>the  </a:t>
            </a:r>
            <a:r>
              <a:rPr sz="2300" spc="105" dirty="0">
                <a:latin typeface="Arial"/>
                <a:cs typeface="Arial"/>
              </a:rPr>
              <a:t>data	</a:t>
            </a:r>
            <a:r>
              <a:rPr sz="2300" spc="110" dirty="0">
                <a:latin typeface="Arial"/>
                <a:cs typeface="Arial"/>
              </a:rPr>
              <a:t>was</a:t>
            </a:r>
            <a:r>
              <a:rPr sz="2300" spc="-70" dirty="0">
                <a:latin typeface="Arial"/>
                <a:cs typeface="Arial"/>
              </a:rPr>
              <a:t> </a:t>
            </a:r>
            <a:r>
              <a:rPr sz="2300" spc="80" dirty="0">
                <a:latin typeface="Arial"/>
                <a:cs typeface="Arial"/>
              </a:rPr>
              <a:t>valuable?</a:t>
            </a:r>
            <a:endParaRPr sz="2300">
              <a:latin typeface="Arial"/>
              <a:cs typeface="Arial"/>
            </a:endParaRPr>
          </a:p>
          <a:p>
            <a:pPr marL="327660" indent="-290195">
              <a:lnSpc>
                <a:spcPct val="100000"/>
              </a:lnSpc>
              <a:spcBef>
                <a:spcPts val="790"/>
              </a:spcBef>
              <a:buClr>
                <a:srgbClr val="CE1E27"/>
              </a:buClr>
              <a:buSzPct val="73913"/>
              <a:buFont typeface="Wingdings"/>
              <a:buChar char=""/>
              <a:tabLst>
                <a:tab pos="328295" algn="l"/>
              </a:tabLst>
            </a:pPr>
            <a:r>
              <a:rPr sz="2300" spc="65" dirty="0">
                <a:latin typeface="Arial"/>
                <a:cs typeface="Arial"/>
              </a:rPr>
              <a:t>What</a:t>
            </a:r>
            <a:r>
              <a:rPr sz="2300" spc="-80" dirty="0">
                <a:latin typeface="Arial"/>
                <a:cs typeface="Arial"/>
              </a:rPr>
              <a:t> </a:t>
            </a:r>
            <a:r>
              <a:rPr sz="2300" spc="85" dirty="0">
                <a:latin typeface="Arial"/>
                <a:cs typeface="Arial"/>
              </a:rPr>
              <a:t>legal</a:t>
            </a:r>
            <a:r>
              <a:rPr sz="2300" spc="-65" dirty="0">
                <a:latin typeface="Arial"/>
                <a:cs typeface="Arial"/>
              </a:rPr>
              <a:t> </a:t>
            </a:r>
            <a:r>
              <a:rPr sz="2300" spc="110" dirty="0">
                <a:latin typeface="Arial"/>
                <a:cs typeface="Arial"/>
              </a:rPr>
              <a:t>liability</a:t>
            </a:r>
            <a:r>
              <a:rPr sz="2300" spc="-70" dirty="0">
                <a:latin typeface="Arial"/>
                <a:cs typeface="Arial"/>
              </a:rPr>
              <a:t> </a:t>
            </a:r>
            <a:r>
              <a:rPr sz="2300" spc="125" dirty="0">
                <a:latin typeface="Arial"/>
                <a:cs typeface="Arial"/>
              </a:rPr>
              <a:t>do</a:t>
            </a:r>
            <a:r>
              <a:rPr sz="2300" spc="-75" dirty="0">
                <a:latin typeface="Arial"/>
                <a:cs typeface="Arial"/>
              </a:rPr>
              <a:t> </a:t>
            </a:r>
            <a:r>
              <a:rPr sz="2300" spc="125" dirty="0">
                <a:latin typeface="Arial"/>
                <a:cs typeface="Arial"/>
              </a:rPr>
              <a:t>we</a:t>
            </a:r>
            <a:r>
              <a:rPr sz="2300" spc="-80" dirty="0">
                <a:latin typeface="Arial"/>
                <a:cs typeface="Arial"/>
              </a:rPr>
              <a:t> </a:t>
            </a:r>
            <a:r>
              <a:rPr sz="2300" spc="65" dirty="0">
                <a:latin typeface="Arial"/>
                <a:cs typeface="Arial"/>
              </a:rPr>
              <a:t>have</a:t>
            </a:r>
            <a:r>
              <a:rPr sz="2300" spc="-75" dirty="0">
                <a:latin typeface="Arial"/>
                <a:cs typeface="Arial"/>
              </a:rPr>
              <a:t> </a:t>
            </a:r>
            <a:r>
              <a:rPr sz="2300" spc="114" dirty="0">
                <a:latin typeface="Arial"/>
                <a:cs typeface="Arial"/>
              </a:rPr>
              <a:t>if</a:t>
            </a:r>
            <a:r>
              <a:rPr sz="2300" spc="175" dirty="0">
                <a:latin typeface="Arial"/>
                <a:cs typeface="Arial"/>
              </a:rPr>
              <a:t> </a:t>
            </a:r>
            <a:r>
              <a:rPr sz="2300" spc="110" dirty="0">
                <a:latin typeface="Arial"/>
                <a:cs typeface="Arial"/>
              </a:rPr>
              <a:t>something</a:t>
            </a:r>
            <a:r>
              <a:rPr sz="2300" spc="-85" dirty="0">
                <a:latin typeface="Arial"/>
                <a:cs typeface="Arial"/>
              </a:rPr>
              <a:t> </a:t>
            </a:r>
            <a:r>
              <a:rPr sz="2300" spc="105" dirty="0">
                <a:latin typeface="Arial"/>
                <a:cs typeface="Arial"/>
              </a:rPr>
              <a:t>happened</a:t>
            </a:r>
            <a:r>
              <a:rPr sz="2300" spc="-80" dirty="0">
                <a:latin typeface="Arial"/>
                <a:cs typeface="Arial"/>
              </a:rPr>
              <a:t> </a:t>
            </a:r>
            <a:r>
              <a:rPr sz="2300" spc="140" dirty="0">
                <a:latin typeface="Arial"/>
                <a:cs typeface="Arial"/>
              </a:rPr>
              <a:t>to</a:t>
            </a:r>
            <a:r>
              <a:rPr sz="2300" spc="-75" dirty="0">
                <a:latin typeface="Arial"/>
                <a:cs typeface="Arial"/>
              </a:rPr>
              <a:t> </a:t>
            </a:r>
            <a:r>
              <a:rPr sz="2300" spc="114" dirty="0">
                <a:latin typeface="Arial"/>
                <a:cs typeface="Arial"/>
              </a:rPr>
              <a:t>the</a:t>
            </a:r>
            <a:r>
              <a:rPr sz="2300" spc="-75" dirty="0">
                <a:latin typeface="Arial"/>
                <a:cs typeface="Arial"/>
              </a:rPr>
              <a:t> </a:t>
            </a:r>
            <a:r>
              <a:rPr sz="2300" spc="90" dirty="0">
                <a:latin typeface="Arial"/>
                <a:cs typeface="Arial"/>
              </a:rPr>
              <a:t>data?</a:t>
            </a:r>
            <a:endParaRPr sz="2300">
              <a:latin typeface="Arial"/>
              <a:cs typeface="Arial"/>
            </a:endParaRPr>
          </a:p>
          <a:p>
            <a:pPr marL="186690">
              <a:lnSpc>
                <a:spcPct val="100000"/>
              </a:lnSpc>
              <a:spcBef>
                <a:spcPts val="840"/>
              </a:spcBef>
            </a:pPr>
            <a:r>
              <a:rPr sz="1950" b="1" dirty="0">
                <a:latin typeface="Arial"/>
                <a:cs typeface="Arial"/>
              </a:rPr>
              <a:t>A</a:t>
            </a:r>
            <a:r>
              <a:rPr sz="1950" dirty="0">
                <a:latin typeface="Arial"/>
                <a:cs typeface="Arial"/>
              </a:rPr>
              <a:t>:</a:t>
            </a:r>
            <a:endParaRPr sz="1950">
              <a:latin typeface="Arial"/>
              <a:cs typeface="Arial"/>
            </a:endParaRPr>
          </a:p>
          <a:p>
            <a:pPr marL="186690" marR="513080">
              <a:lnSpc>
                <a:spcPct val="100600"/>
              </a:lnSpc>
              <a:spcBef>
                <a:spcPts val="825"/>
              </a:spcBef>
            </a:pPr>
            <a:r>
              <a:rPr sz="1950" b="1" spc="5" dirty="0">
                <a:latin typeface="Arial"/>
                <a:cs typeface="Arial"/>
              </a:rPr>
              <a:t>Answers can be </a:t>
            </a:r>
            <a:r>
              <a:rPr sz="1950" b="1" dirty="0">
                <a:latin typeface="Arial"/>
                <a:cs typeface="Arial"/>
              </a:rPr>
              <a:t>reached </a:t>
            </a:r>
            <a:r>
              <a:rPr sz="1950" b="1" spc="5" dirty="0">
                <a:latin typeface="Arial"/>
                <a:cs typeface="Arial"/>
              </a:rPr>
              <a:t>by risk analysis, assessment and management, which it is  measured in terms of </a:t>
            </a:r>
            <a:r>
              <a:rPr sz="1950" b="1" spc="10" dirty="0">
                <a:latin typeface="Arial"/>
                <a:cs typeface="Arial"/>
              </a:rPr>
              <a:t>a </a:t>
            </a:r>
            <a:r>
              <a:rPr sz="1950" b="1" spc="5" dirty="0">
                <a:latin typeface="Arial"/>
                <a:cs typeface="Arial"/>
              </a:rPr>
              <a:t>combination of the probability of </a:t>
            </a:r>
            <a:r>
              <a:rPr sz="1950" b="1" spc="10" dirty="0">
                <a:latin typeface="Arial"/>
                <a:cs typeface="Arial"/>
              </a:rPr>
              <a:t>a </a:t>
            </a:r>
            <a:r>
              <a:rPr sz="1950" b="1" spc="5" dirty="0">
                <a:latin typeface="Arial"/>
                <a:cs typeface="Arial"/>
              </a:rPr>
              <a:t>threat activation </a:t>
            </a:r>
            <a:r>
              <a:rPr sz="1950" b="1" spc="10" dirty="0">
                <a:latin typeface="Arial"/>
                <a:cs typeface="Arial"/>
              </a:rPr>
              <a:t>and </a:t>
            </a:r>
            <a:r>
              <a:rPr sz="1950" b="1" spc="5" dirty="0">
                <a:latin typeface="Arial"/>
                <a:cs typeface="Arial"/>
              </a:rPr>
              <a:t>its  </a:t>
            </a:r>
            <a:r>
              <a:rPr sz="1950" b="1" dirty="0">
                <a:latin typeface="Arial"/>
                <a:cs typeface="Arial"/>
              </a:rPr>
              <a:t>consequence.</a:t>
            </a:r>
            <a:endParaRPr sz="195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FD8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189296" y="672020"/>
            <a:ext cx="181102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Principle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16736" y="1647116"/>
            <a:ext cx="10313670" cy="424751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800" b="1" spc="-5" dirty="0">
                <a:latin typeface="Carlito"/>
                <a:cs typeface="Carlito"/>
              </a:rPr>
              <a:t>In </a:t>
            </a:r>
            <a:r>
              <a:rPr sz="2800" b="1" spc="-20" dirty="0">
                <a:latin typeface="Carlito"/>
                <a:cs typeface="Carlito"/>
              </a:rPr>
              <a:t>general</a:t>
            </a:r>
            <a:r>
              <a:rPr sz="2800" b="1" spc="-5" dirty="0">
                <a:latin typeface="Carlito"/>
                <a:cs typeface="Carlito"/>
              </a:rPr>
              <a:t> </a:t>
            </a:r>
            <a:r>
              <a:rPr sz="2800" b="1" spc="-15" dirty="0">
                <a:latin typeface="Carlito"/>
                <a:cs typeface="Carlito"/>
              </a:rPr>
              <a:t>terms</a:t>
            </a:r>
            <a:endParaRPr sz="2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800" b="1" dirty="0">
                <a:latin typeface="Carlito"/>
                <a:cs typeface="Carlito"/>
              </a:rPr>
              <a:t>A </a:t>
            </a:r>
            <a:r>
              <a:rPr sz="2800" b="1" spc="-5" dirty="0">
                <a:latin typeface="Carlito"/>
                <a:cs typeface="Carlito"/>
              </a:rPr>
              <a:t>common </a:t>
            </a:r>
            <a:r>
              <a:rPr sz="2800" b="1" spc="-10" dirty="0">
                <a:latin typeface="Carlito"/>
                <a:cs typeface="Carlito"/>
              </a:rPr>
              <a:t>approach </a:t>
            </a:r>
            <a:r>
              <a:rPr sz="2800" b="1" spc="-5" dirty="0">
                <a:latin typeface="Carlito"/>
                <a:cs typeface="Carlito"/>
              </a:rPr>
              <a:t>is </a:t>
            </a:r>
            <a:r>
              <a:rPr sz="2800" b="1" spc="-15" dirty="0">
                <a:latin typeface="Carlito"/>
                <a:cs typeface="Carlito"/>
              </a:rPr>
              <a:t>to </a:t>
            </a:r>
            <a:r>
              <a:rPr sz="2800" b="1" spc="-10" dirty="0">
                <a:latin typeface="Carlito"/>
                <a:cs typeface="Carlito"/>
              </a:rPr>
              <a:t>divide risks </a:t>
            </a:r>
            <a:r>
              <a:rPr sz="2800" b="1" spc="-15" dirty="0">
                <a:latin typeface="Carlito"/>
                <a:cs typeface="Carlito"/>
              </a:rPr>
              <a:t>into </a:t>
            </a:r>
            <a:r>
              <a:rPr sz="2800" b="1" spc="-10" dirty="0">
                <a:latin typeface="Carlito"/>
                <a:cs typeface="Carlito"/>
              </a:rPr>
              <a:t>three</a:t>
            </a:r>
            <a:r>
              <a:rPr sz="2800" b="1" spc="-15" dirty="0">
                <a:latin typeface="Carlito"/>
                <a:cs typeface="Carlito"/>
              </a:rPr>
              <a:t> </a:t>
            </a:r>
            <a:r>
              <a:rPr sz="2800" b="1" spc="-5" dirty="0">
                <a:latin typeface="Carlito"/>
                <a:cs typeface="Carlito"/>
              </a:rPr>
              <a:t>bands:</a:t>
            </a:r>
            <a:endParaRPr sz="2800">
              <a:latin typeface="Carlito"/>
              <a:cs typeface="Carlito"/>
            </a:endParaRPr>
          </a:p>
          <a:p>
            <a:pPr marL="469900" marR="5080" indent="-457200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469265" algn="l"/>
                <a:tab pos="469900" algn="l"/>
              </a:tabLst>
            </a:pPr>
            <a:r>
              <a:rPr sz="2800" spc="-5" dirty="0">
                <a:latin typeface="Carlito"/>
                <a:cs typeface="Carlito"/>
              </a:rPr>
              <a:t>An </a:t>
            </a:r>
            <a:r>
              <a:rPr sz="2800" spc="-10" dirty="0">
                <a:latin typeface="Carlito"/>
                <a:cs typeface="Carlito"/>
              </a:rPr>
              <a:t>upper area </a:t>
            </a:r>
            <a:r>
              <a:rPr sz="2800" spc="-15" dirty="0">
                <a:latin typeface="Carlito"/>
                <a:cs typeface="Carlito"/>
              </a:rPr>
              <a:t>where adverse </a:t>
            </a:r>
            <a:r>
              <a:rPr sz="2800" spc="-10" dirty="0">
                <a:latin typeface="Carlito"/>
                <a:cs typeface="Carlito"/>
              </a:rPr>
              <a:t>risks </a:t>
            </a:r>
            <a:r>
              <a:rPr sz="2800" spc="-15" dirty="0">
                <a:latin typeface="Carlito"/>
                <a:cs typeface="Carlito"/>
              </a:rPr>
              <a:t>are </a:t>
            </a:r>
            <a:r>
              <a:rPr sz="2800" spc="-20" dirty="0">
                <a:latin typeface="Carlito"/>
                <a:cs typeface="Carlito"/>
              </a:rPr>
              <a:t>intolerable </a:t>
            </a:r>
            <a:r>
              <a:rPr sz="2800" spc="-15" dirty="0">
                <a:latin typeface="Carlito"/>
                <a:cs typeface="Carlito"/>
              </a:rPr>
              <a:t>whatever benefits 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0" dirty="0">
                <a:latin typeface="Carlito"/>
                <a:cs typeface="Carlito"/>
              </a:rPr>
              <a:t>activity </a:t>
            </a:r>
            <a:r>
              <a:rPr sz="2800" spc="-25" dirty="0">
                <a:latin typeface="Carlito"/>
                <a:cs typeface="Carlito"/>
              </a:rPr>
              <a:t>may </a:t>
            </a:r>
            <a:r>
              <a:rPr sz="2800" spc="-5" dirty="0">
                <a:latin typeface="Carlito"/>
                <a:cs typeface="Carlito"/>
              </a:rPr>
              <a:t>bring, </a:t>
            </a:r>
            <a:r>
              <a:rPr sz="2800" dirty="0">
                <a:latin typeface="Carlito"/>
                <a:cs typeface="Carlito"/>
              </a:rPr>
              <a:t>and </a:t>
            </a:r>
            <a:r>
              <a:rPr sz="2800" spc="-10" dirty="0">
                <a:latin typeface="Carlito"/>
                <a:cs typeface="Carlito"/>
              </a:rPr>
              <a:t>risk </a:t>
            </a:r>
            <a:r>
              <a:rPr sz="2800" spc="-15" dirty="0">
                <a:latin typeface="Carlito"/>
                <a:cs typeface="Carlito"/>
              </a:rPr>
              <a:t>reduction </a:t>
            </a:r>
            <a:r>
              <a:rPr sz="2800" spc="-10" dirty="0">
                <a:latin typeface="Carlito"/>
                <a:cs typeface="Carlito"/>
              </a:rPr>
              <a:t>measures </a:t>
            </a:r>
            <a:r>
              <a:rPr sz="2800" spc="-15" dirty="0">
                <a:latin typeface="Carlito"/>
                <a:cs typeface="Carlito"/>
              </a:rPr>
              <a:t>are essential  </a:t>
            </a:r>
            <a:r>
              <a:rPr sz="2800" spc="-20" dirty="0">
                <a:latin typeface="Carlito"/>
                <a:cs typeface="Carlito"/>
              </a:rPr>
              <a:t>whatever </a:t>
            </a:r>
            <a:r>
              <a:rPr sz="2800" spc="-5" dirty="0">
                <a:latin typeface="Carlito"/>
                <a:cs typeface="Carlito"/>
              </a:rPr>
              <a:t>their</a:t>
            </a:r>
            <a:r>
              <a:rPr sz="280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cost.</a:t>
            </a:r>
            <a:endParaRPr sz="2800">
              <a:latin typeface="Carlito"/>
              <a:cs typeface="Carlito"/>
            </a:endParaRPr>
          </a:p>
          <a:p>
            <a:pPr marL="469900" marR="156845" indent="-457200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469265" algn="l"/>
                <a:tab pos="469900" algn="l"/>
              </a:tabLst>
            </a:pPr>
            <a:r>
              <a:rPr sz="2800" dirty="0">
                <a:latin typeface="Carlito"/>
                <a:cs typeface="Carlito"/>
              </a:rPr>
              <a:t>A </a:t>
            </a:r>
            <a:r>
              <a:rPr sz="2800" spc="-10" dirty="0">
                <a:latin typeface="Carlito"/>
                <a:cs typeface="Carlito"/>
              </a:rPr>
              <a:t>middle </a:t>
            </a:r>
            <a:r>
              <a:rPr sz="2800" spc="-15" dirty="0">
                <a:latin typeface="Carlito"/>
                <a:cs typeface="Carlito"/>
              </a:rPr>
              <a:t>area where costs </a:t>
            </a:r>
            <a:r>
              <a:rPr sz="2800" dirty="0">
                <a:latin typeface="Carlito"/>
                <a:cs typeface="Carlito"/>
              </a:rPr>
              <a:t>and </a:t>
            </a:r>
            <a:r>
              <a:rPr sz="2800" spc="-15" dirty="0">
                <a:latin typeface="Carlito"/>
                <a:cs typeface="Carlito"/>
              </a:rPr>
              <a:t>benefits, are </a:t>
            </a:r>
            <a:r>
              <a:rPr sz="2800" spc="-30" dirty="0">
                <a:latin typeface="Carlito"/>
                <a:cs typeface="Carlito"/>
              </a:rPr>
              <a:t>taken </a:t>
            </a:r>
            <a:r>
              <a:rPr sz="2800" spc="-20" dirty="0">
                <a:latin typeface="Carlito"/>
                <a:cs typeface="Carlito"/>
              </a:rPr>
              <a:t>into </a:t>
            </a:r>
            <a:r>
              <a:rPr sz="2800" spc="-10" dirty="0">
                <a:latin typeface="Carlito"/>
                <a:cs typeface="Carlito"/>
              </a:rPr>
              <a:t>account </a:t>
            </a:r>
            <a:r>
              <a:rPr sz="2800" dirty="0">
                <a:latin typeface="Carlito"/>
                <a:cs typeface="Carlito"/>
              </a:rPr>
              <a:t>and  </a:t>
            </a:r>
            <a:r>
              <a:rPr sz="2800" spc="-10" dirty="0">
                <a:latin typeface="Carlito"/>
                <a:cs typeface="Carlito"/>
              </a:rPr>
              <a:t>opportunities </a:t>
            </a:r>
            <a:r>
              <a:rPr sz="2800" spc="-5" dirty="0">
                <a:latin typeface="Carlito"/>
                <a:cs typeface="Carlito"/>
              </a:rPr>
              <a:t>balanced </a:t>
            </a:r>
            <a:r>
              <a:rPr sz="2800" spc="-15" dirty="0">
                <a:latin typeface="Carlito"/>
                <a:cs typeface="Carlito"/>
              </a:rPr>
              <a:t>against potential adverse</a:t>
            </a:r>
            <a:r>
              <a:rPr sz="2800" spc="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consequences.</a:t>
            </a:r>
            <a:endParaRPr sz="2800">
              <a:latin typeface="Carlito"/>
              <a:cs typeface="Carlito"/>
            </a:endParaRPr>
          </a:p>
          <a:p>
            <a:pPr marL="469900" marR="508000" indent="-457200">
              <a:lnSpc>
                <a:spcPct val="100000"/>
              </a:lnSpc>
              <a:spcBef>
                <a:spcPts val="600"/>
              </a:spcBef>
              <a:buFont typeface="Wingdings"/>
              <a:buChar char=""/>
              <a:tabLst>
                <a:tab pos="469265" algn="l"/>
                <a:tab pos="469900" algn="l"/>
              </a:tabLst>
            </a:pPr>
            <a:r>
              <a:rPr sz="2800" dirty="0">
                <a:latin typeface="Carlito"/>
                <a:cs typeface="Carlito"/>
              </a:rPr>
              <a:t>A </a:t>
            </a:r>
            <a:r>
              <a:rPr sz="2800" spc="-15" dirty="0">
                <a:latin typeface="Carlito"/>
                <a:cs typeface="Carlito"/>
              </a:rPr>
              <a:t>lower area where positive </a:t>
            </a:r>
            <a:r>
              <a:rPr sz="2800" dirty="0">
                <a:latin typeface="Carlito"/>
                <a:cs typeface="Carlito"/>
              </a:rPr>
              <a:t>or </a:t>
            </a:r>
            <a:r>
              <a:rPr sz="2800" spc="-25" dirty="0">
                <a:latin typeface="Carlito"/>
                <a:cs typeface="Carlito"/>
              </a:rPr>
              <a:t>negative </a:t>
            </a:r>
            <a:r>
              <a:rPr sz="2800" spc="-10" dirty="0">
                <a:latin typeface="Carlito"/>
                <a:cs typeface="Carlito"/>
              </a:rPr>
              <a:t>risks </a:t>
            </a:r>
            <a:r>
              <a:rPr sz="2800" spc="-15" dirty="0">
                <a:latin typeface="Carlito"/>
                <a:cs typeface="Carlito"/>
              </a:rPr>
              <a:t>are </a:t>
            </a:r>
            <a:r>
              <a:rPr sz="2800" spc="-10" dirty="0">
                <a:latin typeface="Carlito"/>
                <a:cs typeface="Carlito"/>
              </a:rPr>
              <a:t>negligible, </a:t>
            </a:r>
            <a:r>
              <a:rPr sz="2800" dirty="0">
                <a:latin typeface="Carlito"/>
                <a:cs typeface="Carlito"/>
              </a:rPr>
              <a:t>or </a:t>
            </a:r>
            <a:r>
              <a:rPr sz="2800" spc="-5" dirty="0">
                <a:latin typeface="Carlito"/>
                <a:cs typeface="Carlito"/>
              </a:rPr>
              <a:t>so  small </a:t>
            </a:r>
            <a:r>
              <a:rPr sz="2800" spc="-15" dirty="0">
                <a:latin typeface="Carlito"/>
                <a:cs typeface="Carlito"/>
              </a:rPr>
              <a:t>that </a:t>
            </a:r>
            <a:r>
              <a:rPr sz="2800" spc="-5" dirty="0">
                <a:latin typeface="Carlito"/>
                <a:cs typeface="Carlito"/>
              </a:rPr>
              <a:t>no </a:t>
            </a:r>
            <a:r>
              <a:rPr sz="2800" spc="-10" dirty="0">
                <a:latin typeface="Carlito"/>
                <a:cs typeface="Carlito"/>
              </a:rPr>
              <a:t>risk </a:t>
            </a:r>
            <a:r>
              <a:rPr sz="2800" spc="-20" dirty="0">
                <a:latin typeface="Carlito"/>
                <a:cs typeface="Carlito"/>
              </a:rPr>
              <a:t>treatment </a:t>
            </a:r>
            <a:r>
              <a:rPr sz="2800" spc="-10" dirty="0">
                <a:latin typeface="Carlito"/>
                <a:cs typeface="Carlito"/>
              </a:rPr>
              <a:t>measures </a:t>
            </a:r>
            <a:r>
              <a:rPr sz="2800" spc="-15" dirty="0">
                <a:latin typeface="Carlito"/>
                <a:cs typeface="Carlito"/>
              </a:rPr>
              <a:t>are</a:t>
            </a:r>
            <a:r>
              <a:rPr sz="2800" spc="3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needed</a:t>
            </a:r>
            <a:r>
              <a:rPr sz="2800" b="1" spc="-5" dirty="0">
                <a:latin typeface="Carlito"/>
                <a:cs typeface="Carlito"/>
              </a:rPr>
              <a:t>.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50</a:t>
            </a:fld>
            <a:endParaRPr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781719" y="1390688"/>
            <a:ext cx="6627952" cy="47325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20001" y="365036"/>
          <a:ext cx="10752454" cy="58273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618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281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24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25639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15"/>
                        </a:spcBef>
                      </a:pPr>
                      <a:r>
                        <a:rPr sz="4000" spc="-30" dirty="0">
                          <a:solidFill>
                            <a:srgbClr val="CE1E27"/>
                          </a:solidFill>
                          <a:latin typeface="Carlito"/>
                          <a:cs typeface="Carlito"/>
                        </a:rPr>
                        <a:t>Evaluation</a:t>
                      </a:r>
                      <a:r>
                        <a:rPr sz="4000" spc="-15" dirty="0">
                          <a:solidFill>
                            <a:srgbClr val="CE1E27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4000" spc="-10" dirty="0">
                          <a:solidFill>
                            <a:srgbClr val="CE1E27"/>
                          </a:solidFill>
                          <a:latin typeface="Carlito"/>
                          <a:cs typeface="Carlito"/>
                        </a:rPr>
                        <a:t>principle</a:t>
                      </a:r>
                      <a:endParaRPr sz="4000">
                        <a:latin typeface="Carlito"/>
                        <a:cs typeface="Carlito"/>
                      </a:endParaRPr>
                    </a:p>
                  </a:txBody>
                  <a:tcPr marL="0" marR="0" marT="319405" marB="0">
                    <a:solidFill>
                      <a:srgbClr val="FFD8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8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3175">
                      <a:solidFill>
                        <a:srgbClr val="000000"/>
                      </a:solidFill>
                      <a:prstDash val="solid"/>
                    </a:lnR>
                    <a:solidFill>
                      <a:srgbClr val="FFD8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solidFill>
                      <a:srgbClr val="FFD8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32681">
                <a:tc rowSpan="2"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b="1" dirty="0">
                          <a:latin typeface="Carlito"/>
                          <a:cs typeface="Carlito"/>
                        </a:rPr>
                        <a:t>.</a:t>
                      </a:r>
                      <a:endParaRPr sz="800">
                        <a:latin typeface="Carlito"/>
                        <a:cs typeface="Carlito"/>
                      </a:endParaRPr>
                    </a:p>
                  </a:txBody>
                  <a:tcPr marL="0" marR="0" marT="45719" marB="0">
                    <a:lnR w="3175">
                      <a:solidFill>
                        <a:srgbClr val="000000"/>
                      </a:solidFill>
                      <a:prstDash val="solid"/>
                    </a:lnR>
                    <a:solidFill>
                      <a:srgbClr val="FFF8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solidFill>
                      <a:srgbClr val="FFF8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11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5719" marB="0">
                    <a:lnR w="3175">
                      <a:solidFill>
                        <a:srgbClr val="000000"/>
                      </a:solidFill>
                      <a:prstDash val="solid"/>
                    </a:lnR>
                    <a:solidFill>
                      <a:srgbClr val="FFF8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000000"/>
                      </a:solidFill>
                      <a:prstDash val="solid"/>
                    </a:lnT>
                    <a:solidFill>
                      <a:srgbClr val="FFF8E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solidFill>
                      <a:srgbClr val="FFF8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51</a:t>
            </a:fld>
            <a:endParaRPr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FD8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36654" y="672020"/>
            <a:ext cx="211836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" dirty="0">
                <a:latin typeface="Carlito"/>
                <a:cs typeface="Carlito"/>
              </a:rPr>
              <a:t>Definition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98741" y="2795295"/>
            <a:ext cx="9797415" cy="16795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20" dirty="0">
                <a:latin typeface="Carlito"/>
                <a:cs typeface="Carlito"/>
              </a:rPr>
              <a:t>Mitigating</a:t>
            </a:r>
            <a:r>
              <a:rPr sz="3600" b="1" spc="-15" dirty="0">
                <a:latin typeface="Carlito"/>
                <a:cs typeface="Carlito"/>
              </a:rPr>
              <a:t> </a:t>
            </a:r>
            <a:r>
              <a:rPr sz="3600" b="1" spc="-25" dirty="0">
                <a:latin typeface="Carlito"/>
                <a:cs typeface="Carlito"/>
              </a:rPr>
              <a:t>factors</a:t>
            </a:r>
            <a:endParaRPr sz="3600">
              <a:latin typeface="Carlito"/>
              <a:cs typeface="Carlito"/>
            </a:endParaRPr>
          </a:p>
          <a:p>
            <a:pPr marL="12700" marR="5080">
              <a:lnSpc>
                <a:spcPts val="3030"/>
              </a:lnSpc>
              <a:spcBef>
                <a:spcPts val="2685"/>
              </a:spcBef>
            </a:pPr>
            <a:r>
              <a:rPr sz="2800" spc="-5" dirty="0">
                <a:latin typeface="Arial"/>
                <a:cs typeface="Arial"/>
              </a:rPr>
              <a:t>Actions and </a:t>
            </a:r>
            <a:r>
              <a:rPr sz="2800" dirty="0">
                <a:latin typeface="Arial"/>
                <a:cs typeface="Arial"/>
              </a:rPr>
              <a:t>controls </a:t>
            </a:r>
            <a:r>
              <a:rPr sz="2800" spc="-5" dirty="0">
                <a:latin typeface="Arial"/>
                <a:cs typeface="Arial"/>
              </a:rPr>
              <a:t>that </a:t>
            </a:r>
            <a:r>
              <a:rPr sz="2800" dirty="0">
                <a:latin typeface="Arial"/>
                <a:cs typeface="Arial"/>
              </a:rPr>
              <a:t>are </a:t>
            </a:r>
            <a:r>
              <a:rPr sz="2800" spc="-5" dirty="0">
                <a:latin typeface="Arial"/>
                <a:cs typeface="Arial"/>
              </a:rPr>
              <a:t>taken </a:t>
            </a:r>
            <a:r>
              <a:rPr sz="2800" dirty="0">
                <a:latin typeface="Arial"/>
                <a:cs typeface="Arial"/>
              </a:rPr>
              <a:t>to </a:t>
            </a:r>
            <a:r>
              <a:rPr sz="2800" spc="-5" dirty="0">
                <a:latin typeface="Arial"/>
                <a:cs typeface="Arial"/>
              </a:rPr>
              <a:t>reduce the probability of  occurrence and </a:t>
            </a:r>
            <a:r>
              <a:rPr sz="2800" dirty="0">
                <a:latin typeface="Arial"/>
                <a:cs typeface="Arial"/>
              </a:rPr>
              <a:t>/ </a:t>
            </a:r>
            <a:r>
              <a:rPr sz="2800" spc="-5" dirty="0">
                <a:latin typeface="Arial"/>
                <a:cs typeface="Arial"/>
              </a:rPr>
              <a:t>or the potential impact of the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event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52</a:t>
            </a:fld>
            <a:endParaRPr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FFE5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27626" y="672020"/>
            <a:ext cx="313372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latin typeface="Carlito"/>
                <a:cs typeface="Carlito"/>
              </a:rPr>
              <a:t>Risk</a:t>
            </a:r>
            <a:r>
              <a:rPr b="1" spc="-85" dirty="0">
                <a:latin typeface="Carlito"/>
                <a:cs typeface="Carlito"/>
              </a:rPr>
              <a:t> </a:t>
            </a:r>
            <a:r>
              <a:rPr b="1" spc="-20" dirty="0">
                <a:latin typeface="Carlito"/>
                <a:cs typeface="Carlito"/>
              </a:rPr>
              <a:t>treatment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98741" y="2104110"/>
            <a:ext cx="630745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Possible options for risk treatment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include: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8741" y="2817990"/>
            <a:ext cx="26797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8741" y="3915270"/>
            <a:ext cx="26797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16214" y="2835630"/>
            <a:ext cx="985964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Arial"/>
                <a:cs typeface="Arial"/>
              </a:rPr>
              <a:t>applying </a:t>
            </a:r>
            <a:r>
              <a:rPr sz="2400" spc="-5" dirty="0">
                <a:latin typeface="Arial"/>
                <a:cs typeface="Arial"/>
              </a:rPr>
              <a:t>appropriate controls </a:t>
            </a:r>
            <a:r>
              <a:rPr sz="2400" spc="5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reduce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risks;</a:t>
            </a:r>
            <a:endParaRPr sz="2400">
              <a:latin typeface="Arial"/>
              <a:cs typeface="Arial"/>
            </a:endParaRPr>
          </a:p>
          <a:p>
            <a:pPr marL="12700" marR="681990">
              <a:lnSpc>
                <a:spcPct val="100000"/>
              </a:lnSpc>
              <a:tabLst>
                <a:tab pos="1046480" algn="l"/>
                <a:tab pos="1518285" algn="l"/>
                <a:tab pos="2194560" algn="l"/>
                <a:tab pos="3785235" algn="l"/>
                <a:tab pos="5258435" algn="l"/>
                <a:tab pos="6140450" algn="l"/>
                <a:tab pos="7544434" algn="l"/>
                <a:tab pos="8289925" algn="l"/>
              </a:tabLst>
            </a:pPr>
            <a:r>
              <a:rPr sz="2400" dirty="0">
                <a:latin typeface="Arial"/>
                <a:cs typeface="Arial"/>
              </a:rPr>
              <a:t>k</a:t>
            </a:r>
            <a:r>
              <a:rPr sz="2400" spc="-5" dirty="0">
                <a:latin typeface="Arial"/>
                <a:cs typeface="Arial"/>
              </a:rPr>
              <a:t>n</a:t>
            </a:r>
            <a:r>
              <a:rPr sz="2400" spc="-10" dirty="0">
                <a:latin typeface="Arial"/>
                <a:cs typeface="Arial"/>
              </a:rPr>
              <a:t>o</a:t>
            </a:r>
            <a:r>
              <a:rPr sz="2400" spc="-5" dirty="0">
                <a:latin typeface="Arial"/>
                <a:cs typeface="Arial"/>
              </a:rPr>
              <a:t>wi</a:t>
            </a:r>
            <a:r>
              <a:rPr sz="2400" spc="-10" dirty="0">
                <a:latin typeface="Arial"/>
                <a:cs typeface="Arial"/>
              </a:rPr>
              <a:t>ng</a:t>
            </a:r>
            <a:r>
              <a:rPr sz="2400" spc="-5" dirty="0">
                <a:latin typeface="Arial"/>
                <a:cs typeface="Arial"/>
              </a:rPr>
              <a:t>l</a:t>
            </a:r>
            <a:r>
              <a:rPr sz="2400" dirty="0">
                <a:latin typeface="Arial"/>
                <a:cs typeface="Arial"/>
              </a:rPr>
              <a:t>y	</a:t>
            </a:r>
            <a:r>
              <a:rPr sz="2400" spc="-10" dirty="0">
                <a:latin typeface="Arial"/>
                <a:cs typeface="Arial"/>
              </a:rPr>
              <a:t>an</a:t>
            </a:r>
            <a:r>
              <a:rPr sz="2400" dirty="0">
                <a:latin typeface="Arial"/>
                <a:cs typeface="Arial"/>
              </a:rPr>
              <a:t>d	o</a:t>
            </a:r>
            <a:r>
              <a:rPr sz="2400" spc="-10" dirty="0">
                <a:latin typeface="Arial"/>
                <a:cs typeface="Arial"/>
              </a:rPr>
              <a:t>b</a:t>
            </a:r>
            <a:r>
              <a:rPr sz="2400" spc="-5" dirty="0">
                <a:latin typeface="Arial"/>
                <a:cs typeface="Arial"/>
              </a:rPr>
              <a:t>j</a:t>
            </a:r>
            <a:r>
              <a:rPr sz="2400" spc="-1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ct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v</a:t>
            </a:r>
            <a:r>
              <a:rPr sz="2400" spc="-5" dirty="0">
                <a:latin typeface="Arial"/>
                <a:cs typeface="Arial"/>
              </a:rPr>
              <a:t>el</a:t>
            </a:r>
            <a:r>
              <a:rPr sz="2400" dirty="0">
                <a:latin typeface="Arial"/>
                <a:cs typeface="Arial"/>
              </a:rPr>
              <a:t>y	a</a:t>
            </a:r>
            <a:r>
              <a:rPr sz="2400" spc="-10" dirty="0">
                <a:latin typeface="Arial"/>
                <a:cs typeface="Arial"/>
              </a:rPr>
              <a:t>c</a:t>
            </a:r>
            <a:r>
              <a:rPr sz="2400" spc="5" dirty="0">
                <a:latin typeface="Arial"/>
                <a:cs typeface="Arial"/>
              </a:rPr>
              <a:t>c</a:t>
            </a:r>
            <a:r>
              <a:rPr sz="2400" spc="-10" dirty="0">
                <a:latin typeface="Arial"/>
                <a:cs typeface="Arial"/>
              </a:rPr>
              <a:t>ep</a:t>
            </a:r>
            <a:r>
              <a:rPr sz="2400" dirty="0">
                <a:latin typeface="Arial"/>
                <a:cs typeface="Arial"/>
              </a:rPr>
              <a:t>t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g	r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sks,	</a:t>
            </a:r>
            <a:r>
              <a:rPr sz="2400" spc="-10" dirty="0">
                <a:latin typeface="Arial"/>
                <a:cs typeface="Arial"/>
              </a:rPr>
              <a:t>p</a:t>
            </a:r>
            <a:r>
              <a:rPr sz="2400" dirty="0">
                <a:latin typeface="Arial"/>
                <a:cs typeface="Arial"/>
              </a:rPr>
              <a:t>r</a:t>
            </a:r>
            <a:r>
              <a:rPr sz="2400" spc="-5" dirty="0">
                <a:latin typeface="Arial"/>
                <a:cs typeface="Arial"/>
              </a:rPr>
              <a:t>o</a:t>
            </a:r>
            <a:r>
              <a:rPr sz="2400" dirty="0">
                <a:latin typeface="Arial"/>
                <a:cs typeface="Arial"/>
              </a:rPr>
              <a:t>v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d</a:t>
            </a:r>
            <a:r>
              <a:rPr sz="2400" spc="-5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g	t</a:t>
            </a:r>
            <a:r>
              <a:rPr sz="2400" spc="-10" dirty="0">
                <a:latin typeface="Arial"/>
                <a:cs typeface="Arial"/>
              </a:rPr>
              <a:t>h</a:t>
            </a:r>
            <a:r>
              <a:rPr sz="2400" dirty="0">
                <a:latin typeface="Arial"/>
                <a:cs typeface="Arial"/>
              </a:rPr>
              <a:t>ey	c</a:t>
            </a:r>
            <a:r>
              <a:rPr sz="2400" spc="-5" dirty="0">
                <a:latin typeface="Arial"/>
                <a:cs typeface="Arial"/>
              </a:rPr>
              <a:t>l</a:t>
            </a:r>
            <a:r>
              <a:rPr sz="2400" spc="-10" dirty="0">
                <a:latin typeface="Arial"/>
                <a:cs typeface="Arial"/>
              </a:rPr>
              <a:t>ea</a:t>
            </a:r>
            <a:r>
              <a:rPr sz="2400" dirty="0">
                <a:latin typeface="Arial"/>
                <a:cs typeface="Arial"/>
              </a:rPr>
              <a:t>r</a:t>
            </a:r>
            <a:r>
              <a:rPr sz="2400" spc="-5" dirty="0">
                <a:latin typeface="Arial"/>
                <a:cs typeface="Arial"/>
              </a:rPr>
              <a:t>l</a:t>
            </a:r>
            <a:r>
              <a:rPr sz="2400" dirty="0">
                <a:latin typeface="Arial"/>
                <a:cs typeface="Arial"/>
              </a:rPr>
              <a:t>y  </a:t>
            </a:r>
            <a:r>
              <a:rPr sz="2400" spc="-5" dirty="0">
                <a:latin typeface="Arial"/>
                <a:cs typeface="Arial"/>
              </a:rPr>
              <a:t>satisfy	the organization's policy </a:t>
            </a:r>
            <a:r>
              <a:rPr sz="2400" spc="-10" dirty="0">
                <a:latin typeface="Arial"/>
                <a:cs typeface="Arial"/>
              </a:rPr>
              <a:t>and </a:t>
            </a:r>
            <a:r>
              <a:rPr sz="2400" spc="-5" dirty="0">
                <a:latin typeface="Arial"/>
                <a:cs typeface="Arial"/>
              </a:rPr>
              <a:t>criteria for risk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acceptance;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spc="-10" dirty="0">
                <a:latin typeface="Arial"/>
                <a:cs typeface="Arial"/>
              </a:rPr>
              <a:t>avoiding </a:t>
            </a:r>
            <a:r>
              <a:rPr sz="2400" spc="-5" dirty="0">
                <a:latin typeface="Arial"/>
                <a:cs typeface="Arial"/>
              </a:rPr>
              <a:t>risks by </a:t>
            </a:r>
            <a:r>
              <a:rPr sz="2400" spc="-10" dirty="0">
                <a:latin typeface="Arial"/>
                <a:cs typeface="Arial"/>
              </a:rPr>
              <a:t>not allowing </a:t>
            </a:r>
            <a:r>
              <a:rPr sz="2400" spc="-5" dirty="0">
                <a:latin typeface="Arial"/>
                <a:cs typeface="Arial"/>
              </a:rPr>
              <a:t>actions that </a:t>
            </a:r>
            <a:r>
              <a:rPr sz="2400" spc="-10" dirty="0">
                <a:latin typeface="Arial"/>
                <a:cs typeface="Arial"/>
              </a:rPr>
              <a:t>would </a:t>
            </a:r>
            <a:r>
              <a:rPr sz="2400" spc="-5" dirty="0">
                <a:latin typeface="Arial"/>
                <a:cs typeface="Arial"/>
              </a:rPr>
              <a:t>cause the risks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16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occur;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98741" y="4646790"/>
            <a:ext cx="26797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16214" y="4664430"/>
            <a:ext cx="712152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transferring the </a:t>
            </a:r>
            <a:r>
              <a:rPr sz="2400" b="1" spc="-10" dirty="0">
                <a:latin typeface="Arial"/>
                <a:cs typeface="Arial"/>
              </a:rPr>
              <a:t>associated </a:t>
            </a:r>
            <a:r>
              <a:rPr sz="2400" b="1" spc="-5" dirty="0">
                <a:latin typeface="Arial"/>
                <a:cs typeface="Arial"/>
              </a:rPr>
              <a:t>risks </a:t>
            </a:r>
            <a:r>
              <a:rPr sz="2400" b="1" dirty="0">
                <a:latin typeface="Arial"/>
                <a:cs typeface="Arial"/>
              </a:rPr>
              <a:t>to </a:t>
            </a:r>
            <a:r>
              <a:rPr sz="2400" b="1" spc="-5" dirty="0">
                <a:latin typeface="Arial"/>
                <a:cs typeface="Arial"/>
              </a:rPr>
              <a:t>other</a:t>
            </a:r>
            <a:r>
              <a:rPr sz="2400" b="1" spc="3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parties,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53</a:t>
            </a:fld>
            <a:endParaRPr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00AF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404780" y="672020"/>
            <a:ext cx="537654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5" dirty="0">
                <a:solidFill>
                  <a:srgbClr val="CE1E27"/>
                </a:solidFill>
                <a:latin typeface="Carlito"/>
                <a:cs typeface="Carlito"/>
              </a:rPr>
              <a:t>Risk </a:t>
            </a:r>
            <a:r>
              <a:rPr sz="4000" spc="-10" dirty="0">
                <a:solidFill>
                  <a:srgbClr val="CE1E27"/>
                </a:solidFill>
                <a:latin typeface="Carlito"/>
                <a:cs typeface="Carlito"/>
              </a:rPr>
              <a:t>management</a:t>
            </a:r>
            <a:r>
              <a:rPr sz="4000" spc="-100" dirty="0">
                <a:solidFill>
                  <a:srgbClr val="CE1E27"/>
                </a:solidFill>
                <a:latin typeface="Carlito"/>
                <a:cs typeface="Carlito"/>
              </a:rPr>
              <a:t> </a:t>
            </a:r>
            <a:r>
              <a:rPr sz="4000" spc="-15" dirty="0">
                <a:solidFill>
                  <a:srgbClr val="CE1E27"/>
                </a:solidFill>
                <a:latin typeface="Carlito"/>
                <a:cs typeface="Carlito"/>
              </a:rPr>
              <a:t>process</a:t>
            </a:r>
            <a:endParaRPr sz="40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873500" y="3567506"/>
            <a:ext cx="443738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spc="-10" dirty="0">
                <a:latin typeface="Arial"/>
                <a:cs typeface="Arial"/>
              </a:rPr>
              <a:t>End </a:t>
            </a:r>
            <a:r>
              <a:rPr sz="5400" b="1" spc="-5" dirty="0">
                <a:latin typeface="Arial"/>
                <a:cs typeface="Arial"/>
              </a:rPr>
              <a:t>of</a:t>
            </a:r>
            <a:r>
              <a:rPr sz="5400" b="1" spc="-125" dirty="0">
                <a:latin typeface="Arial"/>
                <a:cs typeface="Arial"/>
              </a:rPr>
              <a:t> </a:t>
            </a:r>
            <a:r>
              <a:rPr sz="5400" b="1" dirty="0">
                <a:latin typeface="Arial"/>
                <a:cs typeface="Arial"/>
              </a:rPr>
              <a:t>theory</a:t>
            </a:r>
            <a:endParaRPr sz="5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54</a:t>
            </a:fld>
            <a:endParaRPr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1" y="365036"/>
            <a:ext cx="10751820" cy="1325245"/>
          </a:xfrm>
          <a:custGeom>
            <a:avLst/>
            <a:gdLst/>
            <a:ahLst/>
            <a:cxnLst/>
            <a:rect l="l" t="t" r="r" b="b"/>
            <a:pathLst>
              <a:path w="10751820" h="1325245">
                <a:moveTo>
                  <a:pt x="10751756" y="0"/>
                </a:moveTo>
                <a:lnTo>
                  <a:pt x="0" y="0"/>
                </a:lnTo>
                <a:lnTo>
                  <a:pt x="0" y="1325168"/>
                </a:lnTo>
                <a:lnTo>
                  <a:pt x="10751756" y="1325168"/>
                </a:lnTo>
                <a:close/>
              </a:path>
            </a:pathLst>
          </a:custGeom>
          <a:solidFill>
            <a:srgbClr val="00AF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04780" y="672020"/>
            <a:ext cx="537654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Risk </a:t>
            </a:r>
            <a:r>
              <a:rPr spc="-10" dirty="0"/>
              <a:t>management</a:t>
            </a:r>
            <a:r>
              <a:rPr spc="-100" dirty="0"/>
              <a:t> </a:t>
            </a:r>
            <a:r>
              <a:rPr spc="-15" dirty="0"/>
              <a:t>process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690560"/>
            <a:ext cx="10751820" cy="4502150"/>
          </a:xfrm>
          <a:custGeom>
            <a:avLst/>
            <a:gdLst/>
            <a:ahLst/>
            <a:cxnLst/>
            <a:rect l="l" t="t" r="r" b="b"/>
            <a:pathLst>
              <a:path w="10751820" h="4502150">
                <a:moveTo>
                  <a:pt x="10751756" y="0"/>
                </a:moveTo>
                <a:lnTo>
                  <a:pt x="0" y="0"/>
                </a:lnTo>
                <a:lnTo>
                  <a:pt x="0" y="4501794"/>
                </a:lnTo>
                <a:lnTo>
                  <a:pt x="10751756" y="450179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98741" y="1723225"/>
            <a:ext cx="10551160" cy="1341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Practice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spc="-150" dirty="0">
                <a:solidFill>
                  <a:srgbClr val="303030"/>
                </a:solidFill>
                <a:latin typeface="Arial"/>
                <a:cs typeface="Arial"/>
              </a:rPr>
              <a:t>Basic </a:t>
            </a:r>
            <a:r>
              <a:rPr sz="1800" spc="-65" dirty="0">
                <a:solidFill>
                  <a:srgbClr val="303030"/>
                </a:solidFill>
                <a:latin typeface="Arial"/>
                <a:cs typeface="Arial"/>
              </a:rPr>
              <a:t>description </a:t>
            </a:r>
            <a:r>
              <a:rPr sz="1800" spc="-20" dirty="0">
                <a:solidFill>
                  <a:srgbClr val="303030"/>
                </a:solidFill>
                <a:latin typeface="Arial"/>
                <a:cs typeface="Arial"/>
              </a:rPr>
              <a:t>of </a:t>
            </a:r>
            <a:r>
              <a:rPr sz="1800" spc="-35" dirty="0">
                <a:solidFill>
                  <a:srgbClr val="303030"/>
                </a:solidFill>
                <a:latin typeface="Arial"/>
                <a:cs typeface="Arial"/>
              </a:rPr>
              <a:t>the</a:t>
            </a:r>
            <a:r>
              <a:rPr sz="1800" spc="-150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1800" spc="-45" dirty="0">
                <a:solidFill>
                  <a:srgbClr val="303030"/>
                </a:solidFill>
                <a:latin typeface="Arial"/>
                <a:cs typeface="Arial"/>
              </a:rPr>
              <a:t>aktivity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latin typeface="Arial"/>
                <a:cs typeface="Arial"/>
              </a:rPr>
              <a:t>we will </a:t>
            </a:r>
            <a:r>
              <a:rPr sz="1800" b="1" dirty="0">
                <a:latin typeface="Arial"/>
                <a:cs typeface="Arial"/>
              </a:rPr>
              <a:t>continue the </a:t>
            </a:r>
            <a:r>
              <a:rPr sz="1800" b="1" spc="-5" dirty="0">
                <a:latin typeface="Arial"/>
                <a:cs typeface="Arial"/>
              </a:rPr>
              <a:t>solution (started in lecture block </a:t>
            </a:r>
            <a:r>
              <a:rPr sz="1800" b="1" spc="-10" dirty="0">
                <a:latin typeface="Arial"/>
                <a:cs typeface="Arial"/>
              </a:rPr>
              <a:t>2) </a:t>
            </a:r>
            <a:r>
              <a:rPr sz="1800" b="1" spc="-5" dirty="0">
                <a:latin typeface="Arial"/>
                <a:cs typeface="Arial"/>
              </a:rPr>
              <a:t>in </a:t>
            </a:r>
            <a:r>
              <a:rPr sz="1800" b="1" dirty="0">
                <a:latin typeface="Arial"/>
                <a:cs typeface="Arial"/>
              </a:rPr>
              <a:t>the </a:t>
            </a:r>
            <a:r>
              <a:rPr sz="1800" b="1" spc="-5" dirty="0">
                <a:latin typeface="Arial"/>
                <a:cs typeface="Arial"/>
              </a:rPr>
              <a:t>task </a:t>
            </a:r>
            <a:r>
              <a:rPr sz="1800" b="1" dirty="0">
                <a:latin typeface="Arial"/>
                <a:cs typeface="Arial"/>
              </a:rPr>
              <a:t>of </a:t>
            </a:r>
            <a:r>
              <a:rPr sz="1800" b="1" spc="-5" dirty="0">
                <a:latin typeface="Arial"/>
                <a:cs typeface="Arial"/>
              </a:rPr>
              <a:t>risk </a:t>
            </a:r>
            <a:r>
              <a:rPr sz="1800" b="1" spc="-10" dirty="0">
                <a:latin typeface="Arial"/>
                <a:cs typeface="Arial"/>
              </a:rPr>
              <a:t>managemet</a:t>
            </a:r>
            <a:r>
              <a:rPr sz="1800" b="1" spc="6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for: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1800" spc="-130" dirty="0">
                <a:solidFill>
                  <a:srgbClr val="303030"/>
                </a:solidFill>
                <a:latin typeface="Arial"/>
                <a:cs typeface="Arial"/>
              </a:rPr>
              <a:t>Small </a:t>
            </a:r>
            <a:r>
              <a:rPr sz="1800" spc="-145" dirty="0">
                <a:solidFill>
                  <a:srgbClr val="303030"/>
                </a:solidFill>
                <a:latin typeface="Arial"/>
                <a:cs typeface="Arial"/>
              </a:rPr>
              <a:t>Company, </a:t>
            </a:r>
            <a:r>
              <a:rPr sz="1800" spc="-90" dirty="0">
                <a:solidFill>
                  <a:srgbClr val="303030"/>
                </a:solidFill>
                <a:latin typeface="Arial"/>
                <a:cs typeface="Arial"/>
              </a:rPr>
              <a:t>Ltd. </a:t>
            </a:r>
            <a:r>
              <a:rPr sz="1800" spc="-180" dirty="0">
                <a:solidFill>
                  <a:srgbClr val="303030"/>
                </a:solidFill>
                <a:latin typeface="Arial"/>
                <a:cs typeface="Arial"/>
              </a:rPr>
              <a:t>as </a:t>
            </a:r>
            <a:r>
              <a:rPr sz="1800" spc="-140" dirty="0">
                <a:solidFill>
                  <a:srgbClr val="303030"/>
                </a:solidFill>
                <a:latin typeface="Arial"/>
                <a:cs typeface="Arial"/>
              </a:rPr>
              <a:t>was </a:t>
            </a:r>
            <a:r>
              <a:rPr sz="1800" spc="-70" dirty="0">
                <a:solidFill>
                  <a:srgbClr val="303030"/>
                </a:solidFill>
                <a:latin typeface="Arial"/>
                <a:cs typeface="Arial"/>
              </a:rPr>
              <a:t>founded </a:t>
            </a:r>
            <a:r>
              <a:rPr sz="1800" spc="-35" dirty="0">
                <a:solidFill>
                  <a:srgbClr val="303030"/>
                </a:solidFill>
                <a:latin typeface="Arial"/>
                <a:cs typeface="Arial"/>
              </a:rPr>
              <a:t>in </a:t>
            </a:r>
            <a:r>
              <a:rPr sz="1800" spc="-95" dirty="0">
                <a:solidFill>
                  <a:srgbClr val="303030"/>
                </a:solidFill>
                <a:latin typeface="Arial"/>
                <a:cs typeface="Arial"/>
              </a:rPr>
              <a:t>2000 </a:t>
            </a:r>
            <a:r>
              <a:rPr sz="1800" spc="5" dirty="0">
                <a:solidFill>
                  <a:srgbClr val="303030"/>
                </a:solidFill>
                <a:latin typeface="Arial"/>
                <a:cs typeface="Arial"/>
              </a:rPr>
              <a:t>to </a:t>
            </a:r>
            <a:r>
              <a:rPr sz="1800" spc="-70" dirty="0">
                <a:solidFill>
                  <a:srgbClr val="303030"/>
                </a:solidFill>
                <a:latin typeface="Arial"/>
                <a:cs typeface="Arial"/>
              </a:rPr>
              <a:t>provide </a:t>
            </a:r>
            <a:r>
              <a:rPr sz="1800" spc="-95" dirty="0">
                <a:solidFill>
                  <a:srgbClr val="303030"/>
                </a:solidFill>
                <a:latin typeface="Arial"/>
                <a:cs typeface="Arial"/>
              </a:rPr>
              <a:t>comprehensive </a:t>
            </a:r>
            <a:r>
              <a:rPr sz="1800" spc="-110" dirty="0">
                <a:solidFill>
                  <a:srgbClr val="303030"/>
                </a:solidFill>
                <a:latin typeface="Arial"/>
                <a:cs typeface="Arial"/>
              </a:rPr>
              <a:t>services </a:t>
            </a:r>
            <a:r>
              <a:rPr sz="1800" spc="-40" dirty="0">
                <a:solidFill>
                  <a:srgbClr val="303030"/>
                </a:solidFill>
                <a:latin typeface="Arial"/>
                <a:cs typeface="Arial"/>
              </a:rPr>
              <a:t>in </a:t>
            </a:r>
            <a:r>
              <a:rPr sz="1800" spc="-35" dirty="0">
                <a:solidFill>
                  <a:srgbClr val="303030"/>
                </a:solidFill>
                <a:latin typeface="Arial"/>
                <a:cs typeface="Arial"/>
              </a:rPr>
              <a:t>the field </a:t>
            </a:r>
            <a:r>
              <a:rPr sz="1800" spc="-15" dirty="0">
                <a:solidFill>
                  <a:srgbClr val="303030"/>
                </a:solidFill>
                <a:latin typeface="Arial"/>
                <a:cs typeface="Arial"/>
              </a:rPr>
              <a:t>of </a:t>
            </a:r>
            <a:r>
              <a:rPr sz="1800" spc="-70" dirty="0">
                <a:solidFill>
                  <a:srgbClr val="303030"/>
                </a:solidFill>
                <a:latin typeface="Arial"/>
                <a:cs typeface="Arial"/>
              </a:rPr>
              <a:t>security</a:t>
            </a:r>
            <a:r>
              <a:rPr sz="1800" spc="-229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1800" spc="-80" dirty="0">
                <a:solidFill>
                  <a:srgbClr val="303030"/>
                </a:solidFill>
                <a:latin typeface="Arial"/>
                <a:cs typeface="Arial"/>
              </a:rPr>
              <a:t>technologies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8741" y="3593058"/>
            <a:ext cx="85725" cy="231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dirty="0">
                <a:solidFill>
                  <a:srgbClr val="CE1E27"/>
                </a:solidFill>
                <a:latin typeface="Arial"/>
                <a:cs typeface="Arial"/>
              </a:rPr>
              <a:t>•</a:t>
            </a:r>
            <a:endParaRPr sz="13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8741" y="3994099"/>
            <a:ext cx="85725" cy="231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dirty="0">
                <a:solidFill>
                  <a:srgbClr val="CE1E27"/>
                </a:solidFill>
                <a:latin typeface="Arial"/>
                <a:cs typeface="Arial"/>
              </a:rPr>
              <a:t>•</a:t>
            </a:r>
            <a:endParaRPr sz="13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98741" y="3039008"/>
            <a:ext cx="9533255" cy="1229995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100"/>
              </a:spcBef>
              <a:buClr>
                <a:srgbClr val="CE1E27"/>
              </a:buClr>
              <a:buSzPct val="75000"/>
              <a:buChar char="•"/>
              <a:tabLst>
                <a:tab pos="240665" algn="l"/>
                <a:tab pos="241300" algn="l"/>
              </a:tabLst>
            </a:pPr>
            <a:r>
              <a:rPr sz="1800" spc="-120" dirty="0">
                <a:solidFill>
                  <a:srgbClr val="303030"/>
                </a:solidFill>
                <a:latin typeface="Arial"/>
                <a:cs typeface="Arial"/>
              </a:rPr>
              <a:t>Customers </a:t>
            </a:r>
            <a:r>
              <a:rPr sz="1800" spc="-105" dirty="0">
                <a:solidFill>
                  <a:srgbClr val="303030"/>
                </a:solidFill>
                <a:latin typeface="Arial"/>
                <a:cs typeface="Arial"/>
              </a:rPr>
              <a:t>–</a:t>
            </a:r>
            <a:r>
              <a:rPr sz="1800" spc="-6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1800" spc="-90" dirty="0">
                <a:solidFill>
                  <a:srgbClr val="303030"/>
                </a:solidFill>
                <a:latin typeface="Arial"/>
                <a:cs typeface="Arial"/>
              </a:rPr>
              <a:t>eGovernment</a:t>
            </a:r>
            <a:endParaRPr sz="1800">
              <a:latin typeface="Arial"/>
              <a:cs typeface="Arial"/>
            </a:endParaRPr>
          </a:p>
          <a:p>
            <a:pPr marL="241300" marR="5080">
              <a:lnSpc>
                <a:spcPct val="146300"/>
              </a:lnSpc>
            </a:pPr>
            <a:r>
              <a:rPr sz="1800" spc="-110" dirty="0">
                <a:solidFill>
                  <a:srgbClr val="303030"/>
                </a:solidFill>
                <a:latin typeface="Arial"/>
                <a:cs typeface="Arial"/>
              </a:rPr>
              <a:t>Employees- </a:t>
            </a:r>
            <a:r>
              <a:rPr sz="1800" spc="-90" dirty="0">
                <a:solidFill>
                  <a:srgbClr val="303030"/>
                </a:solidFill>
                <a:latin typeface="Arial"/>
                <a:cs typeface="Arial"/>
              </a:rPr>
              <a:t>50 </a:t>
            </a:r>
            <a:r>
              <a:rPr sz="1800" spc="-105" dirty="0">
                <a:solidFill>
                  <a:srgbClr val="303030"/>
                </a:solidFill>
                <a:latin typeface="Arial"/>
                <a:cs typeface="Arial"/>
              </a:rPr>
              <a:t>employees </a:t>
            </a:r>
            <a:r>
              <a:rPr sz="1800" spc="-55" dirty="0">
                <a:solidFill>
                  <a:srgbClr val="303030"/>
                </a:solidFill>
                <a:latin typeface="Arial"/>
                <a:cs typeface="Arial"/>
              </a:rPr>
              <a:t>work </a:t>
            </a:r>
            <a:r>
              <a:rPr sz="1800" spc="-35" dirty="0">
                <a:solidFill>
                  <a:srgbClr val="303030"/>
                </a:solidFill>
                <a:latin typeface="Arial"/>
                <a:cs typeface="Arial"/>
              </a:rPr>
              <a:t>in the </a:t>
            </a:r>
            <a:r>
              <a:rPr sz="1800" spc="-85" dirty="0">
                <a:solidFill>
                  <a:srgbClr val="303030"/>
                </a:solidFill>
                <a:latin typeface="Arial"/>
                <a:cs typeface="Arial"/>
              </a:rPr>
              <a:t>organization </a:t>
            </a:r>
            <a:r>
              <a:rPr sz="1800" spc="-75" dirty="0">
                <a:solidFill>
                  <a:srgbClr val="303030"/>
                </a:solidFill>
                <a:latin typeface="Arial"/>
                <a:cs typeface="Arial"/>
              </a:rPr>
              <a:t>(main </a:t>
            </a:r>
            <a:r>
              <a:rPr sz="1800" spc="-85" dirty="0">
                <a:solidFill>
                  <a:srgbClr val="303030"/>
                </a:solidFill>
                <a:latin typeface="Arial"/>
                <a:cs typeface="Arial"/>
              </a:rPr>
              <a:t>branch </a:t>
            </a:r>
            <a:r>
              <a:rPr sz="1800" spc="-15" dirty="0">
                <a:solidFill>
                  <a:srgbClr val="303030"/>
                </a:solidFill>
                <a:latin typeface="Arial"/>
                <a:cs typeface="Arial"/>
              </a:rPr>
              <a:t>of </a:t>
            </a:r>
            <a:r>
              <a:rPr sz="1800" spc="-35" dirty="0">
                <a:solidFill>
                  <a:srgbClr val="303030"/>
                </a:solidFill>
                <a:latin typeface="Arial"/>
                <a:cs typeface="Arial"/>
              </a:rPr>
              <a:t>the </a:t>
            </a:r>
            <a:r>
              <a:rPr sz="1800" spc="-85" dirty="0">
                <a:solidFill>
                  <a:srgbClr val="303030"/>
                </a:solidFill>
                <a:latin typeface="Arial"/>
                <a:cs typeface="Arial"/>
              </a:rPr>
              <a:t>organization </a:t>
            </a:r>
            <a:r>
              <a:rPr sz="1800" spc="-155" dirty="0">
                <a:solidFill>
                  <a:srgbClr val="303030"/>
                </a:solidFill>
                <a:latin typeface="Arial"/>
                <a:cs typeface="Arial"/>
              </a:rPr>
              <a:t>+ </a:t>
            </a:r>
            <a:r>
              <a:rPr sz="1800" spc="-20" dirty="0">
                <a:solidFill>
                  <a:srgbClr val="303030"/>
                </a:solidFill>
                <a:latin typeface="Arial"/>
                <a:cs typeface="Arial"/>
              </a:rPr>
              <a:t>two</a:t>
            </a:r>
            <a:r>
              <a:rPr sz="1800" spc="-260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1800" spc="-100" dirty="0">
                <a:solidFill>
                  <a:srgbClr val="303030"/>
                </a:solidFill>
                <a:latin typeface="Arial"/>
                <a:cs typeface="Arial"/>
              </a:rPr>
              <a:t>branches).  </a:t>
            </a:r>
            <a:r>
              <a:rPr sz="1800" spc="-65" dirty="0">
                <a:solidFill>
                  <a:srgbClr val="303030"/>
                </a:solidFill>
                <a:latin typeface="Arial"/>
                <a:cs typeface="Arial"/>
              </a:rPr>
              <a:t>All</a:t>
            </a:r>
            <a:r>
              <a:rPr sz="1800" spc="-100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1800" spc="-105" dirty="0">
                <a:solidFill>
                  <a:srgbClr val="303030"/>
                </a:solidFill>
                <a:latin typeface="Arial"/>
                <a:cs typeface="Arial"/>
              </a:rPr>
              <a:t>employees</a:t>
            </a:r>
            <a:r>
              <a:rPr sz="1800" spc="-9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1800" spc="-60" dirty="0">
                <a:solidFill>
                  <a:srgbClr val="303030"/>
                </a:solidFill>
                <a:latin typeface="Arial"/>
                <a:cs typeface="Arial"/>
              </a:rPr>
              <a:t>work</a:t>
            </a:r>
            <a:r>
              <a:rPr sz="1800" spc="-8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303030"/>
                </a:solidFill>
                <a:latin typeface="Arial"/>
                <a:cs typeface="Arial"/>
              </a:rPr>
              <a:t>with</a:t>
            </a:r>
            <a:r>
              <a:rPr sz="1800" spc="-9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1800" spc="-45" dirty="0">
                <a:solidFill>
                  <a:srgbClr val="303030"/>
                </a:solidFill>
                <a:latin typeface="Arial"/>
                <a:cs typeface="Arial"/>
              </a:rPr>
              <a:t>at</a:t>
            </a:r>
            <a:r>
              <a:rPr sz="1800" spc="-90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1800" spc="-85" dirty="0">
                <a:solidFill>
                  <a:srgbClr val="303030"/>
                </a:solidFill>
                <a:latin typeface="Arial"/>
                <a:cs typeface="Arial"/>
              </a:rPr>
              <a:t>least</a:t>
            </a:r>
            <a:r>
              <a:rPr sz="1800" spc="-10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1800" spc="-85" dirty="0">
                <a:solidFill>
                  <a:srgbClr val="303030"/>
                </a:solidFill>
                <a:latin typeface="Arial"/>
                <a:cs typeface="Arial"/>
              </a:rPr>
              <a:t>one</a:t>
            </a:r>
            <a:r>
              <a:rPr sz="1800" spc="-90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1800" spc="-55" dirty="0">
                <a:solidFill>
                  <a:srgbClr val="303030"/>
                </a:solidFill>
                <a:latin typeface="Arial"/>
                <a:cs typeface="Arial"/>
              </a:rPr>
              <a:t>type</a:t>
            </a:r>
            <a:r>
              <a:rPr sz="1800" spc="-100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1800" spc="-15" dirty="0">
                <a:solidFill>
                  <a:srgbClr val="303030"/>
                </a:solidFill>
                <a:latin typeface="Arial"/>
                <a:cs typeface="Arial"/>
              </a:rPr>
              <a:t>of</a:t>
            </a:r>
            <a:r>
              <a:rPr sz="1800" spc="-9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1800" spc="-45" dirty="0">
                <a:solidFill>
                  <a:srgbClr val="303030"/>
                </a:solidFill>
                <a:latin typeface="Arial"/>
                <a:cs typeface="Arial"/>
              </a:rPr>
              <a:t>information</a:t>
            </a:r>
            <a:r>
              <a:rPr sz="1800" spc="-8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1800" spc="-125" dirty="0">
                <a:solidFill>
                  <a:srgbClr val="303030"/>
                </a:solidFill>
                <a:latin typeface="Arial"/>
                <a:cs typeface="Arial"/>
              </a:rPr>
              <a:t>system</a:t>
            </a:r>
            <a:r>
              <a:rPr sz="1800" spc="-8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1800" spc="-40" dirty="0">
                <a:solidFill>
                  <a:srgbClr val="303030"/>
                </a:solidFill>
                <a:latin typeface="Arial"/>
                <a:cs typeface="Arial"/>
              </a:rPr>
              <a:t>in</a:t>
            </a:r>
            <a:r>
              <a:rPr sz="1800" spc="-90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1800" spc="-35" dirty="0">
                <a:solidFill>
                  <a:srgbClr val="303030"/>
                </a:solidFill>
                <a:latin typeface="Arial"/>
                <a:cs typeface="Arial"/>
              </a:rPr>
              <a:t>the</a:t>
            </a:r>
            <a:r>
              <a:rPr sz="1800" spc="-90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1800" spc="-80" dirty="0">
                <a:solidFill>
                  <a:srgbClr val="303030"/>
                </a:solidFill>
                <a:latin typeface="Arial"/>
                <a:cs typeface="Arial"/>
              </a:rPr>
              <a:t>organization. </a:t>
            </a:r>
            <a:r>
              <a:rPr sz="1800" spc="-100" dirty="0">
                <a:solidFill>
                  <a:srgbClr val="303030"/>
                </a:solidFill>
                <a:latin typeface="Arial"/>
                <a:cs typeface="Arial"/>
              </a:rPr>
              <a:t>(Three</a:t>
            </a:r>
            <a:r>
              <a:rPr sz="1800" spc="-90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1800" spc="-85" dirty="0">
                <a:solidFill>
                  <a:srgbClr val="303030"/>
                </a:solidFill>
                <a:latin typeface="Arial"/>
                <a:cs typeface="Arial"/>
              </a:rPr>
              <a:t>types)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55941" y="4796904"/>
            <a:ext cx="85725" cy="231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dirty="0">
                <a:solidFill>
                  <a:srgbClr val="CE1E27"/>
                </a:solidFill>
                <a:latin typeface="Arial"/>
                <a:cs typeface="Arial"/>
              </a:rPr>
              <a:t>•</a:t>
            </a:r>
            <a:endParaRPr sz="13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55941" y="5198300"/>
            <a:ext cx="85725" cy="231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dirty="0">
                <a:solidFill>
                  <a:srgbClr val="CE1E27"/>
                </a:solidFill>
                <a:latin typeface="Arial"/>
                <a:cs typeface="Arial"/>
              </a:rPr>
              <a:t>•</a:t>
            </a:r>
            <a:endParaRPr sz="13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55941" y="4241431"/>
            <a:ext cx="9157335" cy="1232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1050925" indent="-228600">
              <a:lnSpc>
                <a:spcPct val="146800"/>
              </a:lnSpc>
              <a:spcBef>
                <a:spcPts val="100"/>
              </a:spcBef>
              <a:buClr>
                <a:srgbClr val="CE1E27"/>
              </a:buClr>
              <a:buSzPct val="75000"/>
              <a:buFont typeface="Arial"/>
              <a:buChar char="•"/>
              <a:tabLst>
                <a:tab pos="293370" algn="l"/>
                <a:tab pos="294005" algn="l"/>
              </a:tabLst>
            </a:pPr>
            <a:r>
              <a:rPr dirty="0"/>
              <a:t>	</a:t>
            </a:r>
            <a:r>
              <a:rPr sz="1800" spc="-50" dirty="0">
                <a:solidFill>
                  <a:srgbClr val="303030"/>
                </a:solidFill>
                <a:latin typeface="Arial"/>
                <a:cs typeface="Arial"/>
              </a:rPr>
              <a:t>Information </a:t>
            </a:r>
            <a:r>
              <a:rPr sz="1800" spc="-125" dirty="0">
                <a:solidFill>
                  <a:srgbClr val="303030"/>
                </a:solidFill>
                <a:latin typeface="Arial"/>
                <a:cs typeface="Arial"/>
              </a:rPr>
              <a:t>system serves </a:t>
            </a:r>
            <a:r>
              <a:rPr sz="1800" dirty="0">
                <a:solidFill>
                  <a:srgbClr val="303030"/>
                </a:solidFill>
                <a:latin typeface="Arial"/>
                <a:cs typeface="Arial"/>
              </a:rPr>
              <a:t>to </a:t>
            </a:r>
            <a:r>
              <a:rPr sz="1800" spc="-105" dirty="0">
                <a:solidFill>
                  <a:srgbClr val="303030"/>
                </a:solidFill>
                <a:latin typeface="Arial"/>
                <a:cs typeface="Arial"/>
              </a:rPr>
              <a:t>solve </a:t>
            </a:r>
            <a:r>
              <a:rPr sz="1800" spc="-90" dirty="0">
                <a:solidFill>
                  <a:srgbClr val="303030"/>
                </a:solidFill>
                <a:latin typeface="Arial"/>
                <a:cs typeface="Arial"/>
              </a:rPr>
              <a:t>human </a:t>
            </a:r>
            <a:r>
              <a:rPr sz="1800" spc="-100" dirty="0">
                <a:solidFill>
                  <a:srgbClr val="303030"/>
                </a:solidFill>
                <a:latin typeface="Arial"/>
                <a:cs typeface="Arial"/>
              </a:rPr>
              <a:t>resources, </a:t>
            </a:r>
            <a:r>
              <a:rPr sz="1800" spc="-85" dirty="0">
                <a:solidFill>
                  <a:srgbClr val="303030"/>
                </a:solidFill>
                <a:latin typeface="Arial"/>
                <a:cs typeface="Arial"/>
              </a:rPr>
              <a:t>accounting </a:t>
            </a:r>
            <a:r>
              <a:rPr sz="1800" spc="-100" dirty="0">
                <a:solidFill>
                  <a:srgbClr val="303030"/>
                </a:solidFill>
                <a:latin typeface="Arial"/>
                <a:cs typeface="Arial"/>
              </a:rPr>
              <a:t>and </a:t>
            </a:r>
            <a:r>
              <a:rPr sz="1800" spc="-125" dirty="0">
                <a:solidFill>
                  <a:srgbClr val="303030"/>
                </a:solidFill>
                <a:latin typeface="Arial"/>
                <a:cs typeface="Arial"/>
              </a:rPr>
              <a:t>wage </a:t>
            </a:r>
            <a:r>
              <a:rPr sz="1800" spc="-90" dirty="0">
                <a:solidFill>
                  <a:srgbClr val="303030"/>
                </a:solidFill>
                <a:latin typeface="Arial"/>
                <a:cs typeface="Arial"/>
              </a:rPr>
              <a:t>records.  </a:t>
            </a:r>
            <a:r>
              <a:rPr sz="1800" spc="-45" dirty="0">
                <a:solidFill>
                  <a:srgbClr val="303030"/>
                </a:solidFill>
                <a:latin typeface="Arial"/>
                <a:cs typeface="Arial"/>
              </a:rPr>
              <a:t>information </a:t>
            </a:r>
            <a:r>
              <a:rPr sz="1800" spc="-125" dirty="0">
                <a:solidFill>
                  <a:srgbClr val="303030"/>
                </a:solidFill>
                <a:latin typeface="Arial"/>
                <a:cs typeface="Arial"/>
              </a:rPr>
              <a:t>system </a:t>
            </a:r>
            <a:r>
              <a:rPr sz="1800" spc="-110" dirty="0">
                <a:solidFill>
                  <a:srgbClr val="303030"/>
                </a:solidFill>
                <a:latin typeface="Arial"/>
                <a:cs typeface="Arial"/>
              </a:rPr>
              <a:t>is </a:t>
            </a:r>
            <a:r>
              <a:rPr sz="1800" spc="-120" dirty="0">
                <a:solidFill>
                  <a:srgbClr val="303030"/>
                </a:solidFill>
                <a:latin typeface="Arial"/>
                <a:cs typeface="Arial"/>
              </a:rPr>
              <a:t>used </a:t>
            </a:r>
            <a:r>
              <a:rPr sz="1800" spc="-20" dirty="0">
                <a:solidFill>
                  <a:srgbClr val="303030"/>
                </a:solidFill>
                <a:latin typeface="Arial"/>
                <a:cs typeface="Arial"/>
              </a:rPr>
              <a:t>for </a:t>
            </a:r>
            <a:r>
              <a:rPr sz="1800" spc="-50" dirty="0">
                <a:solidFill>
                  <a:srgbClr val="303030"/>
                </a:solidFill>
                <a:latin typeface="Arial"/>
                <a:cs typeface="Arial"/>
              </a:rPr>
              <a:t>production control, </a:t>
            </a:r>
            <a:r>
              <a:rPr sz="1800" spc="-90" dirty="0">
                <a:solidFill>
                  <a:srgbClr val="303030"/>
                </a:solidFill>
                <a:latin typeface="Arial"/>
                <a:cs typeface="Arial"/>
              </a:rPr>
              <a:t>capacity </a:t>
            </a:r>
            <a:r>
              <a:rPr sz="1800" spc="-75" dirty="0">
                <a:solidFill>
                  <a:srgbClr val="303030"/>
                </a:solidFill>
                <a:latin typeface="Arial"/>
                <a:cs typeface="Arial"/>
              </a:rPr>
              <a:t>planning </a:t>
            </a:r>
            <a:r>
              <a:rPr sz="1800" spc="-100" dirty="0">
                <a:solidFill>
                  <a:srgbClr val="303030"/>
                </a:solidFill>
                <a:latin typeface="Arial"/>
                <a:cs typeface="Arial"/>
              </a:rPr>
              <a:t>and</a:t>
            </a:r>
            <a:r>
              <a:rPr sz="1800" spc="-204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1800" spc="-85" dirty="0">
                <a:solidFill>
                  <a:srgbClr val="303030"/>
                </a:solidFill>
                <a:latin typeface="Arial"/>
                <a:cs typeface="Arial"/>
              </a:rPr>
              <a:t>maintenance</a:t>
            </a:r>
            <a:endParaRPr sz="18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994"/>
              </a:spcBef>
            </a:pPr>
            <a:r>
              <a:rPr sz="1800" spc="-45" dirty="0">
                <a:solidFill>
                  <a:srgbClr val="303030"/>
                </a:solidFill>
                <a:latin typeface="Arial"/>
                <a:cs typeface="Arial"/>
              </a:rPr>
              <a:t>information </a:t>
            </a:r>
            <a:r>
              <a:rPr sz="1800" spc="-125" dirty="0">
                <a:solidFill>
                  <a:srgbClr val="303030"/>
                </a:solidFill>
                <a:latin typeface="Arial"/>
                <a:cs typeface="Arial"/>
              </a:rPr>
              <a:t>system </a:t>
            </a:r>
            <a:r>
              <a:rPr sz="1800" spc="-110" dirty="0">
                <a:solidFill>
                  <a:srgbClr val="303030"/>
                </a:solidFill>
                <a:latin typeface="Arial"/>
                <a:cs typeface="Arial"/>
              </a:rPr>
              <a:t>is </a:t>
            </a:r>
            <a:r>
              <a:rPr sz="1800" spc="-120" dirty="0">
                <a:solidFill>
                  <a:srgbClr val="303030"/>
                </a:solidFill>
                <a:latin typeface="Arial"/>
                <a:cs typeface="Arial"/>
              </a:rPr>
              <a:t>used </a:t>
            </a:r>
            <a:r>
              <a:rPr sz="1800" spc="-20" dirty="0">
                <a:solidFill>
                  <a:srgbClr val="303030"/>
                </a:solidFill>
                <a:latin typeface="Arial"/>
                <a:cs typeface="Arial"/>
              </a:rPr>
              <a:t>for </a:t>
            </a:r>
            <a:r>
              <a:rPr sz="1800" spc="-45" dirty="0">
                <a:solidFill>
                  <a:srgbClr val="303030"/>
                </a:solidFill>
                <a:latin typeface="Arial"/>
                <a:cs typeface="Arial"/>
              </a:rPr>
              <a:t>project </a:t>
            </a:r>
            <a:r>
              <a:rPr sz="1800" spc="-95" dirty="0">
                <a:solidFill>
                  <a:srgbClr val="303030"/>
                </a:solidFill>
                <a:latin typeface="Arial"/>
                <a:cs typeface="Arial"/>
              </a:rPr>
              <a:t>management, </a:t>
            </a:r>
            <a:r>
              <a:rPr sz="1800" spc="-90" dirty="0">
                <a:solidFill>
                  <a:srgbClr val="303030"/>
                </a:solidFill>
                <a:latin typeface="Arial"/>
                <a:cs typeface="Arial"/>
              </a:rPr>
              <a:t>managerial </a:t>
            </a:r>
            <a:r>
              <a:rPr sz="1800" spc="-75" dirty="0">
                <a:solidFill>
                  <a:srgbClr val="303030"/>
                </a:solidFill>
                <a:latin typeface="Arial"/>
                <a:cs typeface="Arial"/>
              </a:rPr>
              <a:t>evaluation </a:t>
            </a:r>
            <a:r>
              <a:rPr sz="1800" spc="-100" dirty="0">
                <a:solidFill>
                  <a:srgbClr val="303030"/>
                </a:solidFill>
                <a:latin typeface="Arial"/>
                <a:cs typeface="Arial"/>
              </a:rPr>
              <a:t>and </a:t>
            </a:r>
            <a:r>
              <a:rPr sz="1800" spc="-80" dirty="0">
                <a:solidFill>
                  <a:srgbClr val="303030"/>
                </a:solidFill>
                <a:latin typeface="Arial"/>
                <a:cs typeface="Arial"/>
              </a:rPr>
              <a:t>customer</a:t>
            </a:r>
            <a:r>
              <a:rPr sz="1800" spc="-110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1800" spc="-65" dirty="0">
                <a:solidFill>
                  <a:srgbClr val="303030"/>
                </a:solidFill>
                <a:latin typeface="Arial"/>
                <a:cs typeface="Arial"/>
              </a:rPr>
              <a:t>contact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8741" y="5599696"/>
            <a:ext cx="85725" cy="231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dirty="0">
                <a:solidFill>
                  <a:srgbClr val="CE1E27"/>
                </a:solidFill>
                <a:latin typeface="Arial"/>
                <a:cs typeface="Arial"/>
              </a:rPr>
              <a:t>•</a:t>
            </a:r>
            <a:endParaRPr sz="13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79538" y="5575224"/>
            <a:ext cx="41427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35" dirty="0">
                <a:solidFill>
                  <a:srgbClr val="303030"/>
                </a:solidFill>
                <a:latin typeface="Arial"/>
                <a:cs typeface="Arial"/>
              </a:rPr>
              <a:t>the </a:t>
            </a:r>
            <a:r>
              <a:rPr sz="1800" spc="-110" dirty="0">
                <a:solidFill>
                  <a:srgbClr val="303030"/>
                </a:solidFill>
                <a:latin typeface="Arial"/>
                <a:cs typeface="Arial"/>
              </a:rPr>
              <a:t>company </a:t>
            </a:r>
            <a:r>
              <a:rPr sz="1800" spc="-105" dirty="0">
                <a:solidFill>
                  <a:srgbClr val="303030"/>
                </a:solidFill>
                <a:latin typeface="Arial"/>
                <a:cs typeface="Arial"/>
              </a:rPr>
              <a:t>is </a:t>
            </a:r>
            <a:r>
              <a:rPr sz="1800" spc="-75" dirty="0">
                <a:solidFill>
                  <a:srgbClr val="303030"/>
                </a:solidFill>
                <a:latin typeface="Arial"/>
                <a:cs typeface="Arial"/>
              </a:rPr>
              <a:t>located </a:t>
            </a:r>
            <a:r>
              <a:rPr sz="1800" spc="-40" dirty="0">
                <a:solidFill>
                  <a:srgbClr val="303030"/>
                </a:solidFill>
                <a:latin typeface="Arial"/>
                <a:cs typeface="Arial"/>
              </a:rPr>
              <a:t>in </a:t>
            </a:r>
            <a:r>
              <a:rPr sz="1800" spc="-155" dirty="0">
                <a:solidFill>
                  <a:srgbClr val="303030"/>
                </a:solidFill>
                <a:latin typeface="Arial"/>
                <a:cs typeface="Arial"/>
              </a:rPr>
              <a:t>a </a:t>
            </a:r>
            <a:r>
              <a:rPr sz="1800" spc="-100" dirty="0">
                <a:solidFill>
                  <a:srgbClr val="303030"/>
                </a:solidFill>
                <a:latin typeface="Arial"/>
                <a:cs typeface="Arial"/>
              </a:rPr>
              <a:t>separate</a:t>
            </a:r>
            <a:r>
              <a:rPr sz="1800" spc="-160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1800" spc="-60" dirty="0">
                <a:solidFill>
                  <a:srgbClr val="303030"/>
                </a:solidFill>
                <a:latin typeface="Arial"/>
                <a:cs typeface="Arial"/>
              </a:rPr>
              <a:t>building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55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20001" y="365036"/>
            <a:ext cx="10751820" cy="1325245"/>
          </a:xfrm>
          <a:prstGeom prst="rect">
            <a:avLst/>
          </a:prstGeom>
          <a:solidFill>
            <a:srgbClr val="F7E07F"/>
          </a:solidFill>
        </p:spPr>
        <p:txBody>
          <a:bodyPr vert="horz" wrap="square" lIns="0" tIns="319405" rIns="0" bIns="0" rtlCol="0">
            <a:spAutoFit/>
          </a:bodyPr>
          <a:lstStyle/>
          <a:p>
            <a:pPr marL="603885">
              <a:lnSpc>
                <a:spcPct val="100000"/>
              </a:lnSpc>
              <a:spcBef>
                <a:spcPts val="2515"/>
              </a:spcBef>
            </a:pPr>
            <a:r>
              <a:rPr spc="-5" dirty="0">
                <a:latin typeface="Arial"/>
                <a:cs typeface="Arial"/>
              </a:rPr>
              <a:t>Steps to </a:t>
            </a:r>
            <a:r>
              <a:rPr dirty="0">
                <a:latin typeface="Arial"/>
                <a:cs typeface="Arial"/>
              </a:rPr>
              <a:t>a </a:t>
            </a:r>
            <a:r>
              <a:rPr spc="-5" dirty="0">
                <a:latin typeface="Arial"/>
                <a:cs typeface="Arial"/>
              </a:rPr>
              <a:t>Cybersecurity Risk</a:t>
            </a:r>
            <a:r>
              <a:rPr spc="-240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Assessment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825561"/>
            <a:ext cx="10751820" cy="4081145"/>
          </a:xfrm>
          <a:custGeom>
            <a:avLst/>
            <a:gdLst/>
            <a:ahLst/>
            <a:cxnLst/>
            <a:rect l="l" t="t" r="r" b="b"/>
            <a:pathLst>
              <a:path w="10751820" h="4081145">
                <a:moveTo>
                  <a:pt x="10751756" y="0"/>
                </a:moveTo>
                <a:lnTo>
                  <a:pt x="0" y="0"/>
                </a:lnTo>
                <a:lnTo>
                  <a:pt x="0" y="4080954"/>
                </a:lnTo>
                <a:lnTo>
                  <a:pt x="10751756" y="408095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73341" y="1859292"/>
            <a:ext cx="10563225" cy="39928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8735">
              <a:lnSpc>
                <a:spcPct val="101000"/>
              </a:lnSpc>
              <a:spcBef>
                <a:spcPts val="95"/>
              </a:spcBef>
            </a:pPr>
            <a:r>
              <a:rPr sz="2700" spc="-240" dirty="0">
                <a:solidFill>
                  <a:srgbClr val="303030"/>
                </a:solidFill>
                <a:latin typeface="Arial"/>
                <a:cs typeface="Arial"/>
              </a:rPr>
              <a:t>Risk </a:t>
            </a:r>
            <a:r>
              <a:rPr sz="2700" spc="-190" dirty="0">
                <a:solidFill>
                  <a:srgbClr val="303030"/>
                </a:solidFill>
                <a:latin typeface="Arial"/>
                <a:cs typeface="Arial"/>
              </a:rPr>
              <a:t>assessments </a:t>
            </a:r>
            <a:r>
              <a:rPr sz="2700" spc="-170" dirty="0">
                <a:solidFill>
                  <a:srgbClr val="303030"/>
                </a:solidFill>
                <a:latin typeface="Arial"/>
                <a:cs typeface="Arial"/>
              </a:rPr>
              <a:t>can </a:t>
            </a:r>
            <a:r>
              <a:rPr sz="2700" spc="-125" dirty="0">
                <a:solidFill>
                  <a:srgbClr val="303030"/>
                </a:solidFill>
                <a:latin typeface="Arial"/>
                <a:cs typeface="Arial"/>
              </a:rPr>
              <a:t>be </a:t>
            </a:r>
            <a:r>
              <a:rPr sz="2700" spc="-65" dirty="0">
                <a:solidFill>
                  <a:srgbClr val="303030"/>
                </a:solidFill>
                <a:latin typeface="Arial"/>
                <a:cs typeface="Arial"/>
              </a:rPr>
              <a:t>performed </a:t>
            </a:r>
            <a:r>
              <a:rPr sz="2700" spc="-85" dirty="0">
                <a:solidFill>
                  <a:srgbClr val="303030"/>
                </a:solidFill>
                <a:latin typeface="Arial"/>
                <a:cs typeface="Arial"/>
              </a:rPr>
              <a:t>on </a:t>
            </a:r>
            <a:r>
              <a:rPr sz="2700" spc="-170" dirty="0">
                <a:solidFill>
                  <a:srgbClr val="303030"/>
                </a:solidFill>
                <a:latin typeface="Arial"/>
                <a:cs typeface="Arial"/>
              </a:rPr>
              <a:t>any </a:t>
            </a:r>
            <a:r>
              <a:rPr sz="2700" spc="-85" dirty="0">
                <a:solidFill>
                  <a:srgbClr val="303030"/>
                </a:solidFill>
                <a:latin typeface="Arial"/>
                <a:cs typeface="Arial"/>
              </a:rPr>
              <a:t>application, </a:t>
            </a:r>
            <a:r>
              <a:rPr sz="2700" spc="-50" dirty="0">
                <a:solidFill>
                  <a:srgbClr val="303030"/>
                </a:solidFill>
                <a:latin typeface="Arial"/>
                <a:cs typeface="Arial"/>
              </a:rPr>
              <a:t>function, </a:t>
            </a:r>
            <a:r>
              <a:rPr sz="2700" spc="-20" dirty="0">
                <a:solidFill>
                  <a:srgbClr val="303030"/>
                </a:solidFill>
                <a:latin typeface="Arial"/>
                <a:cs typeface="Arial"/>
              </a:rPr>
              <a:t>or </a:t>
            </a:r>
            <a:r>
              <a:rPr sz="2700" spc="-160" dirty="0">
                <a:solidFill>
                  <a:srgbClr val="303030"/>
                </a:solidFill>
                <a:latin typeface="Arial"/>
                <a:cs typeface="Arial"/>
              </a:rPr>
              <a:t>process  </a:t>
            </a:r>
            <a:r>
              <a:rPr sz="2700" spc="-15" dirty="0">
                <a:solidFill>
                  <a:srgbClr val="303030"/>
                </a:solidFill>
                <a:latin typeface="Arial"/>
                <a:cs typeface="Arial"/>
              </a:rPr>
              <a:t>within </a:t>
            </a:r>
            <a:r>
              <a:rPr sz="2700" spc="-80" dirty="0">
                <a:solidFill>
                  <a:srgbClr val="303030"/>
                </a:solidFill>
                <a:latin typeface="Arial"/>
                <a:cs typeface="Arial"/>
              </a:rPr>
              <a:t>your</a:t>
            </a:r>
            <a:r>
              <a:rPr sz="2700" spc="-250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700" spc="-110" dirty="0">
                <a:solidFill>
                  <a:srgbClr val="303030"/>
                </a:solidFill>
                <a:latin typeface="Arial"/>
                <a:cs typeface="Arial"/>
              </a:rPr>
              <a:t>organization.</a:t>
            </a:r>
            <a:endParaRPr sz="27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819"/>
              </a:spcBef>
            </a:pPr>
            <a:r>
              <a:rPr sz="2700" spc="-130" dirty="0">
                <a:solidFill>
                  <a:srgbClr val="303030"/>
                </a:solidFill>
                <a:latin typeface="Arial"/>
                <a:cs typeface="Arial"/>
              </a:rPr>
              <a:t>Organization </a:t>
            </a:r>
            <a:r>
              <a:rPr sz="2700" spc="-95" dirty="0">
                <a:solidFill>
                  <a:srgbClr val="303030"/>
                </a:solidFill>
                <a:latin typeface="Arial"/>
                <a:cs typeface="Arial"/>
              </a:rPr>
              <a:t>must </a:t>
            </a:r>
            <a:r>
              <a:rPr sz="2700" spc="-90" dirty="0">
                <a:solidFill>
                  <a:srgbClr val="303030"/>
                </a:solidFill>
                <a:latin typeface="Arial"/>
                <a:cs typeface="Arial"/>
              </a:rPr>
              <a:t>do </a:t>
            </a:r>
            <a:r>
              <a:rPr sz="2700" spc="-110" dirty="0">
                <a:solidFill>
                  <a:srgbClr val="303030"/>
                </a:solidFill>
                <a:latin typeface="Arial"/>
                <a:cs typeface="Arial"/>
              </a:rPr>
              <a:t>these </a:t>
            </a:r>
            <a:r>
              <a:rPr sz="2700" spc="-150" dirty="0">
                <a:solidFill>
                  <a:srgbClr val="303030"/>
                </a:solidFill>
                <a:latin typeface="Arial"/>
                <a:cs typeface="Arial"/>
              </a:rPr>
              <a:t>steps </a:t>
            </a:r>
            <a:r>
              <a:rPr sz="2700" spc="-50" dirty="0">
                <a:solidFill>
                  <a:srgbClr val="303030"/>
                </a:solidFill>
                <a:latin typeface="Arial"/>
                <a:cs typeface="Arial"/>
              </a:rPr>
              <a:t>at</a:t>
            </a:r>
            <a:r>
              <a:rPr sz="2700" spc="-215" dirty="0">
                <a:solidFill>
                  <a:srgbClr val="303030"/>
                </a:solidFill>
                <a:latin typeface="Arial"/>
                <a:cs typeface="Arial"/>
              </a:rPr>
              <a:t> </a:t>
            </a:r>
            <a:r>
              <a:rPr sz="2700" spc="-30" dirty="0">
                <a:solidFill>
                  <a:srgbClr val="303030"/>
                </a:solidFill>
                <a:latin typeface="Arial"/>
                <a:cs typeface="Arial"/>
              </a:rPr>
              <a:t>first</a:t>
            </a:r>
            <a:endParaRPr sz="2700">
              <a:latin typeface="Arial"/>
              <a:cs typeface="Arial"/>
            </a:endParaRPr>
          </a:p>
          <a:p>
            <a:pPr marL="313690" marR="30480" indent="-276225">
              <a:lnSpc>
                <a:spcPct val="101499"/>
              </a:lnSpc>
              <a:spcBef>
                <a:spcPts val="770"/>
              </a:spcBef>
              <a:buClr>
                <a:srgbClr val="CE1E27"/>
              </a:buClr>
              <a:buSzPct val="74418"/>
              <a:buFont typeface="Wingdings"/>
              <a:buChar char=""/>
              <a:tabLst>
                <a:tab pos="314325" algn="l"/>
              </a:tabLst>
            </a:pPr>
            <a:r>
              <a:rPr sz="2150" spc="110" dirty="0">
                <a:latin typeface="Arial"/>
                <a:cs typeface="Arial"/>
              </a:rPr>
              <a:t>develop</a:t>
            </a:r>
            <a:r>
              <a:rPr sz="2150" spc="-50" dirty="0">
                <a:latin typeface="Arial"/>
                <a:cs typeface="Arial"/>
              </a:rPr>
              <a:t> </a:t>
            </a:r>
            <a:r>
              <a:rPr sz="2150" spc="110" dirty="0">
                <a:latin typeface="Arial"/>
                <a:cs typeface="Arial"/>
              </a:rPr>
              <a:t>an</a:t>
            </a:r>
            <a:r>
              <a:rPr sz="2150" spc="-45" dirty="0">
                <a:latin typeface="Arial"/>
                <a:cs typeface="Arial"/>
              </a:rPr>
              <a:t> </a:t>
            </a:r>
            <a:r>
              <a:rPr sz="2150" spc="120" dirty="0">
                <a:latin typeface="Arial"/>
                <a:cs typeface="Arial"/>
              </a:rPr>
              <a:t>operational</a:t>
            </a:r>
            <a:r>
              <a:rPr sz="2150" spc="-55" dirty="0">
                <a:latin typeface="Arial"/>
                <a:cs typeface="Arial"/>
              </a:rPr>
              <a:t> </a:t>
            </a:r>
            <a:r>
              <a:rPr sz="2150" spc="140" dirty="0">
                <a:latin typeface="Arial"/>
                <a:cs typeface="Arial"/>
              </a:rPr>
              <a:t>framework</a:t>
            </a:r>
            <a:r>
              <a:rPr sz="2150" spc="-40" dirty="0">
                <a:latin typeface="Arial"/>
                <a:cs typeface="Arial"/>
              </a:rPr>
              <a:t> </a:t>
            </a:r>
            <a:r>
              <a:rPr sz="2150" spc="125" dirty="0">
                <a:latin typeface="Arial"/>
                <a:cs typeface="Arial"/>
              </a:rPr>
              <a:t>that</a:t>
            </a:r>
            <a:r>
              <a:rPr sz="2150" spc="-45" dirty="0">
                <a:latin typeface="Arial"/>
                <a:cs typeface="Arial"/>
              </a:rPr>
              <a:t> </a:t>
            </a:r>
            <a:r>
              <a:rPr sz="2150" spc="130" dirty="0">
                <a:latin typeface="Arial"/>
                <a:cs typeface="Arial"/>
              </a:rPr>
              <a:t>fits</a:t>
            </a:r>
            <a:r>
              <a:rPr sz="2150" spc="-40" dirty="0">
                <a:latin typeface="Arial"/>
                <a:cs typeface="Arial"/>
              </a:rPr>
              <a:t> </a:t>
            </a:r>
            <a:r>
              <a:rPr sz="2150" spc="125" dirty="0">
                <a:latin typeface="Arial"/>
                <a:cs typeface="Arial"/>
              </a:rPr>
              <a:t>the</a:t>
            </a:r>
            <a:r>
              <a:rPr sz="2150" spc="-45" dirty="0">
                <a:latin typeface="Arial"/>
                <a:cs typeface="Arial"/>
              </a:rPr>
              <a:t> </a:t>
            </a:r>
            <a:r>
              <a:rPr sz="2150" spc="70" dirty="0">
                <a:latin typeface="Arial"/>
                <a:cs typeface="Arial"/>
              </a:rPr>
              <a:t>size,</a:t>
            </a:r>
            <a:r>
              <a:rPr sz="2150" spc="-55" dirty="0">
                <a:latin typeface="Arial"/>
                <a:cs typeface="Arial"/>
              </a:rPr>
              <a:t> </a:t>
            </a:r>
            <a:r>
              <a:rPr sz="2150" spc="114" dirty="0">
                <a:latin typeface="Arial"/>
                <a:cs typeface="Arial"/>
              </a:rPr>
              <a:t>scope,</a:t>
            </a:r>
            <a:r>
              <a:rPr sz="2150" spc="-50" dirty="0">
                <a:latin typeface="Arial"/>
                <a:cs typeface="Arial"/>
              </a:rPr>
              <a:t> </a:t>
            </a:r>
            <a:r>
              <a:rPr sz="2150" spc="125" dirty="0">
                <a:latin typeface="Arial"/>
                <a:cs typeface="Arial"/>
              </a:rPr>
              <a:t>and</a:t>
            </a:r>
            <a:r>
              <a:rPr sz="2150" spc="-50" dirty="0">
                <a:latin typeface="Arial"/>
                <a:cs typeface="Arial"/>
              </a:rPr>
              <a:t> </a:t>
            </a:r>
            <a:r>
              <a:rPr sz="2150" spc="125" dirty="0">
                <a:latin typeface="Arial"/>
                <a:cs typeface="Arial"/>
              </a:rPr>
              <a:t>complexity</a:t>
            </a:r>
            <a:r>
              <a:rPr sz="2150" spc="-40" dirty="0">
                <a:latin typeface="Arial"/>
                <a:cs typeface="Arial"/>
              </a:rPr>
              <a:t> </a:t>
            </a:r>
            <a:r>
              <a:rPr sz="2150" spc="120" dirty="0">
                <a:latin typeface="Arial"/>
                <a:cs typeface="Arial"/>
              </a:rPr>
              <a:t>of  </a:t>
            </a:r>
            <a:r>
              <a:rPr sz="2150" spc="135" dirty="0">
                <a:latin typeface="Arial"/>
                <a:cs typeface="Arial"/>
              </a:rPr>
              <a:t>your</a:t>
            </a:r>
            <a:r>
              <a:rPr sz="2150" spc="-55" dirty="0">
                <a:latin typeface="Arial"/>
                <a:cs typeface="Arial"/>
              </a:rPr>
              <a:t> </a:t>
            </a:r>
            <a:r>
              <a:rPr sz="2150" spc="110" dirty="0">
                <a:latin typeface="Arial"/>
                <a:cs typeface="Arial"/>
              </a:rPr>
              <a:t>organization.</a:t>
            </a:r>
            <a:endParaRPr sz="2150">
              <a:latin typeface="Arial"/>
              <a:cs typeface="Arial"/>
            </a:endParaRPr>
          </a:p>
          <a:p>
            <a:pPr marL="313690" marR="777875" indent="-276225">
              <a:lnSpc>
                <a:spcPct val="101400"/>
              </a:lnSpc>
              <a:spcBef>
                <a:spcPts val="775"/>
              </a:spcBef>
              <a:buClr>
                <a:srgbClr val="CE1E27"/>
              </a:buClr>
              <a:buSzPct val="74418"/>
              <a:buFont typeface="Wingdings"/>
              <a:buChar char=""/>
              <a:tabLst>
                <a:tab pos="314325" algn="l"/>
              </a:tabLst>
            </a:pPr>
            <a:r>
              <a:rPr sz="2150" spc="140" dirty="0">
                <a:latin typeface="Arial"/>
                <a:cs typeface="Arial"/>
              </a:rPr>
              <a:t>register </a:t>
            </a:r>
            <a:r>
              <a:rPr sz="2150" spc="130" dirty="0">
                <a:latin typeface="Arial"/>
                <a:cs typeface="Arial"/>
              </a:rPr>
              <a:t>internal </a:t>
            </a:r>
            <a:r>
              <a:rPr sz="2150" spc="125" dirty="0">
                <a:latin typeface="Arial"/>
                <a:cs typeface="Arial"/>
              </a:rPr>
              <a:t>and </a:t>
            </a:r>
            <a:r>
              <a:rPr sz="2150" spc="120" dirty="0">
                <a:latin typeface="Arial"/>
                <a:cs typeface="Arial"/>
              </a:rPr>
              <a:t>external </a:t>
            </a:r>
            <a:r>
              <a:rPr sz="2150" spc="110" dirty="0">
                <a:latin typeface="Arial"/>
                <a:cs typeface="Arial"/>
              </a:rPr>
              <a:t>systems </a:t>
            </a:r>
            <a:r>
              <a:rPr sz="2150" spc="125" dirty="0">
                <a:latin typeface="Arial"/>
                <a:cs typeface="Arial"/>
              </a:rPr>
              <a:t>that are </a:t>
            </a:r>
            <a:r>
              <a:rPr sz="2150" spc="135" dirty="0">
                <a:latin typeface="Arial"/>
                <a:cs typeface="Arial"/>
              </a:rPr>
              <a:t>either </a:t>
            </a:r>
            <a:r>
              <a:rPr sz="2150" spc="155" dirty="0">
                <a:latin typeface="Arial"/>
                <a:cs typeface="Arial"/>
              </a:rPr>
              <a:t>critical </a:t>
            </a:r>
            <a:r>
              <a:rPr sz="2150" spc="145" dirty="0">
                <a:latin typeface="Arial"/>
                <a:cs typeface="Arial"/>
              </a:rPr>
              <a:t>to </a:t>
            </a:r>
            <a:r>
              <a:rPr sz="2150" spc="135" dirty="0">
                <a:latin typeface="Arial"/>
                <a:cs typeface="Arial"/>
              </a:rPr>
              <a:t>your  </a:t>
            </a:r>
            <a:r>
              <a:rPr sz="2150" spc="110" dirty="0">
                <a:latin typeface="Arial"/>
                <a:cs typeface="Arial"/>
              </a:rPr>
              <a:t>operations,</a:t>
            </a:r>
            <a:r>
              <a:rPr sz="2150" spc="-55" dirty="0">
                <a:latin typeface="Arial"/>
                <a:cs typeface="Arial"/>
              </a:rPr>
              <a:t> </a:t>
            </a:r>
            <a:r>
              <a:rPr sz="2150" spc="125" dirty="0">
                <a:latin typeface="Arial"/>
                <a:cs typeface="Arial"/>
              </a:rPr>
              <a:t>and</a:t>
            </a:r>
            <a:r>
              <a:rPr sz="2150" spc="-50" dirty="0">
                <a:latin typeface="Arial"/>
                <a:cs typeface="Arial"/>
              </a:rPr>
              <a:t> </a:t>
            </a:r>
            <a:r>
              <a:rPr sz="2150" spc="10" dirty="0">
                <a:latin typeface="Arial"/>
                <a:cs typeface="Arial"/>
              </a:rPr>
              <a:t>/</a:t>
            </a:r>
            <a:r>
              <a:rPr sz="2150" spc="-45" dirty="0">
                <a:latin typeface="Arial"/>
                <a:cs typeface="Arial"/>
              </a:rPr>
              <a:t> </a:t>
            </a:r>
            <a:r>
              <a:rPr sz="2150" spc="175" dirty="0">
                <a:latin typeface="Arial"/>
                <a:cs typeface="Arial"/>
              </a:rPr>
              <a:t>or</a:t>
            </a:r>
            <a:r>
              <a:rPr sz="2150" spc="-45" dirty="0">
                <a:latin typeface="Arial"/>
                <a:cs typeface="Arial"/>
              </a:rPr>
              <a:t> </a:t>
            </a:r>
            <a:r>
              <a:rPr sz="2150" spc="125" dirty="0">
                <a:latin typeface="Arial"/>
                <a:cs typeface="Arial"/>
              </a:rPr>
              <a:t>that</a:t>
            </a:r>
            <a:r>
              <a:rPr sz="2150" spc="-45" dirty="0">
                <a:latin typeface="Arial"/>
                <a:cs typeface="Arial"/>
              </a:rPr>
              <a:t> </a:t>
            </a:r>
            <a:r>
              <a:rPr sz="2150" spc="120" dirty="0">
                <a:latin typeface="Arial"/>
                <a:cs typeface="Arial"/>
              </a:rPr>
              <a:t>process,</a:t>
            </a:r>
            <a:r>
              <a:rPr sz="2150" spc="-65" dirty="0">
                <a:latin typeface="Arial"/>
                <a:cs typeface="Arial"/>
              </a:rPr>
              <a:t> </a:t>
            </a:r>
            <a:r>
              <a:rPr sz="2150" spc="110" dirty="0">
                <a:latin typeface="Arial"/>
                <a:cs typeface="Arial"/>
              </a:rPr>
              <a:t>store,</a:t>
            </a:r>
            <a:r>
              <a:rPr sz="2150" spc="-50" dirty="0">
                <a:latin typeface="Arial"/>
                <a:cs typeface="Arial"/>
              </a:rPr>
              <a:t> </a:t>
            </a:r>
            <a:r>
              <a:rPr sz="2150" spc="175" dirty="0">
                <a:latin typeface="Arial"/>
                <a:cs typeface="Arial"/>
              </a:rPr>
              <a:t>or</a:t>
            </a:r>
            <a:r>
              <a:rPr sz="2150" spc="-50" dirty="0">
                <a:latin typeface="Arial"/>
                <a:cs typeface="Arial"/>
              </a:rPr>
              <a:t> </a:t>
            </a:r>
            <a:r>
              <a:rPr sz="2150" spc="135" dirty="0">
                <a:latin typeface="Arial"/>
                <a:cs typeface="Arial"/>
              </a:rPr>
              <a:t>transmit</a:t>
            </a:r>
            <a:r>
              <a:rPr sz="2150" spc="-55" dirty="0">
                <a:latin typeface="Arial"/>
                <a:cs typeface="Arial"/>
              </a:rPr>
              <a:t> </a:t>
            </a:r>
            <a:r>
              <a:rPr sz="2150" spc="100" dirty="0">
                <a:latin typeface="Arial"/>
                <a:cs typeface="Arial"/>
              </a:rPr>
              <a:t>legally</a:t>
            </a:r>
            <a:r>
              <a:rPr sz="2150" spc="-40" dirty="0">
                <a:latin typeface="Arial"/>
                <a:cs typeface="Arial"/>
              </a:rPr>
              <a:t> </a:t>
            </a:r>
            <a:r>
              <a:rPr sz="2150" spc="150" dirty="0">
                <a:latin typeface="Arial"/>
                <a:cs typeface="Arial"/>
              </a:rPr>
              <a:t>protected</a:t>
            </a:r>
            <a:r>
              <a:rPr sz="2150" spc="-50" dirty="0">
                <a:latin typeface="Arial"/>
                <a:cs typeface="Arial"/>
              </a:rPr>
              <a:t> </a:t>
            </a:r>
            <a:r>
              <a:rPr sz="2150" spc="175" dirty="0">
                <a:latin typeface="Arial"/>
                <a:cs typeface="Arial"/>
              </a:rPr>
              <a:t>or  </a:t>
            </a:r>
            <a:r>
              <a:rPr sz="2150" spc="110" dirty="0">
                <a:latin typeface="Arial"/>
                <a:cs typeface="Arial"/>
              </a:rPr>
              <a:t>sensitive</a:t>
            </a:r>
            <a:r>
              <a:rPr sz="2150" spc="-50" dirty="0">
                <a:latin typeface="Arial"/>
                <a:cs typeface="Arial"/>
              </a:rPr>
              <a:t> </a:t>
            </a:r>
            <a:r>
              <a:rPr sz="2150" spc="120" dirty="0">
                <a:latin typeface="Arial"/>
                <a:cs typeface="Arial"/>
              </a:rPr>
              <a:t>data</a:t>
            </a:r>
            <a:endParaRPr sz="2150">
              <a:latin typeface="Arial"/>
              <a:cs typeface="Arial"/>
            </a:endParaRPr>
          </a:p>
          <a:p>
            <a:pPr marL="313690" marR="800100" indent="-276225">
              <a:lnSpc>
                <a:spcPct val="101200"/>
              </a:lnSpc>
              <a:spcBef>
                <a:spcPts val="780"/>
              </a:spcBef>
              <a:buClr>
                <a:srgbClr val="CE1E27"/>
              </a:buClr>
              <a:buSzPct val="74418"/>
              <a:buFont typeface="Wingdings"/>
              <a:buChar char=""/>
              <a:tabLst>
                <a:tab pos="314325" algn="l"/>
              </a:tabLst>
            </a:pPr>
            <a:r>
              <a:rPr sz="2150" spc="130" dirty="0">
                <a:latin typeface="Arial"/>
                <a:cs typeface="Arial"/>
              </a:rPr>
              <a:t>create</a:t>
            </a:r>
            <a:r>
              <a:rPr sz="2150" spc="-40" dirty="0">
                <a:latin typeface="Arial"/>
                <a:cs typeface="Arial"/>
              </a:rPr>
              <a:t> </a:t>
            </a:r>
            <a:r>
              <a:rPr sz="2150" spc="95" dirty="0">
                <a:latin typeface="Arial"/>
                <a:cs typeface="Arial"/>
              </a:rPr>
              <a:t>a</a:t>
            </a:r>
            <a:r>
              <a:rPr sz="2150" spc="-55" dirty="0">
                <a:latin typeface="Arial"/>
                <a:cs typeface="Arial"/>
              </a:rPr>
              <a:t> </a:t>
            </a:r>
            <a:r>
              <a:rPr sz="2150" spc="155" dirty="0">
                <a:latin typeface="Arial"/>
                <a:cs typeface="Arial"/>
              </a:rPr>
              <a:t>risk</a:t>
            </a:r>
            <a:r>
              <a:rPr sz="2150" spc="-45" dirty="0">
                <a:latin typeface="Arial"/>
                <a:cs typeface="Arial"/>
              </a:rPr>
              <a:t> </a:t>
            </a:r>
            <a:r>
              <a:rPr sz="2150" spc="114" dirty="0">
                <a:latin typeface="Arial"/>
                <a:cs typeface="Arial"/>
              </a:rPr>
              <a:t>assessment</a:t>
            </a:r>
            <a:r>
              <a:rPr sz="2150" spc="-50" dirty="0">
                <a:latin typeface="Arial"/>
                <a:cs typeface="Arial"/>
              </a:rPr>
              <a:t> </a:t>
            </a:r>
            <a:r>
              <a:rPr sz="2150" spc="120" dirty="0">
                <a:latin typeface="Arial"/>
                <a:cs typeface="Arial"/>
              </a:rPr>
              <a:t>schedule</a:t>
            </a:r>
            <a:r>
              <a:rPr sz="2150" spc="-45" dirty="0">
                <a:latin typeface="Arial"/>
                <a:cs typeface="Arial"/>
              </a:rPr>
              <a:t> </a:t>
            </a:r>
            <a:r>
              <a:rPr sz="2150" spc="125" dirty="0">
                <a:latin typeface="Arial"/>
                <a:cs typeface="Arial"/>
              </a:rPr>
              <a:t>based</a:t>
            </a:r>
            <a:r>
              <a:rPr sz="2150" spc="-45" dirty="0">
                <a:latin typeface="Arial"/>
                <a:cs typeface="Arial"/>
              </a:rPr>
              <a:t> </a:t>
            </a:r>
            <a:r>
              <a:rPr sz="2150" spc="120" dirty="0">
                <a:latin typeface="Arial"/>
                <a:cs typeface="Arial"/>
              </a:rPr>
              <a:t>on</a:t>
            </a:r>
            <a:r>
              <a:rPr sz="2150" spc="-40" dirty="0">
                <a:latin typeface="Arial"/>
                <a:cs typeface="Arial"/>
              </a:rPr>
              <a:t> </a:t>
            </a:r>
            <a:r>
              <a:rPr sz="2150" spc="145" dirty="0">
                <a:latin typeface="Arial"/>
                <a:cs typeface="Arial"/>
              </a:rPr>
              <a:t>criticality</a:t>
            </a:r>
            <a:r>
              <a:rPr sz="2150" spc="-40" dirty="0">
                <a:latin typeface="Arial"/>
                <a:cs typeface="Arial"/>
              </a:rPr>
              <a:t> </a:t>
            </a:r>
            <a:r>
              <a:rPr sz="2150" spc="125" dirty="0">
                <a:latin typeface="Arial"/>
                <a:cs typeface="Arial"/>
              </a:rPr>
              <a:t>and</a:t>
            </a:r>
            <a:r>
              <a:rPr sz="2150" spc="-45" dirty="0">
                <a:latin typeface="Arial"/>
                <a:cs typeface="Arial"/>
              </a:rPr>
              <a:t> </a:t>
            </a:r>
            <a:r>
              <a:rPr sz="2150" spc="125" dirty="0">
                <a:latin typeface="Arial"/>
                <a:cs typeface="Arial"/>
              </a:rPr>
              <a:t>information  </a:t>
            </a:r>
            <a:r>
              <a:rPr sz="2150" spc="95" dirty="0">
                <a:latin typeface="Arial"/>
                <a:cs typeface="Arial"/>
              </a:rPr>
              <a:t>sensitivity.</a:t>
            </a:r>
            <a:endParaRPr sz="215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20001" y="365036"/>
            <a:ext cx="10751820" cy="1325245"/>
          </a:xfrm>
          <a:prstGeom prst="rect">
            <a:avLst/>
          </a:prstGeom>
          <a:solidFill>
            <a:srgbClr val="F7E07F"/>
          </a:solidFill>
        </p:spPr>
        <p:txBody>
          <a:bodyPr vert="horz" wrap="square" lIns="0" tIns="3194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15"/>
              </a:spcBef>
            </a:pPr>
            <a:r>
              <a:rPr sz="4000" spc="-20" dirty="0">
                <a:solidFill>
                  <a:srgbClr val="CE1E27"/>
                </a:solidFill>
                <a:latin typeface="Carlito"/>
                <a:cs typeface="Carlito"/>
              </a:rPr>
              <a:t>Information </a:t>
            </a:r>
            <a:r>
              <a:rPr sz="4000" spc="-5" dirty="0">
                <a:solidFill>
                  <a:srgbClr val="CE1E27"/>
                </a:solidFill>
                <a:latin typeface="Carlito"/>
                <a:cs typeface="Carlito"/>
              </a:rPr>
              <a:t>Security</a:t>
            </a:r>
            <a:r>
              <a:rPr sz="4000" spc="-10" dirty="0">
                <a:solidFill>
                  <a:srgbClr val="CE1E27"/>
                </a:solidFill>
                <a:latin typeface="Carlito"/>
                <a:cs typeface="Carlito"/>
              </a:rPr>
              <a:t> </a:t>
            </a:r>
            <a:r>
              <a:rPr sz="4000" spc="-5" dirty="0">
                <a:solidFill>
                  <a:srgbClr val="CE1E27"/>
                </a:solidFill>
                <a:latin typeface="Carlito"/>
                <a:cs typeface="Carlito"/>
              </a:rPr>
              <a:t>Risk</a:t>
            </a:r>
            <a:endParaRPr sz="40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20001" y="1825561"/>
            <a:ext cx="10751820" cy="4081145"/>
          </a:xfrm>
          <a:custGeom>
            <a:avLst/>
            <a:gdLst/>
            <a:ahLst/>
            <a:cxnLst/>
            <a:rect l="l" t="t" r="r" b="b"/>
            <a:pathLst>
              <a:path w="10751820" h="4081145">
                <a:moveTo>
                  <a:pt x="10751756" y="0"/>
                </a:moveTo>
                <a:lnTo>
                  <a:pt x="0" y="0"/>
                </a:lnTo>
                <a:lnTo>
                  <a:pt x="0" y="4080954"/>
                </a:lnTo>
                <a:lnTo>
                  <a:pt x="10751756" y="408095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20001" y="1825561"/>
            <a:ext cx="10751820" cy="408114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273050" marR="99060">
              <a:lnSpc>
                <a:spcPct val="100000"/>
              </a:lnSpc>
              <a:spcBef>
                <a:spcPts val="365"/>
              </a:spcBef>
            </a:pPr>
            <a:r>
              <a:rPr sz="2400" spc="65" dirty="0">
                <a:latin typeface="Arial"/>
                <a:cs typeface="Arial"/>
              </a:rPr>
              <a:t>The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120" dirty="0">
                <a:latin typeface="Arial"/>
                <a:cs typeface="Arial"/>
              </a:rPr>
              <a:t>possibility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125" dirty="0">
                <a:latin typeface="Arial"/>
                <a:cs typeface="Arial"/>
              </a:rPr>
              <a:t>that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90" dirty="0">
                <a:latin typeface="Arial"/>
                <a:cs typeface="Arial"/>
              </a:rPr>
              <a:t>a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110" dirty="0">
                <a:latin typeface="Arial"/>
                <a:cs typeface="Arial"/>
              </a:rPr>
              <a:t>given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135" dirty="0">
                <a:latin typeface="Arial"/>
                <a:cs typeface="Arial"/>
              </a:rPr>
              <a:t>threat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140" dirty="0">
                <a:latin typeface="Arial"/>
                <a:cs typeface="Arial"/>
              </a:rPr>
              <a:t>will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110" dirty="0">
                <a:latin typeface="Arial"/>
                <a:cs typeface="Arial"/>
              </a:rPr>
              <a:t>exploit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114" dirty="0">
                <a:latin typeface="Arial"/>
                <a:cs typeface="Arial"/>
              </a:rPr>
              <a:t>vulnerabilities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120" dirty="0">
                <a:latin typeface="Arial"/>
                <a:cs typeface="Arial"/>
              </a:rPr>
              <a:t>of</a:t>
            </a:r>
            <a:r>
              <a:rPr sz="2400" spc="210" dirty="0">
                <a:latin typeface="Arial"/>
                <a:cs typeface="Arial"/>
              </a:rPr>
              <a:t> </a:t>
            </a:r>
            <a:r>
              <a:rPr sz="2400" spc="100" dirty="0">
                <a:latin typeface="Arial"/>
                <a:cs typeface="Arial"/>
              </a:rPr>
              <a:t>an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114" dirty="0">
                <a:latin typeface="Arial"/>
                <a:cs typeface="Arial"/>
              </a:rPr>
              <a:t>asset  </a:t>
            </a:r>
            <a:r>
              <a:rPr sz="2400" spc="120" dirty="0">
                <a:latin typeface="Arial"/>
                <a:cs typeface="Arial"/>
              </a:rPr>
              <a:t>and thereby cause </a:t>
            </a:r>
            <a:r>
              <a:rPr sz="2400" spc="90" dirty="0">
                <a:latin typeface="Arial"/>
                <a:cs typeface="Arial"/>
              </a:rPr>
              <a:t>(in </a:t>
            </a:r>
            <a:r>
              <a:rPr sz="2400" spc="130" dirty="0">
                <a:latin typeface="Arial"/>
                <a:cs typeface="Arial"/>
              </a:rPr>
              <a:t>the most </a:t>
            </a:r>
            <a:r>
              <a:rPr sz="2400" spc="120" dirty="0">
                <a:latin typeface="Arial"/>
                <a:cs typeface="Arial"/>
              </a:rPr>
              <a:t>cases </a:t>
            </a:r>
            <a:r>
              <a:rPr sz="2400" spc="90" dirty="0">
                <a:latin typeface="Arial"/>
                <a:cs typeface="Arial"/>
              </a:rPr>
              <a:t>negative) </a:t>
            </a:r>
            <a:r>
              <a:rPr sz="2400" spc="150" dirty="0">
                <a:latin typeface="Arial"/>
                <a:cs typeface="Arial"/>
              </a:rPr>
              <a:t>impact </a:t>
            </a:r>
            <a:r>
              <a:rPr sz="2400" spc="145" dirty="0">
                <a:latin typeface="Arial"/>
                <a:cs typeface="Arial"/>
              </a:rPr>
              <a:t>to </a:t>
            </a:r>
            <a:r>
              <a:rPr sz="2400" spc="125" dirty="0">
                <a:latin typeface="Arial"/>
                <a:cs typeface="Arial"/>
              </a:rPr>
              <a:t>the  </a:t>
            </a:r>
            <a:r>
              <a:rPr sz="2400" spc="110" dirty="0">
                <a:latin typeface="Arial"/>
                <a:cs typeface="Arial"/>
              </a:rPr>
              <a:t>organization.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3706917" y="2623683"/>
            <a:ext cx="6362065" cy="3305175"/>
            <a:chOff x="3706917" y="2623683"/>
            <a:chExt cx="6362065" cy="3305175"/>
          </a:xfrm>
        </p:grpSpPr>
        <p:sp>
          <p:nvSpPr>
            <p:cNvPr id="7" name="object 7"/>
            <p:cNvSpPr/>
            <p:nvPr/>
          </p:nvSpPr>
          <p:spPr>
            <a:xfrm>
              <a:off x="3729240" y="2646006"/>
              <a:ext cx="6316903" cy="326015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718077" y="2634843"/>
              <a:ext cx="6339840" cy="3282950"/>
            </a:xfrm>
            <a:custGeom>
              <a:avLst/>
              <a:gdLst/>
              <a:ahLst/>
              <a:cxnLst/>
              <a:rect l="l" t="t" r="r" b="b"/>
              <a:pathLst>
                <a:path w="6339840" h="3282950">
                  <a:moveTo>
                    <a:pt x="0" y="0"/>
                  </a:moveTo>
                  <a:lnTo>
                    <a:pt x="6339243" y="0"/>
                  </a:lnTo>
                  <a:lnTo>
                    <a:pt x="6339243" y="3282480"/>
                  </a:lnTo>
                  <a:lnTo>
                    <a:pt x="0" y="3282480"/>
                  </a:lnTo>
                  <a:lnTo>
                    <a:pt x="0" y="0"/>
                  </a:lnTo>
                  <a:close/>
                </a:path>
              </a:pathLst>
            </a:custGeom>
            <a:ln w="2231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20001" y="365036"/>
            <a:ext cx="10751820" cy="1325245"/>
          </a:xfrm>
          <a:prstGeom prst="rect">
            <a:avLst/>
          </a:prstGeom>
          <a:solidFill>
            <a:srgbClr val="F7E07F"/>
          </a:solidFill>
        </p:spPr>
        <p:txBody>
          <a:bodyPr vert="horz" wrap="square" lIns="0" tIns="3194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15"/>
              </a:spcBef>
            </a:pPr>
            <a:r>
              <a:rPr b="1" spc="-15" dirty="0">
                <a:latin typeface="Carlito"/>
                <a:cs typeface="Carlito"/>
              </a:rPr>
              <a:t>Definition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825561"/>
            <a:ext cx="10751820" cy="4081145"/>
          </a:xfrm>
          <a:custGeom>
            <a:avLst/>
            <a:gdLst/>
            <a:ahLst/>
            <a:cxnLst/>
            <a:rect l="l" t="t" r="r" b="b"/>
            <a:pathLst>
              <a:path w="10751820" h="4081145">
                <a:moveTo>
                  <a:pt x="10751756" y="0"/>
                </a:moveTo>
                <a:lnTo>
                  <a:pt x="0" y="0"/>
                </a:lnTo>
                <a:lnTo>
                  <a:pt x="0" y="4080954"/>
                </a:lnTo>
                <a:lnTo>
                  <a:pt x="10751756" y="4080954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80541" y="1732722"/>
            <a:ext cx="10404475" cy="382524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1017905" algn="l"/>
              </a:tabLst>
            </a:pPr>
            <a:r>
              <a:rPr sz="2400" b="1" dirty="0">
                <a:latin typeface="Arial"/>
                <a:cs typeface="Arial"/>
              </a:rPr>
              <a:t>Asset	</a:t>
            </a:r>
            <a:r>
              <a:rPr sz="2400" dirty="0">
                <a:latin typeface="Arial"/>
                <a:cs typeface="Arial"/>
              </a:rPr>
              <a:t>- </a:t>
            </a:r>
            <a:r>
              <a:rPr sz="2400" spc="-10" dirty="0">
                <a:latin typeface="Arial"/>
                <a:cs typeface="Arial"/>
              </a:rPr>
              <a:t>anything that has </a:t>
            </a:r>
            <a:r>
              <a:rPr sz="2400" spc="-5" dirty="0">
                <a:latin typeface="Arial"/>
                <a:cs typeface="Arial"/>
              </a:rPr>
              <a:t>value to </a:t>
            </a:r>
            <a:r>
              <a:rPr sz="2400" spc="-10" dirty="0">
                <a:latin typeface="Arial"/>
                <a:cs typeface="Arial"/>
              </a:rPr>
              <a:t>the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organization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000"/>
              </a:spcBef>
            </a:pPr>
            <a:r>
              <a:rPr sz="2400" b="1" spc="-5" dirty="0">
                <a:latin typeface="Arial"/>
                <a:cs typeface="Arial"/>
              </a:rPr>
              <a:t>Vulnerability </a:t>
            </a:r>
            <a:r>
              <a:rPr sz="2400" dirty="0">
                <a:latin typeface="Arial"/>
                <a:cs typeface="Arial"/>
              </a:rPr>
              <a:t>- a </a:t>
            </a:r>
            <a:r>
              <a:rPr sz="2400" spc="-5" dirty="0">
                <a:latin typeface="Arial"/>
                <a:cs typeface="Arial"/>
              </a:rPr>
              <a:t>cyber-security </a:t>
            </a:r>
            <a:r>
              <a:rPr sz="2400" spc="-10" dirty="0">
                <a:latin typeface="Arial"/>
                <a:cs typeface="Arial"/>
              </a:rPr>
              <a:t>term that refers </a:t>
            </a:r>
            <a:r>
              <a:rPr sz="2400" spc="-5" dirty="0">
                <a:latin typeface="Arial"/>
                <a:cs typeface="Arial"/>
              </a:rPr>
              <a:t>to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10" dirty="0">
                <a:latin typeface="Arial"/>
                <a:cs typeface="Arial"/>
              </a:rPr>
              <a:t>flaw </a:t>
            </a:r>
            <a:r>
              <a:rPr sz="2400" spc="-5" dirty="0">
                <a:latin typeface="Arial"/>
                <a:cs typeface="Arial"/>
              </a:rPr>
              <a:t>in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system </a:t>
            </a:r>
            <a:r>
              <a:rPr sz="2400" spc="-10" dirty="0">
                <a:latin typeface="Arial"/>
                <a:cs typeface="Arial"/>
              </a:rPr>
              <a:t>that </a:t>
            </a:r>
            <a:r>
              <a:rPr sz="2400" spc="-5" dirty="0">
                <a:latin typeface="Arial"/>
                <a:cs typeface="Arial"/>
              </a:rPr>
              <a:t>can  leave it </a:t>
            </a:r>
            <a:r>
              <a:rPr sz="2400" spc="-10" dirty="0">
                <a:latin typeface="Arial"/>
                <a:cs typeface="Arial"/>
              </a:rPr>
              <a:t>open to attack.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10" dirty="0">
                <a:latin typeface="Arial"/>
                <a:cs typeface="Arial"/>
              </a:rPr>
              <a:t>vulnerability may </a:t>
            </a:r>
            <a:r>
              <a:rPr sz="2400" spc="-5" dirty="0">
                <a:latin typeface="Arial"/>
                <a:cs typeface="Arial"/>
              </a:rPr>
              <a:t>also </a:t>
            </a:r>
            <a:r>
              <a:rPr sz="2400" spc="-10" dirty="0">
                <a:latin typeface="Arial"/>
                <a:cs typeface="Arial"/>
              </a:rPr>
              <a:t>refer </a:t>
            </a:r>
            <a:r>
              <a:rPr sz="2400" spc="-5" dirty="0">
                <a:latin typeface="Arial"/>
                <a:cs typeface="Arial"/>
              </a:rPr>
              <a:t>to any type of weakness  </a:t>
            </a:r>
            <a:r>
              <a:rPr sz="2400" spc="-10" dirty="0">
                <a:latin typeface="Arial"/>
                <a:cs typeface="Arial"/>
              </a:rPr>
              <a:t>in </a:t>
            </a:r>
            <a:r>
              <a:rPr sz="2400" spc="-5" dirty="0">
                <a:latin typeface="Arial"/>
                <a:cs typeface="Arial"/>
              </a:rPr>
              <a:t>an </a:t>
            </a:r>
            <a:r>
              <a:rPr sz="2400" spc="-10" dirty="0">
                <a:latin typeface="Arial"/>
                <a:cs typeface="Arial"/>
              </a:rPr>
              <a:t>information </a:t>
            </a:r>
            <a:r>
              <a:rPr sz="2400" spc="-5" dirty="0">
                <a:latin typeface="Arial"/>
                <a:cs typeface="Arial"/>
              </a:rPr>
              <a:t>system itself, in </a:t>
            </a:r>
            <a:r>
              <a:rPr sz="2400" dirty="0">
                <a:latin typeface="Arial"/>
                <a:cs typeface="Arial"/>
              </a:rPr>
              <a:t>a set of </a:t>
            </a:r>
            <a:r>
              <a:rPr sz="2400" spc="-10" dirty="0">
                <a:latin typeface="Arial"/>
                <a:cs typeface="Arial"/>
              </a:rPr>
              <a:t>procedures, </a:t>
            </a:r>
            <a:r>
              <a:rPr sz="2400" spc="-5" dirty="0">
                <a:latin typeface="Arial"/>
                <a:cs typeface="Arial"/>
              </a:rPr>
              <a:t>or in </a:t>
            </a:r>
            <a:r>
              <a:rPr sz="2400" spc="-10" dirty="0">
                <a:latin typeface="Arial"/>
                <a:cs typeface="Arial"/>
              </a:rPr>
              <a:t>anything </a:t>
            </a:r>
            <a:r>
              <a:rPr sz="2400" spc="-5" dirty="0">
                <a:latin typeface="Arial"/>
                <a:cs typeface="Arial"/>
              </a:rPr>
              <a:t>that  leaves </a:t>
            </a:r>
            <a:r>
              <a:rPr sz="2400" spc="-10" dirty="0">
                <a:latin typeface="Arial"/>
                <a:cs typeface="Arial"/>
              </a:rPr>
              <a:t>information </a:t>
            </a:r>
            <a:r>
              <a:rPr sz="2400" spc="-5" dirty="0">
                <a:latin typeface="Arial"/>
                <a:cs typeface="Arial"/>
              </a:rPr>
              <a:t>security exposed to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threat.</a:t>
            </a:r>
            <a:endParaRPr sz="2400">
              <a:latin typeface="Arial"/>
              <a:cs typeface="Arial"/>
            </a:endParaRPr>
          </a:p>
          <a:p>
            <a:pPr marL="12700" marR="335915">
              <a:lnSpc>
                <a:spcPct val="100000"/>
              </a:lnSpc>
              <a:spcBef>
                <a:spcPts val="1000"/>
              </a:spcBef>
            </a:pPr>
            <a:r>
              <a:rPr sz="2400" b="1" dirty="0">
                <a:latin typeface="Arial"/>
                <a:cs typeface="Arial"/>
              </a:rPr>
              <a:t>Threat </a:t>
            </a:r>
            <a:r>
              <a:rPr sz="2400" dirty="0">
                <a:latin typeface="Arial"/>
                <a:cs typeface="Arial"/>
              </a:rPr>
              <a:t>- </a:t>
            </a:r>
            <a:r>
              <a:rPr sz="2400" spc="-5" dirty="0">
                <a:latin typeface="Arial"/>
                <a:cs typeface="Arial"/>
              </a:rPr>
              <a:t>anything </a:t>
            </a:r>
            <a:r>
              <a:rPr sz="2400" spc="-10" dirty="0">
                <a:latin typeface="Arial"/>
                <a:cs typeface="Arial"/>
              </a:rPr>
              <a:t>that </a:t>
            </a:r>
            <a:r>
              <a:rPr sz="2400" dirty="0">
                <a:latin typeface="Arial"/>
                <a:cs typeface="Arial"/>
              </a:rPr>
              <a:t>can </a:t>
            </a:r>
            <a:r>
              <a:rPr sz="2400" spc="-10" dirty="0">
                <a:latin typeface="Arial"/>
                <a:cs typeface="Arial"/>
              </a:rPr>
              <a:t>negatively </a:t>
            </a:r>
            <a:r>
              <a:rPr sz="2400" spc="-30" dirty="0">
                <a:latin typeface="Arial"/>
                <a:cs typeface="Arial"/>
              </a:rPr>
              <a:t>alter, </a:t>
            </a:r>
            <a:r>
              <a:rPr sz="2400" spc="-10" dirty="0">
                <a:latin typeface="Arial"/>
                <a:cs typeface="Arial"/>
              </a:rPr>
              <a:t>disrupt, hide, </a:t>
            </a:r>
            <a:r>
              <a:rPr sz="2400" dirty="0">
                <a:latin typeface="Arial"/>
                <a:cs typeface="Arial"/>
              </a:rPr>
              <a:t>or </a:t>
            </a:r>
            <a:r>
              <a:rPr sz="2400" spc="-5" dirty="0">
                <a:latin typeface="Arial"/>
                <a:cs typeface="Arial"/>
              </a:rPr>
              <a:t>erase an </a:t>
            </a:r>
            <a:r>
              <a:rPr sz="2400" spc="-10" dirty="0">
                <a:latin typeface="Arial"/>
                <a:cs typeface="Arial"/>
              </a:rPr>
              <a:t>object  </a:t>
            </a:r>
            <a:r>
              <a:rPr sz="2400" spc="-5" dirty="0">
                <a:latin typeface="Arial"/>
                <a:cs typeface="Arial"/>
              </a:rPr>
              <a:t>or </a:t>
            </a:r>
            <a:r>
              <a:rPr sz="2400" spc="-10" dirty="0">
                <a:latin typeface="Arial"/>
                <a:cs typeface="Arial"/>
              </a:rPr>
              <a:t>objects </a:t>
            </a:r>
            <a:r>
              <a:rPr sz="2400" spc="-5" dirty="0">
                <a:latin typeface="Arial"/>
                <a:cs typeface="Arial"/>
              </a:rPr>
              <a:t>of </a:t>
            </a:r>
            <a:r>
              <a:rPr sz="2400" spc="-10" dirty="0">
                <a:latin typeface="Arial"/>
                <a:cs typeface="Arial"/>
              </a:rPr>
              <a:t>interest </a:t>
            </a:r>
            <a:r>
              <a:rPr sz="2400" dirty="0">
                <a:latin typeface="Arial"/>
                <a:cs typeface="Arial"/>
              </a:rPr>
              <a:t>– </a:t>
            </a:r>
            <a:r>
              <a:rPr sz="2400" spc="-10" dirty="0">
                <a:latin typeface="Arial"/>
                <a:cs typeface="Arial"/>
              </a:rPr>
              <a:t>information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system.</a:t>
            </a:r>
            <a:endParaRPr sz="2400">
              <a:latin typeface="Arial"/>
              <a:cs typeface="Arial"/>
            </a:endParaRPr>
          </a:p>
          <a:p>
            <a:pPr marL="469900" marR="243204">
              <a:lnSpc>
                <a:spcPct val="100000"/>
              </a:lnSpc>
              <a:spcBef>
                <a:spcPts val="1000"/>
              </a:spcBef>
            </a:pPr>
            <a:r>
              <a:rPr sz="2400" b="1" dirty="0">
                <a:latin typeface="Arial"/>
                <a:cs typeface="Arial"/>
              </a:rPr>
              <a:t>Potential cause </a:t>
            </a:r>
            <a:r>
              <a:rPr sz="2400" b="1" spc="5" dirty="0">
                <a:latin typeface="Arial"/>
                <a:cs typeface="Arial"/>
              </a:rPr>
              <a:t>of an </a:t>
            </a:r>
            <a:r>
              <a:rPr sz="2400" b="1" dirty="0">
                <a:latin typeface="Arial"/>
                <a:cs typeface="Arial"/>
              </a:rPr>
              <a:t>unwanted incident, which </a:t>
            </a:r>
            <a:r>
              <a:rPr sz="2400" b="1" spc="-5" dirty="0">
                <a:latin typeface="Arial"/>
                <a:cs typeface="Arial"/>
              </a:rPr>
              <a:t>may </a:t>
            </a:r>
            <a:r>
              <a:rPr sz="2400" b="1" dirty="0">
                <a:latin typeface="Arial"/>
                <a:cs typeface="Arial"/>
              </a:rPr>
              <a:t>result in harm  to a system </a:t>
            </a:r>
            <a:r>
              <a:rPr sz="2400" b="1" spc="5" dirty="0">
                <a:latin typeface="Arial"/>
                <a:cs typeface="Arial"/>
              </a:rPr>
              <a:t>or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organization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49082" y="6192735"/>
            <a:ext cx="817537" cy="33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20001" y="365036"/>
            <a:ext cx="10751820" cy="1325245"/>
          </a:xfrm>
          <a:prstGeom prst="rect">
            <a:avLst/>
          </a:prstGeom>
          <a:solidFill>
            <a:srgbClr val="F7E07F"/>
          </a:solidFill>
        </p:spPr>
        <p:txBody>
          <a:bodyPr vert="horz" wrap="square" lIns="0" tIns="3194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15"/>
              </a:spcBef>
            </a:pPr>
            <a:r>
              <a:rPr b="1" spc="-15" dirty="0">
                <a:latin typeface="Carlito"/>
                <a:cs typeface="Carlito"/>
              </a:rPr>
              <a:t>Definition</a:t>
            </a:r>
          </a:p>
        </p:txBody>
      </p:sp>
      <p:sp>
        <p:nvSpPr>
          <p:cNvPr id="4" name="object 4"/>
          <p:cNvSpPr/>
          <p:nvPr/>
        </p:nvSpPr>
        <p:spPr>
          <a:xfrm>
            <a:off x="720001" y="1825561"/>
            <a:ext cx="10751820" cy="4297680"/>
          </a:xfrm>
          <a:custGeom>
            <a:avLst/>
            <a:gdLst/>
            <a:ahLst/>
            <a:cxnLst/>
            <a:rect l="l" t="t" r="r" b="b"/>
            <a:pathLst>
              <a:path w="10751820" h="4297680">
                <a:moveTo>
                  <a:pt x="10751756" y="0"/>
                </a:moveTo>
                <a:lnTo>
                  <a:pt x="0" y="0"/>
                </a:lnTo>
                <a:lnTo>
                  <a:pt x="0" y="4297680"/>
                </a:lnTo>
                <a:lnTo>
                  <a:pt x="10751756" y="4297680"/>
                </a:lnTo>
                <a:close/>
              </a:path>
            </a:pathLst>
          </a:custGeom>
          <a:solidFill>
            <a:srgbClr val="FFF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34821" y="1729025"/>
            <a:ext cx="10198735" cy="4131310"/>
          </a:xfrm>
          <a:prstGeom prst="rect">
            <a:avLst/>
          </a:prstGeom>
        </p:spPr>
        <p:txBody>
          <a:bodyPr vert="horz" wrap="square" lIns="0" tIns="1454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5"/>
              </a:spcBef>
            </a:pPr>
            <a:r>
              <a:rPr sz="2450" b="1" dirty="0">
                <a:latin typeface="Arial"/>
                <a:cs typeface="Arial"/>
              </a:rPr>
              <a:t>IT</a:t>
            </a:r>
            <a:r>
              <a:rPr sz="2450" b="1" spc="-5" dirty="0">
                <a:latin typeface="Arial"/>
                <a:cs typeface="Arial"/>
              </a:rPr>
              <a:t> </a:t>
            </a:r>
            <a:r>
              <a:rPr sz="2450" b="1" spc="5" dirty="0">
                <a:latin typeface="Arial"/>
                <a:cs typeface="Arial"/>
              </a:rPr>
              <a:t>Risk</a:t>
            </a:r>
            <a:endParaRPr sz="2450">
              <a:latin typeface="Arial"/>
              <a:cs typeface="Arial"/>
            </a:endParaRPr>
          </a:p>
          <a:p>
            <a:pPr marL="268605" indent="-256540">
              <a:lnSpc>
                <a:spcPct val="100000"/>
              </a:lnSpc>
              <a:spcBef>
                <a:spcPts val="750"/>
              </a:spcBef>
              <a:buFont typeface="Wingdings"/>
              <a:buChar char=""/>
              <a:tabLst>
                <a:tab pos="269240" algn="l"/>
              </a:tabLst>
            </a:pPr>
            <a:r>
              <a:rPr sz="1800" dirty="0">
                <a:latin typeface="Arial"/>
                <a:cs typeface="Arial"/>
              </a:rPr>
              <a:t>a </a:t>
            </a:r>
            <a:r>
              <a:rPr sz="1800" spc="-5" dirty="0">
                <a:latin typeface="Arial"/>
                <a:cs typeface="Arial"/>
              </a:rPr>
              <a:t>combination </a:t>
            </a:r>
            <a:r>
              <a:rPr sz="1800" spc="-10" dirty="0">
                <a:latin typeface="Arial"/>
                <a:cs typeface="Arial"/>
              </a:rPr>
              <a:t>of </a:t>
            </a:r>
            <a:r>
              <a:rPr sz="1800" spc="-5" dirty="0">
                <a:latin typeface="Arial"/>
                <a:cs typeface="Arial"/>
              </a:rPr>
              <a:t>the </a:t>
            </a:r>
            <a:r>
              <a:rPr sz="1800" spc="-10" dirty="0">
                <a:latin typeface="Arial"/>
                <a:cs typeface="Arial"/>
              </a:rPr>
              <a:t>consequence of an event and </a:t>
            </a:r>
            <a:r>
              <a:rPr sz="1800" spc="-5" dirty="0">
                <a:latin typeface="Arial"/>
                <a:cs typeface="Arial"/>
              </a:rPr>
              <a:t>the </a:t>
            </a:r>
            <a:r>
              <a:rPr sz="1800" spc="-10" dirty="0">
                <a:latin typeface="Arial"/>
                <a:cs typeface="Arial"/>
              </a:rPr>
              <a:t>probability </a:t>
            </a:r>
            <a:r>
              <a:rPr sz="1800" spc="-5" dirty="0">
                <a:latin typeface="Arial"/>
                <a:cs typeface="Arial"/>
              </a:rPr>
              <a:t>of the</a:t>
            </a:r>
            <a:r>
              <a:rPr sz="1800" spc="8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event,</a:t>
            </a:r>
            <a:endParaRPr sz="1800">
              <a:latin typeface="Arial"/>
              <a:cs typeface="Arial"/>
            </a:endParaRPr>
          </a:p>
          <a:p>
            <a:pPr marL="333375" indent="-321310">
              <a:lnSpc>
                <a:spcPct val="100000"/>
              </a:lnSpc>
              <a:spcBef>
                <a:spcPts val="750"/>
              </a:spcBef>
              <a:buFont typeface="Wingdings"/>
              <a:buChar char=""/>
              <a:tabLst>
                <a:tab pos="333375" algn="l"/>
                <a:tab pos="334010" algn="l"/>
                <a:tab pos="1880235" algn="l"/>
              </a:tabLst>
            </a:pPr>
            <a:r>
              <a:rPr sz="1800" dirty="0">
                <a:latin typeface="Arial"/>
                <a:cs typeface="Arial"/>
              </a:rPr>
              <a:t>a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combination	of </a:t>
            </a:r>
            <a:r>
              <a:rPr sz="1800" spc="-5" dirty="0">
                <a:latin typeface="Arial"/>
                <a:cs typeface="Arial"/>
              </a:rPr>
              <a:t>Asset, </a:t>
            </a:r>
            <a:r>
              <a:rPr sz="1800" spc="-10" dirty="0">
                <a:latin typeface="Arial"/>
                <a:cs typeface="Arial"/>
              </a:rPr>
              <a:t>Threat, </a:t>
            </a:r>
            <a:r>
              <a:rPr sz="1800" spc="-15" dirty="0">
                <a:latin typeface="Arial"/>
                <a:cs typeface="Arial"/>
              </a:rPr>
              <a:t>Vulnerability </a:t>
            </a:r>
            <a:r>
              <a:rPr sz="1800" spc="-5" dirty="0">
                <a:latin typeface="Arial"/>
                <a:cs typeface="Arial"/>
              </a:rPr>
              <a:t>and</a:t>
            </a:r>
            <a:r>
              <a:rPr sz="1800" spc="-8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Impact,</a:t>
            </a:r>
            <a:endParaRPr sz="1800">
              <a:latin typeface="Arial"/>
              <a:cs typeface="Arial"/>
            </a:endParaRPr>
          </a:p>
          <a:p>
            <a:pPr marL="268605" indent="-256540">
              <a:lnSpc>
                <a:spcPct val="100000"/>
              </a:lnSpc>
              <a:spcBef>
                <a:spcPts val="750"/>
              </a:spcBef>
              <a:buFont typeface="Wingdings"/>
              <a:buChar char=""/>
              <a:tabLst>
                <a:tab pos="269240" algn="l"/>
              </a:tabLst>
            </a:pPr>
            <a:r>
              <a:rPr sz="1800" spc="-5" dirty="0">
                <a:latin typeface="Arial"/>
                <a:cs typeface="Arial"/>
              </a:rPr>
              <a:t>Impact to the </a:t>
            </a:r>
            <a:r>
              <a:rPr sz="1800" spc="-10" dirty="0">
                <a:latin typeface="Arial"/>
                <a:cs typeface="Arial"/>
              </a:rPr>
              <a:t>organization when </a:t>
            </a:r>
            <a:r>
              <a:rPr sz="1800" dirty="0">
                <a:latin typeface="Arial"/>
                <a:cs typeface="Arial"/>
              </a:rPr>
              <a:t>a </a:t>
            </a:r>
            <a:r>
              <a:rPr sz="1800" spc="-10" dirty="0">
                <a:latin typeface="Arial"/>
                <a:cs typeface="Arial"/>
              </a:rPr>
              <a:t>threat exploits </a:t>
            </a:r>
            <a:r>
              <a:rPr sz="1800" dirty="0">
                <a:latin typeface="Arial"/>
                <a:cs typeface="Arial"/>
              </a:rPr>
              <a:t>a </a:t>
            </a:r>
            <a:r>
              <a:rPr sz="1800" spc="-20" dirty="0">
                <a:latin typeface="Arial"/>
                <a:cs typeface="Arial"/>
              </a:rPr>
              <a:t>vulnerability, </a:t>
            </a:r>
            <a:r>
              <a:rPr sz="1800" spc="-10" dirty="0">
                <a:latin typeface="Arial"/>
                <a:cs typeface="Arial"/>
              </a:rPr>
              <a:t>effect </a:t>
            </a:r>
            <a:r>
              <a:rPr sz="1800" spc="-5" dirty="0">
                <a:latin typeface="Arial"/>
                <a:cs typeface="Arial"/>
              </a:rPr>
              <a:t>of </a:t>
            </a:r>
            <a:r>
              <a:rPr sz="1800" spc="-10" dirty="0">
                <a:latin typeface="Arial"/>
                <a:cs typeface="Arial"/>
              </a:rPr>
              <a:t>uncertainty on</a:t>
            </a:r>
            <a:r>
              <a:rPr sz="1800" spc="26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objectives,</a:t>
            </a:r>
            <a:endParaRPr sz="1800">
              <a:latin typeface="Arial"/>
              <a:cs typeface="Arial"/>
            </a:endParaRPr>
          </a:p>
          <a:p>
            <a:pPr marL="268605" marR="67310" indent="-256540">
              <a:lnSpc>
                <a:spcPct val="100000"/>
              </a:lnSpc>
              <a:spcBef>
                <a:spcPts val="750"/>
              </a:spcBef>
              <a:buFont typeface="Wingdings"/>
              <a:buChar char=""/>
              <a:tabLst>
                <a:tab pos="269240" algn="l"/>
                <a:tab pos="8117840" algn="l"/>
              </a:tabLst>
            </a:pPr>
            <a:r>
              <a:rPr sz="1800" b="1" dirty="0">
                <a:latin typeface="Arial"/>
                <a:cs typeface="Arial"/>
              </a:rPr>
              <a:t>The </a:t>
            </a:r>
            <a:r>
              <a:rPr sz="1800" b="1" spc="-5" dirty="0">
                <a:latin typeface="Arial"/>
                <a:cs typeface="Arial"/>
              </a:rPr>
              <a:t>possibility </a:t>
            </a:r>
            <a:r>
              <a:rPr sz="1800" b="1" dirty="0">
                <a:latin typeface="Arial"/>
                <a:cs typeface="Arial"/>
              </a:rPr>
              <a:t>that a </a:t>
            </a:r>
            <a:r>
              <a:rPr sz="1800" b="1" spc="-5" dirty="0">
                <a:latin typeface="Arial"/>
                <a:cs typeface="Arial"/>
              </a:rPr>
              <a:t>given threat will exploit vulnerabilities of</a:t>
            </a:r>
            <a:r>
              <a:rPr sz="1800" b="1" spc="9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an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asset	</a:t>
            </a:r>
            <a:r>
              <a:rPr sz="1800" b="1" spc="-5" dirty="0">
                <a:latin typeface="Arial"/>
                <a:cs typeface="Arial"/>
              </a:rPr>
              <a:t>and thereby</a:t>
            </a:r>
            <a:r>
              <a:rPr sz="1800" b="1" spc="-6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cause  </a:t>
            </a:r>
            <a:r>
              <a:rPr sz="1800" b="1" dirty="0">
                <a:latin typeface="Arial"/>
                <a:cs typeface="Arial"/>
              </a:rPr>
              <a:t>(in the </a:t>
            </a:r>
            <a:r>
              <a:rPr sz="1800" b="1" spc="-10" dirty="0">
                <a:latin typeface="Arial"/>
                <a:cs typeface="Arial"/>
              </a:rPr>
              <a:t>most cases </a:t>
            </a:r>
            <a:r>
              <a:rPr sz="1800" b="1" spc="-5" dirty="0">
                <a:latin typeface="Arial"/>
                <a:cs typeface="Arial"/>
              </a:rPr>
              <a:t>negative) impact </a:t>
            </a:r>
            <a:r>
              <a:rPr sz="1800" b="1" dirty="0">
                <a:latin typeface="Arial"/>
                <a:cs typeface="Arial"/>
              </a:rPr>
              <a:t>to the</a:t>
            </a:r>
            <a:r>
              <a:rPr sz="1800" b="1" spc="1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organization.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1800" b="1" spc="-5" dirty="0">
                <a:latin typeface="Arial"/>
                <a:cs typeface="Arial"/>
              </a:rPr>
              <a:t>Source of </a:t>
            </a:r>
            <a:r>
              <a:rPr sz="1800" b="1" dirty="0">
                <a:latin typeface="Arial"/>
                <a:cs typeface="Arial"/>
              </a:rPr>
              <a:t>the </a:t>
            </a:r>
            <a:r>
              <a:rPr sz="1800" b="1" spc="-10" dirty="0">
                <a:latin typeface="Arial"/>
                <a:cs typeface="Arial"/>
              </a:rPr>
              <a:t>risk, </a:t>
            </a:r>
            <a:r>
              <a:rPr sz="1800" b="1" spc="-5" dirty="0">
                <a:latin typeface="Arial"/>
                <a:cs typeface="Arial"/>
              </a:rPr>
              <a:t>possible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attack</a:t>
            </a:r>
            <a:endParaRPr sz="1800">
              <a:latin typeface="Arial"/>
              <a:cs typeface="Arial"/>
            </a:endParaRPr>
          </a:p>
          <a:p>
            <a:pPr marL="676275" lvl="1" indent="-321945">
              <a:lnSpc>
                <a:spcPct val="100000"/>
              </a:lnSpc>
              <a:spcBef>
                <a:spcPts val="750"/>
              </a:spcBef>
              <a:buFont typeface="Wingdings"/>
              <a:buChar char=""/>
              <a:tabLst>
                <a:tab pos="676275" algn="l"/>
                <a:tab pos="676910" algn="l"/>
              </a:tabLst>
            </a:pPr>
            <a:r>
              <a:rPr sz="1800" b="1" dirty="0">
                <a:latin typeface="Arial"/>
                <a:cs typeface="Arial"/>
              </a:rPr>
              <a:t>3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kinds</a:t>
            </a:r>
            <a:endParaRPr sz="1800">
              <a:latin typeface="Arial"/>
              <a:cs typeface="Arial"/>
            </a:endParaRPr>
          </a:p>
          <a:p>
            <a:pPr marL="954405" lvl="2" indent="-256540">
              <a:lnSpc>
                <a:spcPct val="100000"/>
              </a:lnSpc>
              <a:spcBef>
                <a:spcPts val="750"/>
              </a:spcBef>
              <a:buFont typeface="Wingdings"/>
              <a:buChar char=""/>
              <a:tabLst>
                <a:tab pos="955040" algn="l"/>
              </a:tabLst>
            </a:pPr>
            <a:r>
              <a:rPr sz="1800" b="1" spc="-10" dirty="0">
                <a:latin typeface="Arial"/>
                <a:cs typeface="Arial"/>
              </a:rPr>
              <a:t>Accidental </a:t>
            </a:r>
            <a:r>
              <a:rPr sz="1800" b="1" dirty="0">
                <a:latin typeface="Arial"/>
                <a:cs typeface="Arial"/>
              </a:rPr>
              <a:t>(unintentional </a:t>
            </a:r>
            <a:r>
              <a:rPr sz="1800" b="1" spc="-5" dirty="0">
                <a:latin typeface="Arial"/>
                <a:cs typeface="Arial"/>
              </a:rPr>
              <a:t>human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action)</a:t>
            </a:r>
            <a:endParaRPr sz="1800">
              <a:latin typeface="Arial"/>
              <a:cs typeface="Arial"/>
            </a:endParaRPr>
          </a:p>
          <a:p>
            <a:pPr marL="954405" lvl="2" indent="-256540">
              <a:lnSpc>
                <a:spcPct val="100000"/>
              </a:lnSpc>
              <a:spcBef>
                <a:spcPts val="750"/>
              </a:spcBef>
              <a:buFont typeface="Wingdings"/>
              <a:buChar char=""/>
              <a:tabLst>
                <a:tab pos="955040" algn="l"/>
              </a:tabLst>
            </a:pPr>
            <a:r>
              <a:rPr sz="1800" b="1" spc="-5" dirty="0">
                <a:latin typeface="Arial"/>
                <a:cs typeface="Arial"/>
              </a:rPr>
              <a:t>Deliberate (voluntary human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action)</a:t>
            </a:r>
            <a:endParaRPr sz="1800">
              <a:latin typeface="Arial"/>
              <a:cs typeface="Arial"/>
            </a:endParaRPr>
          </a:p>
          <a:p>
            <a:pPr marL="954405" lvl="2" indent="-256540">
              <a:lnSpc>
                <a:spcPct val="100000"/>
              </a:lnSpc>
              <a:spcBef>
                <a:spcPts val="750"/>
              </a:spcBef>
              <a:buFont typeface="Wingdings"/>
              <a:buChar char=""/>
              <a:tabLst>
                <a:tab pos="955040" algn="l"/>
              </a:tabLst>
            </a:pPr>
            <a:r>
              <a:rPr sz="1800" b="1" spc="-5" dirty="0">
                <a:latin typeface="Arial"/>
                <a:cs typeface="Arial"/>
              </a:rPr>
              <a:t>Environmental (non-human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action)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3158</Words>
  <Application>Microsoft Office PowerPoint</Application>
  <PresentationFormat>Widescreen</PresentationFormat>
  <Paragraphs>468</Paragraphs>
  <Slides>55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1" baseType="lpstr">
      <vt:lpstr>Arial</vt:lpstr>
      <vt:lpstr>Calibri</vt:lpstr>
      <vt:lpstr>Carlito</vt:lpstr>
      <vt:lpstr>Times New Roman</vt:lpstr>
      <vt:lpstr>Wingdings</vt:lpstr>
      <vt:lpstr>Office Theme</vt:lpstr>
      <vt:lpstr>PowerPoint Presentation</vt:lpstr>
      <vt:lpstr>Contens</vt:lpstr>
      <vt:lpstr>Risk</vt:lpstr>
      <vt:lpstr>Objectives</vt:lpstr>
      <vt:lpstr>Basic Questions and Answers</vt:lpstr>
      <vt:lpstr>Steps to a Cybersecurity Risk Assessment</vt:lpstr>
      <vt:lpstr>PowerPoint Presentation</vt:lpstr>
      <vt:lpstr>Definition</vt:lpstr>
      <vt:lpstr>Definition</vt:lpstr>
      <vt:lpstr>Definition</vt:lpstr>
      <vt:lpstr>Definition</vt:lpstr>
      <vt:lpstr>Definition</vt:lpstr>
      <vt:lpstr>Risk Analysis - Identify Assets</vt:lpstr>
      <vt:lpstr>Types of assets</vt:lpstr>
      <vt:lpstr>Risk Analysis - Identify Threats</vt:lpstr>
      <vt:lpstr>Types of threats</vt:lpstr>
      <vt:lpstr>Risk Analysis and Risk Management</vt:lpstr>
      <vt:lpstr>FACILITATED RISK ANALYSIS PROCESS</vt:lpstr>
      <vt:lpstr>Risk Management process</vt:lpstr>
      <vt:lpstr>PowerPoint Presentation</vt:lpstr>
      <vt:lpstr>Risk Analysis</vt:lpstr>
      <vt:lpstr>Risk management</vt:lpstr>
      <vt:lpstr>Risk Identification</vt:lpstr>
      <vt:lpstr>Estimate risk - impact</vt:lpstr>
      <vt:lpstr>Definition</vt:lpstr>
      <vt:lpstr>Risk Analysis – level of risk</vt:lpstr>
      <vt:lpstr>Likelihood scale</vt:lpstr>
      <vt:lpstr>PowerPoint Presentation</vt:lpstr>
      <vt:lpstr>Risk Matrix</vt:lpstr>
      <vt:lpstr>Risk Priority Scale</vt:lpstr>
      <vt:lpstr>Adopted Solutions</vt:lpstr>
      <vt:lpstr>Example - risk assessment</vt:lpstr>
      <vt:lpstr>Example - risk assessment</vt:lpstr>
      <vt:lpstr>Example - risk assessment</vt:lpstr>
      <vt:lpstr>Example - risk assessment</vt:lpstr>
      <vt:lpstr>Example - risk assessment</vt:lpstr>
      <vt:lpstr>Example - risk assessment</vt:lpstr>
      <vt:lpstr>Definitions</vt:lpstr>
      <vt:lpstr>Definition</vt:lpstr>
      <vt:lpstr>Risk evaluation</vt:lpstr>
      <vt:lpstr>PowerPoint Presentation</vt:lpstr>
      <vt:lpstr>Risk evaluation</vt:lpstr>
      <vt:lpstr>Risk evaluation</vt:lpstr>
      <vt:lpstr>PowerPoint Presentation</vt:lpstr>
      <vt:lpstr>Value of risk</vt:lpstr>
      <vt:lpstr>ISO 27005 process</vt:lpstr>
      <vt:lpstr>Risk treatment</vt:lpstr>
      <vt:lpstr>Risk treatment</vt:lpstr>
      <vt:lpstr>Risk treatment</vt:lpstr>
      <vt:lpstr>Principle</vt:lpstr>
      <vt:lpstr>PowerPoint Presentation</vt:lpstr>
      <vt:lpstr>Definition</vt:lpstr>
      <vt:lpstr>Risk treatment</vt:lpstr>
      <vt:lpstr>PowerPoint Presentation</vt:lpstr>
      <vt:lpstr>Risk management process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Strategic Partnership Project - Cyber security  Theresianische Militarakademie Moravian University College Olomouc</dc:title>
  <dc:creator>Jindrich Kodl</dc:creator>
  <cp:lastModifiedBy>Pavlík Lukáš</cp:lastModifiedBy>
  <cp:revision>4</cp:revision>
  <dcterms:created xsi:type="dcterms:W3CDTF">2021-02-17T13:07:09Z</dcterms:created>
  <dcterms:modified xsi:type="dcterms:W3CDTF">2022-03-15T09:42:01Z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2020-03-26T00:00:00Z</vt:filetime>
  </property>
  <property fmtid="{D5CDD505-2E9C-101B-9397-08002B2CF9AE}" pid="3" name="Creator">
    <vt:lpwstr>Impress</vt:lpwstr>
  </property>
  <property fmtid="{D5CDD505-2E9C-101B-9397-08002B2CF9AE}" pid="4" name="LastSaved">
    <vt:filetime>2021-02-17T00:00:00Z</vt:filetime>
  </property>
</Properties>
</file>