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5" r:id="rId6"/>
    <p:sldId id="257" r:id="rId7"/>
    <p:sldId id="258" r:id="rId8"/>
    <p:sldId id="259" r:id="rId9"/>
    <p:sldId id="262" r:id="rId10"/>
    <p:sldId id="261" r:id="rId11"/>
    <p:sldId id="260" r:id="rId12"/>
    <p:sldId id="263" r:id="rId13"/>
    <p:sldId id="264" r:id="rId14"/>
    <p:sldId id="267" r:id="rId1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02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D1BF951-19D6-4176-9803-D755EA7F74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2A01A76-CA06-4400-BE12-91956F61E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2751E50-4EE2-42BF-AECB-5B078798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B68C3B4-173C-4501-98C0-7CB1876389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E980E90-33FA-444B-9F70-4E6F772B7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38748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3879DEE-1623-4243-A770-4E254BA42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B247F0-16AB-4B30-93C5-D1A47E2E7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4D31CEE-3879-4F87-84EE-C62011FDA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D01F223-A0A5-4F26-8638-02664C921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FB48CD2-C42B-4A32-9448-5FC46325CA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42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CB44B99-EDF4-4838-B568-F772D0DD5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4EE20B6-B2D2-42F0-8314-92A244859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1D98C98-B108-4B8F-B4BF-EED0C5AED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7CCD9AD-251A-4319-9382-2042DD6FF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4ACDFB3-FD72-4BB0-8D37-16660FA9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9532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1994FB9-2172-47E1-B3E9-B4D67F3EF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D56C874-76C2-4AFC-889D-F18C00B502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76A359F-5434-4FDF-88F8-1D83BA5B48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52E865D-3CB1-4578-AF7C-2E5EE1EE5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35D0D50-44E3-45B2-80E6-20AAB0508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D4CA679-2977-4B47-BE57-CC273734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7732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8FE011-FDAA-4D4F-93C0-EF7D7F7F2C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675DB52-B86A-4A87-A12C-30D95DDE3F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B3288E0-AD79-4878-953E-85D3BBC69E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2A3C67A3-91F1-4AC7-BB2D-42011A93B3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D0883326-A5E6-43BD-A1B9-9BE1CC0038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18F27371-F15B-4494-BBE5-6524F2871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CBB267E-759A-403A-849D-5A128E357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03683F6-590B-4DFF-B816-977DB2E9F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0195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C1EA80B-35CC-40AB-AFA0-F1D138F34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87496D98-C657-4014-906E-B75FA15CE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C269BC2-D356-47D1-ADD5-703B6887C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391E3603-BFBC-4C4A-A3AE-2D754A5B7F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1275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316B7D8D-37C8-4192-8035-D359FE243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CED8A4A-9810-4B41-A075-C27550241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B18D86D-D471-44D6-A159-2D529870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6846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EAA0833-1312-4CA0-86E2-EB64CBD870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0482E80-ACF1-47C7-B8BB-BCC30620F4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A1CCFE0-A98D-454B-AB37-ACD3DDC54A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F41F8A4-7456-431F-B484-3445563EA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0358779-5FFE-4059-B26A-44A38180F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5167C46A-4FEC-48D4-B94F-3CA52017B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886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7FC1750-D755-4A16-A735-4708F0DB0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8FA816EB-FDAD-4C3E-9B35-F2B1A2571C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6F8BCDA8-7C3E-4574-888B-1475972398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F9AA218-673C-414F-B6CD-C63E4F19F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AB742CA-E9E5-41DB-B997-FE8C23A561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25BC037E-F85F-4200-9388-E36C3AC06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4551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1F83B5F-01AC-4E67-A4C7-CD674E2EC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43076D5B-E8B4-4B6E-8934-D419166BE5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57F488A-5454-4B13-B349-5375059C7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1DD560-C49E-4F58-B531-449375936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F5FF616-F136-4C85-8DFF-085D7F6E6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0286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85D0A494-EAC4-4CF2-B170-2978A6A47F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83B3970-7F53-4BB8-9264-DB04BD48FC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2272CF3-7A62-4AE4-AC44-ACD5E0DA8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23C5C9-F86C-4941-8792-7B318AA66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D9A2B26-C7A2-47A9-9CBC-40191A679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1233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8500E8D5-812D-48DB-8BCD-FB8AA0D78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CC4DD135-B992-4D8A-A365-8864C456D8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7D352A8-CEC3-44B0-BC73-0D838554AA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9E533-67DD-4727-9645-419816BCAFCF}" type="datetimeFigureOut">
              <a:rPr lang="cs-CZ" smtClean="0"/>
              <a:t>12.05.2021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C6D6C8-E06F-442A-8803-130CA96461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5C7D6FF-9DEB-4616-B6D5-404F7C7181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C3B298-6677-45EB-A0FB-659B023C3D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1150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0DE3F31D-62EA-424B-B0FD-DB2ADCF5195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t="9245" b="16252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7E74FC84-8986-4DAF-BF7D-19FF9CA16A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95140"/>
            <a:ext cx="9144000" cy="2227739"/>
          </a:xfrm>
        </p:spPr>
        <p:txBody>
          <a:bodyPr>
            <a:normAutofit/>
          </a:bodyPr>
          <a:lstStyle/>
          <a:p>
            <a:r>
              <a:rPr lang="cs-CZ" dirty="0">
                <a:solidFill>
                  <a:srgbClr val="FFFFFF"/>
                </a:solidFill>
                <a:latin typeface="Trebuchet MS" panose="020B0603020202020204" pitchFamily="34" charset="0"/>
              </a:rPr>
              <a:t>Kdo jsem, kde jsem</a:t>
            </a:r>
            <a:br>
              <a:rPr lang="cs-CZ" dirty="0">
                <a:solidFill>
                  <a:srgbClr val="FFFFFF"/>
                </a:solidFill>
                <a:latin typeface="Trebuchet MS" panose="020B0603020202020204" pitchFamily="34" charset="0"/>
              </a:rPr>
            </a:br>
            <a:r>
              <a:rPr lang="cs-CZ" dirty="0">
                <a:solidFill>
                  <a:srgbClr val="FFFFFF"/>
                </a:solidFill>
                <a:latin typeface="Trebuchet MS" panose="020B0603020202020204" pitchFamily="34" charset="0"/>
              </a:rPr>
              <a:t> a kam kráčím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739D413-21EE-4AE0-BDDB-5D298A01B2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/>
          </a:bodyPr>
          <a:lstStyle/>
          <a:p>
            <a:endParaRPr lang="cs-CZ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DC3FB110-3CBF-4808-AFD5-8EB5CB948C9A}"/>
              </a:ext>
            </a:extLst>
          </p:cNvPr>
          <p:cNvSpPr txBox="1"/>
          <p:nvPr/>
        </p:nvSpPr>
        <p:spPr>
          <a:xfrm>
            <a:off x="9432354" y="6300394"/>
            <a:ext cx="27596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Trebuchet MS" panose="020B0603020202020204" pitchFamily="34" charset="0"/>
              </a:rPr>
              <a:t>Kresba: Františka za zrcadlem,</a:t>
            </a:r>
          </a:p>
          <a:p>
            <a:r>
              <a:rPr lang="cs-CZ" sz="1400" dirty="0">
                <a:latin typeface="Trebuchet MS" panose="020B0603020202020204" pitchFamily="34" charset="0"/>
              </a:rPr>
              <a:t>Ali </a:t>
            </a:r>
            <a:r>
              <a:rPr lang="cs-CZ" sz="1400" dirty="0" err="1">
                <a:latin typeface="Trebuchet MS" panose="020B0603020202020204" pitchFamily="34" charset="0"/>
              </a:rPr>
              <a:t>Yansori</a:t>
            </a:r>
            <a:r>
              <a:rPr lang="cs-CZ" sz="1400" dirty="0">
                <a:latin typeface="Trebuchet MS" panose="020B0603020202020204" pitchFamily="34" charset="0"/>
              </a:rPr>
              <a:t>, 2018</a:t>
            </a:r>
          </a:p>
        </p:txBody>
      </p:sp>
    </p:spTree>
    <p:extLst>
      <p:ext uri="{BB962C8B-B14F-4D97-AF65-F5344CB8AC3E}">
        <p14:creationId xmlns:p14="http://schemas.microsoft.com/office/powerpoint/2010/main" val="2142715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>
            <a:extLst>
              <a:ext uri="{FF2B5EF4-FFF2-40B4-BE49-F238E27FC236}">
                <a16:creationId xmlns:a16="http://schemas.microsoft.com/office/drawing/2014/main" id="{C1714622-F676-4B03-877B-2EBEDBE68A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7" t="18033" b="177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Obdélník 5">
            <a:extLst>
              <a:ext uri="{FF2B5EF4-FFF2-40B4-BE49-F238E27FC236}">
                <a16:creationId xmlns:a16="http://schemas.microsoft.com/office/drawing/2014/main" id="{68461D50-4DB8-4407-9550-EC9468DF97F7}"/>
              </a:ext>
            </a:extLst>
          </p:cNvPr>
          <p:cNvSpPr/>
          <p:nvPr/>
        </p:nvSpPr>
        <p:spPr>
          <a:xfrm>
            <a:off x="1679204" y="372385"/>
            <a:ext cx="8435293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O mně:</a:t>
            </a:r>
          </a:p>
          <a:p>
            <a:pPr lvl="0"/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Studentka 1. ročníku MVŠO: obor ekonomika a management</a:t>
            </a:r>
          </a:p>
          <a:p>
            <a:pPr lvl="0"/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Předchozí studium: </a:t>
            </a:r>
            <a:r>
              <a:rPr lang="cs-CZ" sz="22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Přf</a:t>
            </a: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 UPOL Biologie a biochemie</a:t>
            </a:r>
          </a:p>
          <a:p>
            <a:pPr lvl="0"/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lvl="0"/>
            <a:r>
              <a:rPr lang="cs-CZ" sz="2800" dirty="0">
                <a:solidFill>
                  <a:schemeClr val="bg1"/>
                </a:solidFill>
                <a:latin typeface="Trebuchet MS" panose="020B0603020202020204" pitchFamily="34" charset="0"/>
              </a:rPr>
              <a:t>Pracovní zkušenosti:</a:t>
            </a: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Babysitting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práce v gastronomických zařízeních</a:t>
            </a:r>
          </a:p>
          <a:p>
            <a:pPr lvl="0"/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lvl="0"/>
            <a:r>
              <a:rPr lang="cs-CZ" sz="2800" dirty="0">
                <a:solidFill>
                  <a:schemeClr val="bg1"/>
                </a:solidFill>
                <a:latin typeface="Trebuchet MS" panose="020B0603020202020204" pitchFamily="34" charset="0"/>
              </a:rPr>
              <a:t>Zájmy: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Hudba, umění, poezie</a:t>
            </a:r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7D58E85B-1932-481B-9D7A-BCD9D61B0BA8}"/>
              </a:ext>
            </a:extLst>
          </p:cNvPr>
          <p:cNvSpPr/>
          <p:nvPr/>
        </p:nvSpPr>
        <p:spPr>
          <a:xfrm>
            <a:off x="8536548" y="6053916"/>
            <a:ext cx="36554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400" dirty="0">
                <a:latin typeface="Trebuchet MS" panose="020B0603020202020204" pitchFamily="34" charset="0"/>
              </a:rPr>
              <a:t>Václav Boštík: První dělení (První členění) / 1980 / olej na plátně</a:t>
            </a:r>
          </a:p>
        </p:txBody>
      </p:sp>
    </p:spTree>
    <p:extLst>
      <p:ext uri="{BB962C8B-B14F-4D97-AF65-F5344CB8AC3E}">
        <p14:creationId xmlns:p14="http://schemas.microsoft.com/office/powerpoint/2010/main" val="1369142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Zástupný obsah 3">
            <a:extLst>
              <a:ext uri="{FF2B5EF4-FFF2-40B4-BE49-F238E27FC236}">
                <a16:creationId xmlns:a16="http://schemas.microsoft.com/office/drawing/2014/main" id="{C76D5990-0A30-4B21-A414-AAF0E78B42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 amt="50000"/>
          </a:blip>
          <a:srcRect t="24135" r="1" b="34381"/>
          <a:stretch/>
        </p:blipFill>
        <p:spPr>
          <a:xfrm>
            <a:off x="20" y="-2"/>
            <a:ext cx="12191980" cy="6857999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0DFA2A4F-D78B-47F2-9212-8D558C64B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529" y="135785"/>
            <a:ext cx="6077811" cy="711851"/>
          </a:xfrm>
          <a:ln>
            <a:solidFill>
              <a:schemeClr val="accent1"/>
            </a:solidFill>
          </a:ln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600" dirty="0">
                <a:solidFill>
                  <a:srgbClr val="FFFFFF"/>
                </a:solidFill>
                <a:latin typeface="Trebuchet MS" panose="020B0603020202020204" pitchFamily="34" charset="0"/>
              </a:rPr>
              <a:t>„My jsme ti, které hledáme“ </a:t>
            </a:r>
            <a:endParaRPr lang="en-US" sz="3600" dirty="0">
              <a:solidFill>
                <a:srgbClr val="FFFFFF"/>
              </a:solidFill>
              <a:latin typeface="Trebuchet MS" panose="020B0603020202020204" pitchFamily="34" charset="0"/>
            </a:endParaRP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D7F01A4-D86C-48EC-B012-0D29EAF37381}"/>
              </a:ext>
            </a:extLst>
          </p:cNvPr>
          <p:cNvSpPr txBox="1"/>
          <p:nvPr/>
        </p:nvSpPr>
        <p:spPr>
          <a:xfrm>
            <a:off x="9149476" y="6165501"/>
            <a:ext cx="2962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latin typeface="Trebuchet MS" panose="020B0603020202020204" pitchFamily="34" charset="0"/>
              </a:rPr>
              <a:t>Adriana Šimotová 2012, vrstvený papír, barevné pigmenty, </a:t>
            </a:r>
          </a:p>
        </p:txBody>
      </p:sp>
      <p:sp>
        <p:nvSpPr>
          <p:cNvPr id="8" name="TextovéPole 7">
            <a:extLst>
              <a:ext uri="{FF2B5EF4-FFF2-40B4-BE49-F238E27FC236}">
                <a16:creationId xmlns:a16="http://schemas.microsoft.com/office/drawing/2014/main" id="{D4F378F5-6037-47B9-8699-37EB76199954}"/>
              </a:ext>
            </a:extLst>
          </p:cNvPr>
          <p:cNvSpPr txBox="1"/>
          <p:nvPr/>
        </p:nvSpPr>
        <p:spPr>
          <a:xfrm>
            <a:off x="714131" y="1695273"/>
            <a:ext cx="8623832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Trebuchet MS" panose="020B0603020202020204" pitchFamily="34" charset="0"/>
              </a:rPr>
              <a:t>Sebepoznání: vědomý celoživotní proces, zkvalitňuje život a činí jej smysluplným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Trebuchet MS" panose="020B0603020202020204" pitchFamily="34" charset="0"/>
              </a:rPr>
              <a:t>Klíčové pro kvalitní mezilidské vztahy </a:t>
            </a:r>
          </a:p>
          <a:p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Trebuchet MS" panose="020B0603020202020204" pitchFamily="34" charset="0"/>
              </a:rPr>
              <a:t>Metody: introspekce, behaviorální pozorování</a:t>
            </a:r>
          </a:p>
          <a:p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Trebuchet MS" panose="020B0603020202020204" pitchFamily="34" charset="0"/>
              </a:rPr>
              <a:t>První zmínky, antické Řecko- Platón, Aristoteles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latin typeface="Trebuchet MS" panose="020B0603020202020204" pitchFamily="34" charset="0"/>
              </a:rPr>
              <a:t>Freud, Jung: zakladatelé psychoanalýzy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9685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74DCF0-BB89-4560-93BC-9A65C3087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>
                <a:latin typeface="Trebuchet MS" panose="020B0603020202020204" pitchFamily="34" charset="0"/>
              </a:rPr>
              <a:t>Joharino</a:t>
            </a:r>
            <a:r>
              <a:rPr lang="cs-CZ" dirty="0">
                <a:latin typeface="Trebuchet MS" panose="020B0603020202020204" pitchFamily="34" charset="0"/>
              </a:rPr>
              <a:t> okno</a:t>
            </a:r>
          </a:p>
        </p:txBody>
      </p:sp>
      <p:pic>
        <p:nvPicPr>
          <p:cNvPr id="11" name="Obrázek 10" descr="Obsah obrázku snímek obrazovky, pták&#10;&#10;Popis byl vytvořen automaticky">
            <a:extLst>
              <a:ext uri="{FF2B5EF4-FFF2-40B4-BE49-F238E27FC236}">
                <a16:creationId xmlns:a16="http://schemas.microsoft.com/office/drawing/2014/main" id="{66D33BB4-5A0D-4777-888E-0273ABE08E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45" y="1690688"/>
            <a:ext cx="5952476" cy="439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767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A1827029-B327-4CCA-83E4-50894C5E90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069" t="3213" r="8222" b="12993"/>
          <a:stretch/>
        </p:blipFill>
        <p:spPr>
          <a:xfrm>
            <a:off x="-140245" y="0"/>
            <a:ext cx="12332245" cy="741983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EC471910-ED9C-4999-AAC3-254EDB43D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0" y="0"/>
            <a:ext cx="5257800" cy="1325563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Trebuchet MS" panose="020B0603020202020204" pitchFamily="34" charset="0"/>
              </a:rPr>
              <a:t>Prezentační dovednosti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E512980-480D-49D2-BE4A-B127007AC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377" y="1586696"/>
            <a:ext cx="4785173" cy="2364876"/>
          </a:xfrm>
        </p:spPr>
        <p:txBody>
          <a:bodyPr>
            <a:normAutofit fontScale="92500"/>
          </a:bodyPr>
          <a:lstStyle/>
          <a:p>
            <a:r>
              <a:rPr lang="cs-CZ" sz="2400" dirty="0">
                <a:latin typeface="Trebuchet MS" panose="020B0603020202020204" pitchFamily="34" charset="0"/>
              </a:rPr>
              <a:t>Silné stránky: slovní zásoba, přemýšlivost, argumentace</a:t>
            </a:r>
          </a:p>
          <a:p>
            <a:endParaRPr lang="cs-CZ" sz="24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cs-CZ" sz="2400" dirty="0">
              <a:latin typeface="Trebuchet MS" panose="020B0603020202020204" pitchFamily="34" charset="0"/>
            </a:endParaRPr>
          </a:p>
          <a:p>
            <a:r>
              <a:rPr lang="cs-CZ" sz="2400" dirty="0">
                <a:latin typeface="Trebuchet MS" panose="020B0603020202020204" pitchFamily="34" charset="0"/>
              </a:rPr>
              <a:t>Slabé stránky: nervozita, špatný oční kontakt, třes, tichá mluva 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537782AE-D55F-4F09-8413-DF08AD7B8D48}"/>
              </a:ext>
            </a:extLst>
          </p:cNvPr>
          <p:cNvSpPr txBox="1"/>
          <p:nvPr/>
        </p:nvSpPr>
        <p:spPr>
          <a:xfrm>
            <a:off x="8139752" y="6363297"/>
            <a:ext cx="27320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Šárka Trčková, akvarel</a:t>
            </a:r>
          </a:p>
        </p:txBody>
      </p:sp>
    </p:spTree>
    <p:extLst>
      <p:ext uri="{BB962C8B-B14F-4D97-AF65-F5344CB8AC3E}">
        <p14:creationId xmlns:p14="http://schemas.microsoft.com/office/powerpoint/2010/main" val="328079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03F976BA-292A-4BCF-9244-924F54D2475D}"/>
              </a:ext>
            </a:extLst>
          </p:cNvPr>
          <p:cNvSpPr txBox="1"/>
          <p:nvPr/>
        </p:nvSpPr>
        <p:spPr>
          <a:xfrm>
            <a:off x="3085398" y="504884"/>
            <a:ext cx="3680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Řešení konfliktů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5D992CEA-1FCF-4DAA-9731-70E0990A0C58}"/>
              </a:ext>
            </a:extLst>
          </p:cNvPr>
          <p:cNvSpPr txBox="1"/>
          <p:nvPr/>
        </p:nvSpPr>
        <p:spPr>
          <a:xfrm>
            <a:off x="1486601" y="1643677"/>
            <a:ext cx="773032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Silné stránky: schopnost podívat se na problém z více stran, empatie</a:t>
            </a:r>
          </a:p>
          <a:p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Slabé stránky: neschopnost ustoupit v zásadních věcech, přílišná upřímnost</a:t>
            </a:r>
          </a:p>
          <a:p>
            <a:endParaRPr lang="cs-CZ" sz="2200" dirty="0">
              <a:latin typeface="Trebuchet MS" panose="020B0603020202020204" pitchFamily="34" charset="0"/>
            </a:endParaRPr>
          </a:p>
          <a:p>
            <a:endParaRPr lang="cs-CZ" sz="2200" dirty="0">
              <a:latin typeface="Trebuchet MS" panose="020B0603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56F887C-46B7-4A6A-B9A4-41A254B9DE9D}"/>
              </a:ext>
            </a:extLst>
          </p:cNvPr>
          <p:cNvSpPr txBox="1"/>
          <p:nvPr/>
        </p:nvSpPr>
        <p:spPr>
          <a:xfrm>
            <a:off x="3332231" y="3545403"/>
            <a:ext cx="4914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Obchodní dovednosti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DD84E409-2DB7-48C1-8213-37994B78D47B}"/>
              </a:ext>
            </a:extLst>
          </p:cNvPr>
          <p:cNvSpPr txBox="1"/>
          <p:nvPr/>
        </p:nvSpPr>
        <p:spPr>
          <a:xfrm>
            <a:off x="1750263" y="4684196"/>
            <a:ext cx="77920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Silné stránky: plánování, vize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Slabé stránky: nižší stresová tolerance, netrpělivost</a:t>
            </a:r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6864FA6D-88FE-41B4-800A-FE9B216A1481}"/>
              </a:ext>
            </a:extLst>
          </p:cNvPr>
          <p:cNvSpPr/>
          <p:nvPr/>
        </p:nvSpPr>
        <p:spPr>
          <a:xfrm>
            <a:off x="6916731" y="6370498"/>
            <a:ext cx="49832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Jiří John: Kouřící země, 1962, olej na plátně, 14,7 x 33 cm</a:t>
            </a:r>
            <a:r>
              <a:rPr lang="cs-CZ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2132858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639234-B397-47A6-90E5-2E39DD105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Spolupráce v týmu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5059AB-40A5-422A-B04C-2EFF6FE72C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2845" y="1604400"/>
            <a:ext cx="7568381" cy="4351338"/>
          </a:xfrm>
        </p:spPr>
        <p:txBody>
          <a:bodyPr/>
          <a:lstStyle/>
          <a:p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Komunikační typ podle Bělohlávka: přátelský</a:t>
            </a:r>
          </a:p>
          <a:p>
            <a:pPr marL="0" indent="0">
              <a:buNone/>
            </a:pP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0" indent="0">
              <a:buNone/>
            </a:pPr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Silné stránky: spolehlivost, empatie, snaha o dohodu</a:t>
            </a:r>
          </a:p>
          <a:p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endParaRPr lang="cs-CZ" sz="2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cs-CZ" sz="2200" dirty="0">
                <a:solidFill>
                  <a:schemeClr val="bg1"/>
                </a:solidFill>
                <a:latin typeface="Trebuchet MS" panose="020B0603020202020204" pitchFamily="34" charset="0"/>
              </a:rPr>
              <a:t>Slabé stránky: tendence vyřešit některé věci sama, netrpělivost</a:t>
            </a:r>
          </a:p>
          <a:p>
            <a:endParaRPr lang="cs-CZ" sz="1800" dirty="0">
              <a:latin typeface="Trebuchet MS" panose="020B0603020202020204" pitchFamily="34" charset="0"/>
            </a:endParaRPr>
          </a:p>
          <a:p>
            <a:endParaRPr lang="cs-CZ" sz="1800" dirty="0">
              <a:latin typeface="Trebuchet MS" panose="020B0603020202020204" pitchFamily="34" charset="0"/>
            </a:endParaRPr>
          </a:p>
          <a:p>
            <a:endParaRPr lang="cs-CZ" dirty="0">
              <a:latin typeface="Trebuchet MS" panose="020B0603020202020204" pitchFamily="34" charset="0"/>
            </a:endParaRPr>
          </a:p>
          <a:p>
            <a:endParaRPr lang="cs-CZ" sz="1800" dirty="0">
              <a:latin typeface="Trebuchet MS" panose="020B0603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765D22B-AABD-4601-8AAC-08DB8F64E34B}"/>
              </a:ext>
            </a:extLst>
          </p:cNvPr>
          <p:cNvSpPr txBox="1"/>
          <p:nvPr/>
        </p:nvSpPr>
        <p:spPr>
          <a:xfrm>
            <a:off x="8495071" y="5685503"/>
            <a:ext cx="27800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Mikuláš</a:t>
            </a:r>
            <a:r>
              <a:rPr lang="pl-PL" sz="1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pl-PL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Medek</a:t>
            </a:r>
            <a:r>
              <a:rPr lang="pl-PL" sz="1400" dirty="0">
                <a:solidFill>
                  <a:schemeClr val="bg1"/>
                </a:solidFill>
                <a:latin typeface="Trebuchet MS" panose="020B0603020202020204" pitchFamily="34" charset="0"/>
              </a:rPr>
              <a:t>: </a:t>
            </a:r>
            <a:r>
              <a:rPr lang="pl-PL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Akce</a:t>
            </a:r>
            <a:r>
              <a:rPr lang="pl-PL" sz="1400" dirty="0">
                <a:solidFill>
                  <a:schemeClr val="bg1"/>
                </a:solidFill>
                <a:latin typeface="Trebuchet MS" panose="020B0603020202020204" pitchFamily="34" charset="0"/>
              </a:rPr>
              <a:t> II (</a:t>
            </a:r>
            <a:r>
              <a:rPr lang="pl-PL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Vlna</a:t>
            </a:r>
            <a:r>
              <a:rPr lang="pl-PL" sz="1400" dirty="0">
                <a:solidFill>
                  <a:schemeClr val="bg1"/>
                </a:solidFill>
                <a:latin typeface="Trebuchet MS" panose="020B0603020202020204" pitchFamily="34" charset="0"/>
              </a:rPr>
              <a:t>), 1956,</a:t>
            </a:r>
          </a:p>
          <a:p>
            <a:r>
              <a:rPr lang="pl-PL" sz="1400" dirty="0">
                <a:solidFill>
                  <a:schemeClr val="bg1"/>
                </a:solidFill>
                <a:latin typeface="Trebuchet MS" panose="020B0603020202020204" pitchFamily="34" charset="0"/>
              </a:rPr>
              <a:t>130 x 162 cm, olej na </a:t>
            </a:r>
            <a:r>
              <a:rPr lang="pl-PL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plátně</a:t>
            </a:r>
            <a:r>
              <a:rPr lang="pl-PL" sz="1400" dirty="0">
                <a:solidFill>
                  <a:schemeClr val="bg1"/>
                </a:solidFill>
                <a:latin typeface="Trebuchet MS" panose="020B0603020202020204" pitchFamily="34" charset="0"/>
              </a:rPr>
              <a:t>,</a:t>
            </a:r>
            <a:endParaRPr lang="cs-CZ" sz="1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7454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3A1E86C2-38EB-4425-96A7-512C02AFE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33" b="11261"/>
          <a:stretch/>
        </p:blipFill>
        <p:spPr>
          <a:xfrm>
            <a:off x="0" y="1"/>
            <a:ext cx="12585598" cy="7388942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FE64DA43-B815-4455-914E-08D3BB11B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4486"/>
            <a:ext cx="4014019" cy="977292"/>
          </a:xfrm>
        </p:spPr>
        <p:txBody>
          <a:bodyPr>
            <a:norm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Psaná komunikace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56590F4-E6A6-47C1-A0E9-46050D0C6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452" y="683939"/>
            <a:ext cx="5606845" cy="1671469"/>
          </a:xfrm>
        </p:spPr>
        <p:txBody>
          <a:bodyPr>
            <a:normAutofit/>
          </a:bodyPr>
          <a:lstStyle/>
          <a:p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</a:rPr>
              <a:t>Silné stránky: slovní zásoba, stručnost, zdvořilost</a:t>
            </a:r>
          </a:p>
          <a:p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</a:rPr>
              <a:t>Slabé stránky: oslovení </a:t>
            </a:r>
          </a:p>
          <a:p>
            <a:endParaRPr lang="cs-CZ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8BDA9918-E1B0-409B-9DFE-A6063BEE661E}"/>
              </a:ext>
            </a:extLst>
          </p:cNvPr>
          <p:cNvSpPr txBox="1"/>
          <p:nvPr/>
        </p:nvSpPr>
        <p:spPr>
          <a:xfrm>
            <a:off x="6096000" y="2139380"/>
            <a:ext cx="5887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Telefonická komunikace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5D48B8B-C508-4D25-911E-DBDF72CF3D75}"/>
              </a:ext>
            </a:extLst>
          </p:cNvPr>
          <p:cNvSpPr txBox="1"/>
          <p:nvPr/>
        </p:nvSpPr>
        <p:spPr>
          <a:xfrm>
            <a:off x="6971251" y="2789171"/>
            <a:ext cx="42942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</a:rPr>
              <a:t>Silné stránky: zdvořilost, asertivita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  <a:latin typeface="Trebuchet MS" panose="020B0603020202020204" pitchFamily="34" charset="0"/>
              </a:rPr>
              <a:t>Slabé stránky: tichá mluva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BBFB6431-1C4F-4A2B-8B8D-E778284BA2CA}"/>
              </a:ext>
            </a:extLst>
          </p:cNvPr>
          <p:cNvSpPr txBox="1"/>
          <p:nvPr/>
        </p:nvSpPr>
        <p:spPr>
          <a:xfrm>
            <a:off x="7470058" y="6174061"/>
            <a:ext cx="466294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2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Toyen: Smutný den / 1942 / olej na plátně / 60 x 92 cm</a:t>
            </a:r>
          </a:p>
        </p:txBody>
      </p:sp>
    </p:spTree>
    <p:extLst>
      <p:ext uri="{BB962C8B-B14F-4D97-AF65-F5344CB8AC3E}">
        <p14:creationId xmlns:p14="http://schemas.microsoft.com/office/powerpoint/2010/main" val="2426899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7000"/>
            <a:lum/>
          </a:blip>
          <a:srcRect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F43837-463E-4FD9-9AE5-BC9A36344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971" y="308227"/>
            <a:ext cx="5607479" cy="745619"/>
          </a:xfrm>
        </p:spPr>
        <p:txBody>
          <a:bodyPr>
            <a:normAutofit/>
          </a:bodyPr>
          <a:lstStyle/>
          <a:p>
            <a:r>
              <a:rPr lang="cs-CZ" sz="3600" dirty="0">
                <a:latin typeface="Trebuchet MS" panose="020B0603020202020204" pitchFamily="34" charset="0"/>
              </a:rPr>
              <a:t>Vysněná pracovní pozice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98140C6-52E1-4496-B451-8D3AB1B949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201" y="1172452"/>
            <a:ext cx="10781599" cy="5004511"/>
          </a:xfrm>
        </p:spPr>
        <p:txBody>
          <a:bodyPr>
            <a:normAutofit/>
          </a:bodyPr>
          <a:lstStyle/>
          <a:p>
            <a:r>
              <a:rPr lang="cs-CZ" sz="2200" dirty="0">
                <a:latin typeface="Trebuchet MS" panose="020B0603020202020204" pitchFamily="34" charset="0"/>
              </a:rPr>
              <a:t>Obchodní zástupce farmaceutické firmy: jednatel s potenciálními zákazníky a</a:t>
            </a:r>
          </a:p>
          <a:p>
            <a:pPr marL="0" indent="0">
              <a:buNone/>
            </a:pPr>
            <a:r>
              <a:rPr lang="cs-CZ" sz="2200" dirty="0">
                <a:latin typeface="Trebuchet MS" panose="020B0603020202020204" pitchFamily="34" charset="0"/>
              </a:rPr>
              <a:t>obchodními partnery</a:t>
            </a:r>
          </a:p>
          <a:p>
            <a:endParaRPr lang="cs-CZ" sz="2200" dirty="0">
              <a:latin typeface="Trebuchet MS" panose="020B0603020202020204" pitchFamily="34" charset="0"/>
            </a:endParaRPr>
          </a:p>
          <a:p>
            <a:r>
              <a:rPr lang="cs-CZ" sz="2200" dirty="0">
                <a:latin typeface="Trebuchet MS" panose="020B0603020202020204" pitchFamily="34" charset="0"/>
              </a:rPr>
              <a:t>Práce ve vědeckém start-up projektu: grantový koordinátor, komunikace s klienty</a:t>
            </a:r>
          </a:p>
          <a:p>
            <a:endParaRPr lang="cs-CZ" sz="2200" dirty="0">
              <a:latin typeface="Trebuchet MS" panose="020B0603020202020204" pitchFamily="34" charset="0"/>
            </a:endParaRPr>
          </a:p>
          <a:p>
            <a:pPr marL="0" indent="0">
              <a:buNone/>
            </a:pPr>
            <a:r>
              <a:rPr lang="cs-CZ" sz="3600" dirty="0">
                <a:latin typeface="Trebuchet MS" panose="020B0603020202020204" pitchFamily="34" charset="0"/>
              </a:rPr>
              <a:t>	Motivace</a:t>
            </a:r>
          </a:p>
          <a:p>
            <a:pPr marL="0" indent="0">
              <a:buNone/>
            </a:pPr>
            <a:endParaRPr lang="cs-CZ" sz="2200" dirty="0">
              <a:latin typeface="Trebuchet MS" panose="020B0603020202020204" pitchFamily="34" charset="0"/>
            </a:endParaRPr>
          </a:p>
          <a:p>
            <a:r>
              <a:rPr lang="cs-CZ" sz="2200" dirty="0">
                <a:latin typeface="Trebuchet MS" panose="020B0603020202020204" pitchFamily="34" charset="0"/>
              </a:rPr>
              <a:t>Zájem o chemii</a:t>
            </a:r>
          </a:p>
          <a:p>
            <a:endParaRPr lang="cs-CZ" sz="2200" dirty="0">
              <a:latin typeface="Trebuchet MS" panose="020B0603020202020204" pitchFamily="34" charset="0"/>
            </a:endParaRPr>
          </a:p>
          <a:p>
            <a:r>
              <a:rPr lang="cs-CZ" sz="2200" dirty="0">
                <a:latin typeface="Trebuchet MS" panose="020B0603020202020204" pitchFamily="34" charset="0"/>
              </a:rPr>
              <a:t>Zkušenosti z předchozího studia</a:t>
            </a:r>
          </a:p>
          <a:p>
            <a:endParaRPr lang="cs-CZ" sz="2200" dirty="0">
              <a:latin typeface="Trebuchet MS" panose="020B0603020202020204" pitchFamily="34" charset="0"/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D29364F-A2B3-40E7-A42B-2DCAB7CAD198}"/>
              </a:ext>
            </a:extLst>
          </p:cNvPr>
          <p:cNvSpPr txBox="1"/>
          <p:nvPr/>
        </p:nvSpPr>
        <p:spPr>
          <a:xfrm>
            <a:off x="9254613" y="5973097"/>
            <a:ext cx="2937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err="1">
                <a:latin typeface="Trebuchet MS" panose="020B0603020202020204" pitchFamily="34" charset="0"/>
              </a:rPr>
              <a:t>Boštík</a:t>
            </a:r>
            <a:r>
              <a:rPr lang="pt-BR" sz="1400" dirty="0">
                <a:latin typeface="Trebuchet MS" panose="020B0603020202020204" pitchFamily="34" charset="0"/>
              </a:rPr>
              <a:t>, V.: O </a:t>
            </a:r>
            <a:r>
              <a:rPr lang="pt-BR" sz="1400" dirty="0" err="1">
                <a:latin typeface="Trebuchet MS" panose="020B0603020202020204" pitchFamily="34" charset="0"/>
              </a:rPr>
              <a:t>sobě</a:t>
            </a:r>
            <a:r>
              <a:rPr lang="pt-BR" sz="1400" dirty="0">
                <a:latin typeface="Trebuchet MS" panose="020B0603020202020204" pitchFamily="34" charset="0"/>
              </a:rPr>
              <a:t> a o </a:t>
            </a:r>
            <a:r>
              <a:rPr lang="pt-BR" sz="1400" dirty="0" err="1">
                <a:latin typeface="Trebuchet MS" panose="020B0603020202020204" pitchFamily="34" charset="0"/>
              </a:rPr>
              <a:t>umění</a:t>
            </a:r>
            <a:r>
              <a:rPr lang="pt-BR" sz="1400" dirty="0">
                <a:latin typeface="Trebuchet MS" panose="020B0603020202020204" pitchFamily="34" charset="0"/>
              </a:rPr>
              <a:t>, </a:t>
            </a:r>
            <a:r>
              <a:rPr lang="pt-BR" sz="1400" dirty="0" err="1">
                <a:latin typeface="Trebuchet MS" panose="020B0603020202020204" pitchFamily="34" charset="0"/>
              </a:rPr>
              <a:t>Náchod</a:t>
            </a:r>
            <a:r>
              <a:rPr lang="pt-BR" sz="1400" dirty="0">
                <a:latin typeface="Trebuchet MS" panose="020B0603020202020204" pitchFamily="34" charset="0"/>
              </a:rPr>
              <a:t> 1993</a:t>
            </a:r>
            <a:endParaRPr lang="cs-CZ" sz="1400" dirty="0"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726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>
            <a:extLst>
              <a:ext uri="{FF2B5EF4-FFF2-40B4-BE49-F238E27FC236}">
                <a16:creationId xmlns:a16="http://schemas.microsoft.com/office/drawing/2014/main" id="{E1A5D289-413B-4569-8DE3-8B97B3910352}"/>
              </a:ext>
            </a:extLst>
          </p:cNvPr>
          <p:cNvSpPr/>
          <p:nvPr/>
        </p:nvSpPr>
        <p:spPr>
          <a:xfrm>
            <a:off x="1696033" y="982669"/>
            <a:ext cx="8255779" cy="4784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cs-CZ" sz="3600" dirty="0">
                <a:solidFill>
                  <a:prstClr val="black"/>
                </a:solidFill>
                <a:latin typeface="Trebuchet MS" panose="020B0603020202020204" pitchFamily="34" charset="0"/>
              </a:rPr>
              <a:t>Předpoklady pro získání pozice: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sz="24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prstClr val="black"/>
                </a:solidFill>
              </a:rPr>
              <a:t>Vystudované úplné vysokoškolské vzdělání v oboru Ekonomika, management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sz="24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prstClr val="black"/>
                </a:solidFill>
              </a:rPr>
              <a:t>Praktické zkušenosti získané v průběhu studia na stážích ve firmách </a:t>
            </a: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sz="2400" dirty="0">
              <a:solidFill>
                <a:prstClr val="black"/>
              </a:solidFill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prstClr val="black"/>
                </a:solidFill>
              </a:rPr>
              <a:t>Výborná jazyková vybavenost především v anglickém jazyce, ideálně CPE certifikát</a:t>
            </a:r>
            <a:endParaRPr lang="cs-CZ" sz="2200" dirty="0">
              <a:solidFill>
                <a:prstClr val="black"/>
              </a:solidFill>
              <a:latin typeface="Trebuchet MS" panose="020B0603020202020204" pitchFamily="34" charset="0"/>
            </a:endParaRPr>
          </a:p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cs-CZ" sz="2200" dirty="0">
              <a:solidFill>
                <a:prstClr val="black"/>
              </a:solidFill>
              <a:latin typeface="Trebuchet MS" panose="020B0603020202020204" pitchFamily="34" charset="0"/>
            </a:endParaRPr>
          </a:p>
        </p:txBody>
      </p:sp>
      <p:sp>
        <p:nvSpPr>
          <p:cNvPr id="2" name="Obdélník 1">
            <a:extLst>
              <a:ext uri="{FF2B5EF4-FFF2-40B4-BE49-F238E27FC236}">
                <a16:creationId xmlns:a16="http://schemas.microsoft.com/office/drawing/2014/main" id="{C0D8AEA9-D202-4D4D-8BCB-DFF57ED3B009}"/>
              </a:ext>
            </a:extLst>
          </p:cNvPr>
          <p:cNvSpPr/>
          <p:nvPr/>
        </p:nvSpPr>
        <p:spPr>
          <a:xfrm>
            <a:off x="8504903" y="6015807"/>
            <a:ext cx="6096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400" dirty="0">
                <a:latin typeface="Trebuchet MS" panose="020B0603020202020204" pitchFamily="34" charset="0"/>
              </a:rPr>
              <a:t>Rudolf Kremlička, Pobřeží s loděmi</a:t>
            </a:r>
          </a:p>
          <a:p>
            <a:r>
              <a:rPr lang="cs-CZ" sz="1400" dirty="0">
                <a:latin typeface="Trebuchet MS" panose="020B0603020202020204" pitchFamily="34" charset="0"/>
              </a:rPr>
              <a:t>olej na plátně, 1931</a:t>
            </a:r>
          </a:p>
        </p:txBody>
      </p:sp>
    </p:spTree>
    <p:extLst>
      <p:ext uri="{BB962C8B-B14F-4D97-AF65-F5344CB8AC3E}">
        <p14:creationId xmlns:p14="http://schemas.microsoft.com/office/powerpoint/2010/main" val="2742596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B46789F8-243A-40D5-BA3E-FA9BA4F7BC1C}"/>
              </a:ext>
            </a:extLst>
          </p:cNvPr>
          <p:cNvSpPr txBox="1"/>
          <p:nvPr/>
        </p:nvSpPr>
        <p:spPr>
          <a:xfrm>
            <a:off x="3995728" y="2953025"/>
            <a:ext cx="5733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dirty="0">
                <a:solidFill>
                  <a:schemeClr val="bg1"/>
                </a:solidFill>
                <a:latin typeface="Trebuchet MS" panose="020B0603020202020204" pitchFamily="34" charset="0"/>
              </a:rPr>
              <a:t>Děkuji za pozornost!</a:t>
            </a:r>
          </a:p>
        </p:txBody>
      </p:sp>
      <p:sp>
        <p:nvSpPr>
          <p:cNvPr id="3" name="Obdélník 2">
            <a:extLst>
              <a:ext uri="{FF2B5EF4-FFF2-40B4-BE49-F238E27FC236}">
                <a16:creationId xmlns:a16="http://schemas.microsoft.com/office/drawing/2014/main" id="{45EFE8A3-E897-4EDD-96F5-33C7CB19BC6D}"/>
              </a:ext>
            </a:extLst>
          </p:cNvPr>
          <p:cNvSpPr/>
          <p:nvPr/>
        </p:nvSpPr>
        <p:spPr>
          <a:xfrm>
            <a:off x="7509387" y="6366839"/>
            <a:ext cx="6096000" cy="30777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Natalia </a:t>
            </a:r>
            <a:r>
              <a:rPr lang="cs-CZ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Goncharova</a:t>
            </a:r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  <a:r>
              <a:rPr lang="cs-CZ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Rayonism</a:t>
            </a:r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, Blue-Green </a:t>
            </a:r>
            <a:r>
              <a:rPr lang="cs-CZ" sz="1400" dirty="0" err="1">
                <a:solidFill>
                  <a:schemeClr val="bg1"/>
                </a:solidFill>
                <a:latin typeface="Trebuchet MS" panose="020B0603020202020204" pitchFamily="34" charset="0"/>
              </a:rPr>
              <a:t>Forest</a:t>
            </a:r>
            <a:r>
              <a:rPr lang="cs-CZ" sz="1400" dirty="0">
                <a:solidFill>
                  <a:schemeClr val="bg1"/>
                </a:solidFill>
                <a:latin typeface="Trebuchet MS" panose="020B0603020202020204" pitchFamily="34" charset="0"/>
              </a:rPr>
              <a:t>. 1913</a:t>
            </a:r>
          </a:p>
        </p:txBody>
      </p:sp>
    </p:spTree>
    <p:extLst>
      <p:ext uri="{BB962C8B-B14F-4D97-AF65-F5344CB8AC3E}">
        <p14:creationId xmlns:p14="http://schemas.microsoft.com/office/powerpoint/2010/main" val="4025176709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EB968E86F8321E4FBE50C7472F8062EF" ma:contentTypeVersion="2" ma:contentTypeDescription="Vytvoří nový dokument" ma:contentTypeScope="" ma:versionID="785344da19589ab684443b7bf1fd78ae">
  <xsd:schema xmlns:xsd="http://www.w3.org/2001/XMLSchema" xmlns:xs="http://www.w3.org/2001/XMLSchema" xmlns:p="http://schemas.microsoft.com/office/2006/metadata/properties" xmlns:ns3="b7cffcab-d5af-4eda-b2ef-f95b7910e1c3" targetNamespace="http://schemas.microsoft.com/office/2006/metadata/properties" ma:root="true" ma:fieldsID="6f3839f816de07e602c46672f967d304" ns3:_="">
    <xsd:import namespace="b7cffcab-d5af-4eda-b2ef-f95b7910e1c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cffcab-d5af-4eda-b2ef-f95b7910e1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D3A0EFA5-6EBB-449A-A101-77FE806A84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cffcab-d5af-4eda-b2ef-f95b7910e1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757FEB2-902A-456D-978D-E42097AE0C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49C38D-2372-48F9-B8BA-E5A771644E00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purl.org/dc/elements/1.1/"/>
    <ds:schemaRef ds:uri="http://purl.org/dc/terms/"/>
    <ds:schemaRef ds:uri="b7cffcab-d5af-4eda-b2ef-f95b7910e1c3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413</Words>
  <Application>Microsoft Office PowerPoint</Application>
  <PresentationFormat>Širokoúhlá obrazovka</PresentationFormat>
  <Paragraphs>94</Paragraphs>
  <Slides>11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Trebuchet MS</vt:lpstr>
      <vt:lpstr>Motiv Office</vt:lpstr>
      <vt:lpstr>Kdo jsem, kde jsem  a kam kráčím</vt:lpstr>
      <vt:lpstr>Prezentace aplikace PowerPoint</vt:lpstr>
      <vt:lpstr>„My jsme ti, které hledáme“ </vt:lpstr>
      <vt:lpstr>Joharino okno</vt:lpstr>
      <vt:lpstr>Prezentační dovednosti</vt:lpstr>
      <vt:lpstr>Prezentace aplikace PowerPoint</vt:lpstr>
      <vt:lpstr>Spolupráce v týmu</vt:lpstr>
      <vt:lpstr>Psaná komunikace</vt:lpstr>
      <vt:lpstr>Vysněná pracovní pozice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Kdo jsem, kde jsem a kam kráčím</dc:title>
  <dc:creator>BELZOVÁ Konvalinková</dc:creator>
  <cp:lastModifiedBy>Fink Martin</cp:lastModifiedBy>
  <cp:revision>33</cp:revision>
  <dcterms:created xsi:type="dcterms:W3CDTF">2020-05-24T10:44:51Z</dcterms:created>
  <dcterms:modified xsi:type="dcterms:W3CDTF">2021-05-12T09:40:58Z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0x010100EB968E86F8321E4FBE50C7472F8062EF</vt:lpwstr>
  </property>
</Properties>
</file>